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54" r:id="rId4"/>
  </p:sldMasterIdLst>
  <p:notesMasterIdLst>
    <p:notesMasterId r:id="rId193"/>
  </p:notesMasterIdLst>
  <p:handoutMasterIdLst>
    <p:handoutMasterId r:id="rId194"/>
  </p:handoutMasterIdLst>
  <p:sldIdLst>
    <p:sldId id="258" r:id="rId5"/>
    <p:sldId id="435" r:id="rId6"/>
    <p:sldId id="437" r:id="rId7"/>
    <p:sldId id="296" r:id="rId8"/>
    <p:sldId id="396" r:id="rId9"/>
    <p:sldId id="468" r:id="rId10"/>
    <p:sldId id="469" r:id="rId11"/>
    <p:sldId id="466" r:id="rId12"/>
    <p:sldId id="354" r:id="rId13"/>
    <p:sldId id="438" r:id="rId14"/>
    <p:sldId id="345" r:id="rId15"/>
    <p:sldId id="346" r:id="rId16"/>
    <p:sldId id="457" r:id="rId17"/>
    <p:sldId id="319" r:id="rId18"/>
    <p:sldId id="421" r:id="rId19"/>
    <p:sldId id="430" r:id="rId20"/>
    <p:sldId id="431" r:id="rId21"/>
    <p:sldId id="448" r:id="rId22"/>
    <p:sldId id="450" r:id="rId23"/>
    <p:sldId id="449" r:id="rId24"/>
    <p:sldId id="451" r:id="rId25"/>
    <p:sldId id="459" r:id="rId26"/>
    <p:sldId id="461" r:id="rId27"/>
    <p:sldId id="462" r:id="rId28"/>
    <p:sldId id="463" r:id="rId29"/>
    <p:sldId id="464" r:id="rId30"/>
    <p:sldId id="425" r:id="rId31"/>
    <p:sldId id="426" r:id="rId32"/>
    <p:sldId id="427" r:id="rId33"/>
    <p:sldId id="298" r:id="rId34"/>
    <p:sldId id="420" r:id="rId35"/>
    <p:sldId id="439" r:id="rId36"/>
    <p:sldId id="440" r:id="rId37"/>
    <p:sldId id="441" r:id="rId38"/>
    <p:sldId id="434" r:id="rId39"/>
    <p:sldId id="443" r:id="rId40"/>
    <p:sldId id="444" r:id="rId41"/>
    <p:sldId id="445" r:id="rId42"/>
    <p:sldId id="344" r:id="rId43"/>
    <p:sldId id="467" r:id="rId44"/>
    <p:sldId id="316" r:id="rId45"/>
    <p:sldId id="317" r:id="rId46"/>
    <p:sldId id="318" r:id="rId47"/>
    <p:sldId id="470" r:id="rId48"/>
    <p:sldId id="297" r:id="rId49"/>
    <p:sldId id="278" r:id="rId50"/>
    <p:sldId id="284" r:id="rId51"/>
    <p:sldId id="280" r:id="rId52"/>
    <p:sldId id="301" r:id="rId53"/>
    <p:sldId id="300" r:id="rId54"/>
    <p:sldId id="495" r:id="rId55"/>
    <p:sldId id="471" r:id="rId56"/>
    <p:sldId id="265" r:id="rId57"/>
    <p:sldId id="260" r:id="rId58"/>
    <p:sldId id="472" r:id="rId59"/>
    <p:sldId id="261" r:id="rId60"/>
    <p:sldId id="262" r:id="rId61"/>
    <p:sldId id="473" r:id="rId62"/>
    <p:sldId id="263" r:id="rId63"/>
    <p:sldId id="264" r:id="rId64"/>
    <p:sldId id="474" r:id="rId65"/>
    <p:sldId id="475" r:id="rId66"/>
    <p:sldId id="476" r:id="rId67"/>
    <p:sldId id="477" r:id="rId68"/>
    <p:sldId id="478" r:id="rId69"/>
    <p:sldId id="479" r:id="rId70"/>
    <p:sldId id="480" r:id="rId71"/>
    <p:sldId id="481" r:id="rId72"/>
    <p:sldId id="482" r:id="rId73"/>
    <p:sldId id="483" r:id="rId74"/>
    <p:sldId id="286" r:id="rId75"/>
    <p:sldId id="484" r:id="rId76"/>
    <p:sldId id="485" r:id="rId77"/>
    <p:sldId id="486" r:id="rId78"/>
    <p:sldId id="487" r:id="rId79"/>
    <p:sldId id="287" r:id="rId80"/>
    <p:sldId id="488" r:id="rId81"/>
    <p:sldId id="285" r:id="rId82"/>
    <p:sldId id="302" r:id="rId83"/>
    <p:sldId id="294" r:id="rId84"/>
    <p:sldId id="288" r:id="rId85"/>
    <p:sldId id="289" r:id="rId86"/>
    <p:sldId id="293" r:id="rId87"/>
    <p:sldId id="290" r:id="rId88"/>
    <p:sldId id="291" r:id="rId89"/>
    <p:sldId id="292" r:id="rId90"/>
    <p:sldId id="295" r:id="rId91"/>
    <p:sldId id="299" r:id="rId92"/>
    <p:sldId id="330" r:id="rId93"/>
    <p:sldId id="303" r:id="rId94"/>
    <p:sldId id="305" r:id="rId95"/>
    <p:sldId id="306" r:id="rId96"/>
    <p:sldId id="307" r:id="rId97"/>
    <p:sldId id="323" r:id="rId98"/>
    <p:sldId id="276" r:id="rId99"/>
    <p:sldId id="269" r:id="rId100"/>
    <p:sldId id="259" r:id="rId101"/>
    <p:sldId id="274" r:id="rId102"/>
    <p:sldId id="268" r:id="rId103"/>
    <p:sldId id="271" r:id="rId104"/>
    <p:sldId id="277" r:id="rId105"/>
    <p:sldId id="273" r:id="rId106"/>
    <p:sldId id="267" r:id="rId107"/>
    <p:sldId id="270" r:id="rId108"/>
    <p:sldId id="272" r:id="rId109"/>
    <p:sldId id="266" r:id="rId110"/>
    <p:sldId id="282" r:id="rId111"/>
    <p:sldId id="322" r:id="rId112"/>
    <p:sldId id="321" r:id="rId113"/>
    <p:sldId id="365" r:id="rId114"/>
    <p:sldId id="362" r:id="rId115"/>
    <p:sldId id="364" r:id="rId116"/>
    <p:sldId id="304" r:id="rId117"/>
    <p:sldId id="308" r:id="rId118"/>
    <p:sldId id="309" r:id="rId119"/>
    <p:sldId id="310" r:id="rId120"/>
    <p:sldId id="311" r:id="rId121"/>
    <p:sldId id="312" r:id="rId122"/>
    <p:sldId id="313" r:id="rId123"/>
    <p:sldId id="314" r:id="rId124"/>
    <p:sldId id="324" r:id="rId125"/>
    <p:sldId id="325" r:id="rId126"/>
    <p:sldId id="315" r:id="rId127"/>
    <p:sldId id="326" r:id="rId128"/>
    <p:sldId id="327" r:id="rId129"/>
    <p:sldId id="328" r:id="rId130"/>
    <p:sldId id="283" r:id="rId131"/>
    <p:sldId id="546" r:id="rId132"/>
    <p:sldId id="547" r:id="rId133"/>
    <p:sldId id="548" r:id="rId134"/>
    <p:sldId id="549" r:id="rId135"/>
    <p:sldId id="331" r:id="rId136"/>
    <p:sldId id="550" r:id="rId137"/>
    <p:sldId id="551" r:id="rId138"/>
    <p:sldId id="552" r:id="rId139"/>
    <p:sldId id="553" r:id="rId140"/>
    <p:sldId id="554" r:id="rId141"/>
    <p:sldId id="555" r:id="rId142"/>
    <p:sldId id="556" r:id="rId143"/>
    <p:sldId id="557" r:id="rId144"/>
    <p:sldId id="332" r:id="rId145"/>
    <p:sldId id="333" r:id="rId146"/>
    <p:sldId id="334" r:id="rId147"/>
    <p:sldId id="335" r:id="rId148"/>
    <p:sldId id="336" r:id="rId149"/>
    <p:sldId id="337" r:id="rId150"/>
    <p:sldId id="338" r:id="rId151"/>
    <p:sldId id="342" r:id="rId152"/>
    <p:sldId id="343" r:id="rId153"/>
    <p:sldId id="339" r:id="rId154"/>
    <p:sldId id="558" r:id="rId155"/>
    <p:sldId id="340" r:id="rId156"/>
    <p:sldId id="559" r:id="rId157"/>
    <p:sldId id="560" r:id="rId158"/>
    <p:sldId id="353" r:id="rId159"/>
    <p:sldId id="581" r:id="rId160"/>
    <p:sldId id="579" r:id="rId161"/>
    <p:sldId id="357" r:id="rId162"/>
    <p:sldId id="358" r:id="rId163"/>
    <p:sldId id="359" r:id="rId164"/>
    <p:sldId id="360" r:id="rId165"/>
    <p:sldId id="361" r:id="rId166"/>
    <p:sldId id="561" r:id="rId167"/>
    <p:sldId id="562" r:id="rId168"/>
    <p:sldId id="563" r:id="rId169"/>
    <p:sldId id="564" r:id="rId170"/>
    <p:sldId id="351" r:id="rId171"/>
    <p:sldId id="352" r:id="rId172"/>
    <p:sldId id="565" r:id="rId173"/>
    <p:sldId id="566" r:id="rId174"/>
    <p:sldId id="567" r:id="rId175"/>
    <p:sldId id="568" r:id="rId176"/>
    <p:sldId id="569" r:id="rId177"/>
    <p:sldId id="347" r:id="rId178"/>
    <p:sldId id="348" r:id="rId179"/>
    <p:sldId id="570" r:id="rId180"/>
    <p:sldId id="349" r:id="rId181"/>
    <p:sldId id="571" r:id="rId182"/>
    <p:sldId id="572" r:id="rId183"/>
    <p:sldId id="573" r:id="rId184"/>
    <p:sldId id="574" r:id="rId185"/>
    <p:sldId id="350" r:id="rId186"/>
    <p:sldId id="575" r:id="rId187"/>
    <p:sldId id="576" r:id="rId188"/>
    <p:sldId id="577" r:id="rId189"/>
    <p:sldId id="578" r:id="rId190"/>
    <p:sldId id="329" r:id="rId191"/>
    <p:sldId id="580" r:id="rId192"/>
  </p:sldIdLst>
  <p:sldSz cx="12192000" cy="6858000"/>
  <p:notesSz cx="6807200" cy="9939338"/>
  <p:custDataLst>
    <p:tags r:id="rId1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81" autoAdjust="0"/>
    <p:restoredTop sz="81205" autoAdjust="0"/>
  </p:normalViewPr>
  <p:slideViewPr>
    <p:cSldViewPr>
      <p:cViewPr varScale="1">
        <p:scale>
          <a:sx n="97" d="100"/>
          <a:sy n="97" d="100"/>
        </p:scale>
        <p:origin x="240" y="96"/>
      </p:cViewPr>
      <p:guideLst>
        <p:guide orient="horz" pos="2160"/>
        <p:guide pos="3840"/>
      </p:guideLst>
    </p:cSldViewPr>
  </p:slideViewPr>
  <p:notesTextViewPr>
    <p:cViewPr>
      <p:scale>
        <a:sx n="1" d="1"/>
        <a:sy n="1" d="1"/>
      </p:scale>
      <p:origin x="0" y="0"/>
    </p:cViewPr>
  </p:notesTextViewPr>
  <p:sorterViewPr>
    <p:cViewPr>
      <p:scale>
        <a:sx n="120" d="100"/>
        <a:sy n="120" d="100"/>
      </p:scale>
      <p:origin x="0" y="0"/>
    </p:cViewPr>
  </p:sorterViewPr>
  <p:notesViewPr>
    <p:cSldViewPr>
      <p:cViewPr>
        <p:scale>
          <a:sx n="85" d="100"/>
          <a:sy n="85" d="100"/>
        </p:scale>
        <p:origin x="-3162" y="-72"/>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notesMaster" Target="notesMasters/notesMaster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handoutMaster" Target="handoutMasters/handoutMaster1.xml"/><Relationship Id="rId199"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tags" Target="tags/tag1.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commentAuthors" Target="commentAuthors.xml"/><Relationship Id="rId200" Type="http://schemas.openxmlformats.org/officeDocument/2006/relationships/tableStyles" Target="tableStyle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viewProps" Target="viewProp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FCDBD1-1EF7-435B-9D2A-986E5A49CCB1}" type="doc">
      <dgm:prSet loTypeId="urn:microsoft.com/office/officeart/2005/8/layout/venn1" loCatId="relationship" qsTypeId="urn:microsoft.com/office/officeart/2005/8/quickstyle/simple1" qsCatId="simple" csTypeId="urn:microsoft.com/office/officeart/2005/8/colors/accent1_2" csCatId="accent1" phldr="1"/>
      <dgm:spPr/>
    </dgm:pt>
    <dgm:pt modelId="{D6060BCB-006E-479A-898A-7A77FAD5BB1E}">
      <dgm:prSet phldrT="[Text]" custT="1"/>
      <dgm:spPr/>
      <dgm:t>
        <a:bodyPr/>
        <a:lstStyle/>
        <a:p>
          <a:r>
            <a:rPr lang="en-US" sz="2000" dirty="0"/>
            <a:t>Road Managers</a:t>
          </a:r>
        </a:p>
      </dgm:t>
    </dgm:pt>
    <dgm:pt modelId="{A7A1E0FA-025F-4053-B3C6-E4FB6E48C138}" type="parTrans" cxnId="{F073C65E-401B-4907-9D6C-EAC84A4088A4}">
      <dgm:prSet/>
      <dgm:spPr/>
      <dgm:t>
        <a:bodyPr/>
        <a:lstStyle/>
        <a:p>
          <a:endParaRPr lang="en-US" sz="2000"/>
        </a:p>
      </dgm:t>
    </dgm:pt>
    <dgm:pt modelId="{1C42CD18-75E5-463B-88B2-DC0CA3792B7D}" type="sibTrans" cxnId="{F073C65E-401B-4907-9D6C-EAC84A4088A4}">
      <dgm:prSet/>
      <dgm:spPr/>
      <dgm:t>
        <a:bodyPr/>
        <a:lstStyle/>
        <a:p>
          <a:endParaRPr lang="en-US" sz="2000"/>
        </a:p>
      </dgm:t>
    </dgm:pt>
    <dgm:pt modelId="{3D6E0C4A-28C2-47AE-A75E-1423C8BE557F}">
      <dgm:prSet phldrT="[Text]" custT="1"/>
      <dgm:spPr/>
      <dgm:t>
        <a:bodyPr/>
        <a:lstStyle/>
        <a:p>
          <a:r>
            <a:rPr lang="en-US" sz="2000" dirty="0"/>
            <a:t>Road &amp; Rail Users</a:t>
          </a:r>
        </a:p>
      </dgm:t>
    </dgm:pt>
    <dgm:pt modelId="{48DD39EC-5268-4E22-8CE3-D021FEAB7AFD}" type="parTrans" cxnId="{65FA32C2-2BE9-4353-9811-815549B71765}">
      <dgm:prSet/>
      <dgm:spPr/>
      <dgm:t>
        <a:bodyPr/>
        <a:lstStyle/>
        <a:p>
          <a:endParaRPr lang="en-US" sz="2000"/>
        </a:p>
      </dgm:t>
    </dgm:pt>
    <dgm:pt modelId="{CEFB7489-F6D1-4BBC-83E8-D096A9608D92}" type="sibTrans" cxnId="{65FA32C2-2BE9-4353-9811-815549B71765}">
      <dgm:prSet/>
      <dgm:spPr/>
      <dgm:t>
        <a:bodyPr/>
        <a:lstStyle/>
        <a:p>
          <a:endParaRPr lang="en-US" sz="2000"/>
        </a:p>
      </dgm:t>
    </dgm:pt>
    <dgm:pt modelId="{53D5EE08-53BE-4350-B56D-754AD39F8775}">
      <dgm:prSet phldrT="[Text]" custT="1"/>
      <dgm:spPr/>
      <dgm:t>
        <a:bodyPr/>
        <a:lstStyle/>
        <a:p>
          <a:r>
            <a:rPr lang="en-US" sz="2000" dirty="0"/>
            <a:t>Transport Authorities</a:t>
          </a:r>
        </a:p>
      </dgm:t>
    </dgm:pt>
    <dgm:pt modelId="{9AD9BC71-2A3D-4445-9E96-D0A129B1525F}" type="parTrans" cxnId="{9AFDFC98-0943-46B9-ACDC-A56934C4BE0D}">
      <dgm:prSet/>
      <dgm:spPr/>
      <dgm:t>
        <a:bodyPr/>
        <a:lstStyle/>
        <a:p>
          <a:endParaRPr lang="en-US" sz="2000"/>
        </a:p>
      </dgm:t>
    </dgm:pt>
    <dgm:pt modelId="{405C658D-A914-48EC-A030-2523CB711643}" type="sibTrans" cxnId="{9AFDFC98-0943-46B9-ACDC-A56934C4BE0D}">
      <dgm:prSet/>
      <dgm:spPr/>
      <dgm:t>
        <a:bodyPr/>
        <a:lstStyle/>
        <a:p>
          <a:endParaRPr lang="en-US" sz="2000"/>
        </a:p>
      </dgm:t>
    </dgm:pt>
    <dgm:pt modelId="{7FDF1EE9-EBBA-434B-87DD-C7C82B95D153}">
      <dgm:prSet phldrT="[Text]" custT="1"/>
      <dgm:spPr/>
      <dgm:t>
        <a:bodyPr/>
        <a:lstStyle/>
        <a:p>
          <a:r>
            <a:rPr lang="en-US" sz="2000" dirty="0"/>
            <a:t>Rail Infrastructure Managers</a:t>
          </a:r>
        </a:p>
      </dgm:t>
    </dgm:pt>
    <dgm:pt modelId="{8B421EF5-06BA-40B5-964C-9A5C2D538A60}" type="parTrans" cxnId="{2C422AFB-5919-4B4D-B30D-3B4DB66A802B}">
      <dgm:prSet/>
      <dgm:spPr/>
      <dgm:t>
        <a:bodyPr/>
        <a:lstStyle/>
        <a:p>
          <a:endParaRPr lang="en-US" sz="2000"/>
        </a:p>
      </dgm:t>
    </dgm:pt>
    <dgm:pt modelId="{8276B478-BAD2-47B9-946D-757AAA8EE48D}" type="sibTrans" cxnId="{2C422AFB-5919-4B4D-B30D-3B4DB66A802B}">
      <dgm:prSet/>
      <dgm:spPr/>
      <dgm:t>
        <a:bodyPr/>
        <a:lstStyle/>
        <a:p>
          <a:endParaRPr lang="en-US" sz="2000"/>
        </a:p>
      </dgm:t>
    </dgm:pt>
    <dgm:pt modelId="{6221F4DD-9438-4709-A9A3-956C3FEB79CE}">
      <dgm:prSet phldrT="[Text]" custT="1"/>
      <dgm:spPr/>
      <dgm:t>
        <a:bodyPr/>
        <a:lstStyle/>
        <a:p>
          <a:r>
            <a:rPr lang="en-US" sz="2000" dirty="0"/>
            <a:t>Government Authorities</a:t>
          </a:r>
        </a:p>
      </dgm:t>
    </dgm:pt>
    <dgm:pt modelId="{33701B0C-D82E-456F-AFEE-7C9AC1ABC06B}" type="parTrans" cxnId="{199C41E5-A5B2-4BDD-84C9-B19A0157736E}">
      <dgm:prSet/>
      <dgm:spPr/>
      <dgm:t>
        <a:bodyPr/>
        <a:lstStyle/>
        <a:p>
          <a:endParaRPr lang="en-US" sz="2000"/>
        </a:p>
      </dgm:t>
    </dgm:pt>
    <dgm:pt modelId="{4FA4CB79-FAF7-42CF-A4C3-4F362D604C19}" type="sibTrans" cxnId="{199C41E5-A5B2-4BDD-84C9-B19A0157736E}">
      <dgm:prSet/>
      <dgm:spPr/>
      <dgm:t>
        <a:bodyPr/>
        <a:lstStyle/>
        <a:p>
          <a:endParaRPr lang="en-US" sz="2000"/>
        </a:p>
      </dgm:t>
    </dgm:pt>
    <dgm:pt modelId="{E067C499-5319-429D-9BA4-33BD29A2A5D9}">
      <dgm:prSet phldrT="[Text]" custT="1"/>
      <dgm:spPr/>
      <dgm:t>
        <a:bodyPr/>
        <a:lstStyle/>
        <a:p>
          <a:r>
            <a:rPr lang="en-US" sz="2000" dirty="0"/>
            <a:t>Emergency Services</a:t>
          </a:r>
        </a:p>
      </dgm:t>
    </dgm:pt>
    <dgm:pt modelId="{560AE9DC-AC6F-4F39-B332-A812FAB80FA4}" type="parTrans" cxnId="{2D1C720A-1965-46E0-9AD4-5CC72DD8BAD7}">
      <dgm:prSet/>
      <dgm:spPr/>
      <dgm:t>
        <a:bodyPr/>
        <a:lstStyle/>
        <a:p>
          <a:endParaRPr lang="en-US" sz="2000"/>
        </a:p>
      </dgm:t>
    </dgm:pt>
    <dgm:pt modelId="{5A5F33E1-D523-4F2C-9F48-2582B15F2552}" type="sibTrans" cxnId="{2D1C720A-1965-46E0-9AD4-5CC72DD8BAD7}">
      <dgm:prSet/>
      <dgm:spPr/>
      <dgm:t>
        <a:bodyPr/>
        <a:lstStyle/>
        <a:p>
          <a:endParaRPr lang="en-US" sz="2000"/>
        </a:p>
      </dgm:t>
    </dgm:pt>
    <dgm:pt modelId="{A03AB581-A460-4EE9-9F88-BCD59177B7E6}">
      <dgm:prSet phldrT="[Text]" custT="1"/>
      <dgm:spPr/>
      <dgm:t>
        <a:bodyPr/>
        <a:lstStyle/>
        <a:p>
          <a:r>
            <a:rPr lang="en-US" sz="2000" dirty="0"/>
            <a:t>Rail Transport Operators</a:t>
          </a:r>
        </a:p>
      </dgm:t>
    </dgm:pt>
    <dgm:pt modelId="{0DD50904-C7E0-4A91-BCFE-B6EFAA1A220A}" type="parTrans" cxnId="{944150C0-F40E-4080-A47B-0489121C785A}">
      <dgm:prSet/>
      <dgm:spPr/>
      <dgm:t>
        <a:bodyPr/>
        <a:lstStyle/>
        <a:p>
          <a:endParaRPr lang="en-US" sz="2000"/>
        </a:p>
      </dgm:t>
    </dgm:pt>
    <dgm:pt modelId="{E78B79A5-2CB8-4229-8C2B-90D860C5FE13}" type="sibTrans" cxnId="{944150C0-F40E-4080-A47B-0489121C785A}">
      <dgm:prSet/>
      <dgm:spPr/>
      <dgm:t>
        <a:bodyPr/>
        <a:lstStyle/>
        <a:p>
          <a:endParaRPr lang="en-US" sz="2000"/>
        </a:p>
      </dgm:t>
    </dgm:pt>
    <dgm:pt modelId="{6466D1A3-73D8-4D00-B148-42A09CA1D9D4}" type="pres">
      <dgm:prSet presAssocID="{C1FCDBD1-1EF7-435B-9D2A-986E5A49CCB1}" presName="compositeShape" presStyleCnt="0">
        <dgm:presLayoutVars>
          <dgm:chMax val="7"/>
          <dgm:dir/>
          <dgm:resizeHandles val="exact"/>
        </dgm:presLayoutVars>
      </dgm:prSet>
      <dgm:spPr/>
    </dgm:pt>
    <dgm:pt modelId="{1E8A339D-D532-4ED5-9B26-3207F8370B6E}" type="pres">
      <dgm:prSet presAssocID="{D6060BCB-006E-479A-898A-7A77FAD5BB1E}" presName="circ1" presStyleLbl="vennNode1" presStyleIdx="0" presStyleCnt="7"/>
      <dgm:spPr/>
    </dgm:pt>
    <dgm:pt modelId="{9FAC4530-25BF-4C70-B96B-C69C46079186}" type="pres">
      <dgm:prSet presAssocID="{D6060BCB-006E-479A-898A-7A77FAD5BB1E}" presName="circ1Tx" presStyleLbl="revTx" presStyleIdx="0" presStyleCnt="0">
        <dgm:presLayoutVars>
          <dgm:chMax val="0"/>
          <dgm:chPref val="0"/>
          <dgm:bulletEnabled val="1"/>
        </dgm:presLayoutVars>
      </dgm:prSet>
      <dgm:spPr/>
    </dgm:pt>
    <dgm:pt modelId="{D51BC7A3-4F8D-4320-9E0B-3E6BDABD2CD9}" type="pres">
      <dgm:prSet presAssocID="{7FDF1EE9-EBBA-434B-87DD-C7C82B95D153}" presName="circ2" presStyleLbl="vennNode1" presStyleIdx="1" presStyleCnt="7"/>
      <dgm:spPr/>
    </dgm:pt>
    <dgm:pt modelId="{93A043B6-7088-4B48-B46D-F606713C53F2}" type="pres">
      <dgm:prSet presAssocID="{7FDF1EE9-EBBA-434B-87DD-C7C82B95D153}" presName="circ2Tx" presStyleLbl="revTx" presStyleIdx="0" presStyleCnt="0">
        <dgm:presLayoutVars>
          <dgm:chMax val="0"/>
          <dgm:chPref val="0"/>
          <dgm:bulletEnabled val="1"/>
        </dgm:presLayoutVars>
      </dgm:prSet>
      <dgm:spPr/>
    </dgm:pt>
    <dgm:pt modelId="{7470FBF8-E2A1-4812-A6C2-3D60673B726F}" type="pres">
      <dgm:prSet presAssocID="{6221F4DD-9438-4709-A9A3-956C3FEB79CE}" presName="circ3" presStyleLbl="vennNode1" presStyleIdx="2" presStyleCnt="7"/>
      <dgm:spPr/>
    </dgm:pt>
    <dgm:pt modelId="{11718FF9-5916-42C5-B352-AFAE3473025F}" type="pres">
      <dgm:prSet presAssocID="{6221F4DD-9438-4709-A9A3-956C3FEB79CE}" presName="circ3Tx" presStyleLbl="revTx" presStyleIdx="0" presStyleCnt="0">
        <dgm:presLayoutVars>
          <dgm:chMax val="0"/>
          <dgm:chPref val="0"/>
          <dgm:bulletEnabled val="1"/>
        </dgm:presLayoutVars>
      </dgm:prSet>
      <dgm:spPr/>
    </dgm:pt>
    <dgm:pt modelId="{4F2B44D1-6D5E-4C70-8525-5763C549B46B}" type="pres">
      <dgm:prSet presAssocID="{E067C499-5319-429D-9BA4-33BD29A2A5D9}" presName="circ4" presStyleLbl="vennNode1" presStyleIdx="3" presStyleCnt="7"/>
      <dgm:spPr/>
    </dgm:pt>
    <dgm:pt modelId="{220C8B8B-5189-47E1-89BB-02F3EB5114D3}" type="pres">
      <dgm:prSet presAssocID="{E067C499-5319-429D-9BA4-33BD29A2A5D9}" presName="circ4Tx" presStyleLbl="revTx" presStyleIdx="0" presStyleCnt="0">
        <dgm:presLayoutVars>
          <dgm:chMax val="0"/>
          <dgm:chPref val="0"/>
          <dgm:bulletEnabled val="1"/>
        </dgm:presLayoutVars>
      </dgm:prSet>
      <dgm:spPr/>
    </dgm:pt>
    <dgm:pt modelId="{24BD8000-C618-4D6F-AD23-2B00E9E3D837}" type="pres">
      <dgm:prSet presAssocID="{A03AB581-A460-4EE9-9F88-BCD59177B7E6}" presName="circ5" presStyleLbl="vennNode1" presStyleIdx="4" presStyleCnt="7"/>
      <dgm:spPr/>
    </dgm:pt>
    <dgm:pt modelId="{B8A099FE-A1B6-4A96-B185-DA6B93994336}" type="pres">
      <dgm:prSet presAssocID="{A03AB581-A460-4EE9-9F88-BCD59177B7E6}" presName="circ5Tx" presStyleLbl="revTx" presStyleIdx="0" presStyleCnt="0">
        <dgm:presLayoutVars>
          <dgm:chMax val="0"/>
          <dgm:chPref val="0"/>
          <dgm:bulletEnabled val="1"/>
        </dgm:presLayoutVars>
      </dgm:prSet>
      <dgm:spPr/>
    </dgm:pt>
    <dgm:pt modelId="{D511C5FB-0EF5-4F78-BEB3-8B3B0D3DF58F}" type="pres">
      <dgm:prSet presAssocID="{3D6E0C4A-28C2-47AE-A75E-1423C8BE557F}" presName="circ6" presStyleLbl="vennNode1" presStyleIdx="5" presStyleCnt="7"/>
      <dgm:spPr/>
    </dgm:pt>
    <dgm:pt modelId="{EDCB39A9-4D9A-49C4-BD1B-A82F4F1E1498}" type="pres">
      <dgm:prSet presAssocID="{3D6E0C4A-28C2-47AE-A75E-1423C8BE557F}" presName="circ6Tx" presStyleLbl="revTx" presStyleIdx="0" presStyleCnt="0">
        <dgm:presLayoutVars>
          <dgm:chMax val="0"/>
          <dgm:chPref val="0"/>
          <dgm:bulletEnabled val="1"/>
        </dgm:presLayoutVars>
      </dgm:prSet>
      <dgm:spPr/>
    </dgm:pt>
    <dgm:pt modelId="{FFB9F986-D0B0-4227-9236-7B474BA2B2F4}" type="pres">
      <dgm:prSet presAssocID="{53D5EE08-53BE-4350-B56D-754AD39F8775}" presName="circ7" presStyleLbl="vennNode1" presStyleIdx="6" presStyleCnt="7"/>
      <dgm:spPr/>
    </dgm:pt>
    <dgm:pt modelId="{32B52606-DE35-4A5C-B580-7992D68EABE3}" type="pres">
      <dgm:prSet presAssocID="{53D5EE08-53BE-4350-B56D-754AD39F8775}" presName="circ7Tx" presStyleLbl="revTx" presStyleIdx="0" presStyleCnt="0">
        <dgm:presLayoutVars>
          <dgm:chMax val="0"/>
          <dgm:chPref val="0"/>
          <dgm:bulletEnabled val="1"/>
        </dgm:presLayoutVars>
      </dgm:prSet>
      <dgm:spPr/>
    </dgm:pt>
  </dgm:ptLst>
  <dgm:cxnLst>
    <dgm:cxn modelId="{2D1C720A-1965-46E0-9AD4-5CC72DD8BAD7}" srcId="{C1FCDBD1-1EF7-435B-9D2A-986E5A49CCB1}" destId="{E067C499-5319-429D-9BA4-33BD29A2A5D9}" srcOrd="3" destOrd="0" parTransId="{560AE9DC-AC6F-4F39-B332-A812FAB80FA4}" sibTransId="{5A5F33E1-D523-4F2C-9F48-2582B15F2552}"/>
    <dgm:cxn modelId="{4E6D2321-8F93-42D5-8CC7-779F6FA0BD5E}" type="presOf" srcId="{E067C499-5319-429D-9BA4-33BD29A2A5D9}" destId="{220C8B8B-5189-47E1-89BB-02F3EB5114D3}" srcOrd="0" destOrd="0" presId="urn:microsoft.com/office/officeart/2005/8/layout/venn1"/>
    <dgm:cxn modelId="{699C155C-D47F-4110-BFFC-CA23343AB7CF}" type="presOf" srcId="{D6060BCB-006E-479A-898A-7A77FAD5BB1E}" destId="{9FAC4530-25BF-4C70-B96B-C69C46079186}" srcOrd="0" destOrd="0" presId="urn:microsoft.com/office/officeart/2005/8/layout/venn1"/>
    <dgm:cxn modelId="{F073C65E-401B-4907-9D6C-EAC84A4088A4}" srcId="{C1FCDBD1-1EF7-435B-9D2A-986E5A49CCB1}" destId="{D6060BCB-006E-479A-898A-7A77FAD5BB1E}" srcOrd="0" destOrd="0" parTransId="{A7A1E0FA-025F-4053-B3C6-E4FB6E48C138}" sibTransId="{1C42CD18-75E5-463B-88B2-DC0CA3792B7D}"/>
    <dgm:cxn modelId="{A9274958-170F-40CF-9145-F7F58BBE0B2D}" type="presOf" srcId="{3D6E0C4A-28C2-47AE-A75E-1423C8BE557F}" destId="{EDCB39A9-4D9A-49C4-BD1B-A82F4F1E1498}" srcOrd="0" destOrd="0" presId="urn:microsoft.com/office/officeart/2005/8/layout/venn1"/>
    <dgm:cxn modelId="{B2F05759-2C45-4A96-AE1A-76637E86C86A}" type="presOf" srcId="{A03AB581-A460-4EE9-9F88-BCD59177B7E6}" destId="{B8A099FE-A1B6-4A96-B185-DA6B93994336}" srcOrd="0" destOrd="0" presId="urn:microsoft.com/office/officeart/2005/8/layout/venn1"/>
    <dgm:cxn modelId="{38C47B81-FD1C-48E6-8BF6-E2EDFB3F698E}" type="presOf" srcId="{C1FCDBD1-1EF7-435B-9D2A-986E5A49CCB1}" destId="{6466D1A3-73D8-4D00-B148-42A09CA1D9D4}" srcOrd="0" destOrd="0" presId="urn:microsoft.com/office/officeart/2005/8/layout/venn1"/>
    <dgm:cxn modelId="{9AFDFC98-0943-46B9-ACDC-A56934C4BE0D}" srcId="{C1FCDBD1-1EF7-435B-9D2A-986E5A49CCB1}" destId="{53D5EE08-53BE-4350-B56D-754AD39F8775}" srcOrd="6" destOrd="0" parTransId="{9AD9BC71-2A3D-4445-9E96-D0A129B1525F}" sibTransId="{405C658D-A914-48EC-A030-2523CB711643}"/>
    <dgm:cxn modelId="{01FA42BC-433A-4C2D-8123-4EE24593A578}" type="presOf" srcId="{6221F4DD-9438-4709-A9A3-956C3FEB79CE}" destId="{11718FF9-5916-42C5-B352-AFAE3473025F}" srcOrd="0" destOrd="0" presId="urn:microsoft.com/office/officeart/2005/8/layout/venn1"/>
    <dgm:cxn modelId="{944150C0-F40E-4080-A47B-0489121C785A}" srcId="{C1FCDBD1-1EF7-435B-9D2A-986E5A49CCB1}" destId="{A03AB581-A460-4EE9-9F88-BCD59177B7E6}" srcOrd="4" destOrd="0" parTransId="{0DD50904-C7E0-4A91-BCFE-B6EFAA1A220A}" sibTransId="{E78B79A5-2CB8-4229-8C2B-90D860C5FE13}"/>
    <dgm:cxn modelId="{65FA32C2-2BE9-4353-9811-815549B71765}" srcId="{C1FCDBD1-1EF7-435B-9D2A-986E5A49CCB1}" destId="{3D6E0C4A-28C2-47AE-A75E-1423C8BE557F}" srcOrd="5" destOrd="0" parTransId="{48DD39EC-5268-4E22-8CE3-D021FEAB7AFD}" sibTransId="{CEFB7489-F6D1-4BBC-83E8-D096A9608D92}"/>
    <dgm:cxn modelId="{566091CE-3516-43F6-B4D9-B4BAA140C546}" type="presOf" srcId="{7FDF1EE9-EBBA-434B-87DD-C7C82B95D153}" destId="{93A043B6-7088-4B48-B46D-F606713C53F2}" srcOrd="0" destOrd="0" presId="urn:microsoft.com/office/officeart/2005/8/layout/venn1"/>
    <dgm:cxn modelId="{AA826ADF-A3A8-4918-A64D-3FE4399C1494}" type="presOf" srcId="{53D5EE08-53BE-4350-B56D-754AD39F8775}" destId="{32B52606-DE35-4A5C-B580-7992D68EABE3}" srcOrd="0" destOrd="0" presId="urn:microsoft.com/office/officeart/2005/8/layout/venn1"/>
    <dgm:cxn modelId="{199C41E5-A5B2-4BDD-84C9-B19A0157736E}" srcId="{C1FCDBD1-1EF7-435B-9D2A-986E5A49CCB1}" destId="{6221F4DD-9438-4709-A9A3-956C3FEB79CE}" srcOrd="2" destOrd="0" parTransId="{33701B0C-D82E-456F-AFEE-7C9AC1ABC06B}" sibTransId="{4FA4CB79-FAF7-42CF-A4C3-4F362D604C19}"/>
    <dgm:cxn modelId="{2C422AFB-5919-4B4D-B30D-3B4DB66A802B}" srcId="{C1FCDBD1-1EF7-435B-9D2A-986E5A49CCB1}" destId="{7FDF1EE9-EBBA-434B-87DD-C7C82B95D153}" srcOrd="1" destOrd="0" parTransId="{8B421EF5-06BA-40B5-964C-9A5C2D538A60}" sibTransId="{8276B478-BAD2-47B9-946D-757AAA8EE48D}"/>
    <dgm:cxn modelId="{670C4D10-0782-4FE0-821D-9879622C9D93}" type="presParOf" srcId="{6466D1A3-73D8-4D00-B148-42A09CA1D9D4}" destId="{1E8A339D-D532-4ED5-9B26-3207F8370B6E}" srcOrd="0" destOrd="0" presId="urn:microsoft.com/office/officeart/2005/8/layout/venn1"/>
    <dgm:cxn modelId="{3EF70837-2DAF-40C5-873D-CFCCF6E7EE2C}" type="presParOf" srcId="{6466D1A3-73D8-4D00-B148-42A09CA1D9D4}" destId="{9FAC4530-25BF-4C70-B96B-C69C46079186}" srcOrd="1" destOrd="0" presId="urn:microsoft.com/office/officeart/2005/8/layout/venn1"/>
    <dgm:cxn modelId="{2E224434-A030-41D4-85C8-8829287D46C0}" type="presParOf" srcId="{6466D1A3-73D8-4D00-B148-42A09CA1D9D4}" destId="{D51BC7A3-4F8D-4320-9E0B-3E6BDABD2CD9}" srcOrd="2" destOrd="0" presId="urn:microsoft.com/office/officeart/2005/8/layout/venn1"/>
    <dgm:cxn modelId="{BBBFD9AB-630B-4030-A206-0F0450125CB0}" type="presParOf" srcId="{6466D1A3-73D8-4D00-B148-42A09CA1D9D4}" destId="{93A043B6-7088-4B48-B46D-F606713C53F2}" srcOrd="3" destOrd="0" presId="urn:microsoft.com/office/officeart/2005/8/layout/venn1"/>
    <dgm:cxn modelId="{EE24A133-3277-4FC9-B54A-06FEF09846E2}" type="presParOf" srcId="{6466D1A3-73D8-4D00-B148-42A09CA1D9D4}" destId="{7470FBF8-E2A1-4812-A6C2-3D60673B726F}" srcOrd="4" destOrd="0" presId="urn:microsoft.com/office/officeart/2005/8/layout/venn1"/>
    <dgm:cxn modelId="{1139F0C9-BB3B-4B4C-BEC7-45D92F188226}" type="presParOf" srcId="{6466D1A3-73D8-4D00-B148-42A09CA1D9D4}" destId="{11718FF9-5916-42C5-B352-AFAE3473025F}" srcOrd="5" destOrd="0" presId="urn:microsoft.com/office/officeart/2005/8/layout/venn1"/>
    <dgm:cxn modelId="{C9BC6024-D058-4F06-A141-80D787002CF3}" type="presParOf" srcId="{6466D1A3-73D8-4D00-B148-42A09CA1D9D4}" destId="{4F2B44D1-6D5E-4C70-8525-5763C549B46B}" srcOrd="6" destOrd="0" presId="urn:microsoft.com/office/officeart/2005/8/layout/venn1"/>
    <dgm:cxn modelId="{0E8A053A-0A8F-45CC-91AC-C56DCD8B439F}" type="presParOf" srcId="{6466D1A3-73D8-4D00-B148-42A09CA1D9D4}" destId="{220C8B8B-5189-47E1-89BB-02F3EB5114D3}" srcOrd="7" destOrd="0" presId="urn:microsoft.com/office/officeart/2005/8/layout/venn1"/>
    <dgm:cxn modelId="{86876267-FCA8-46CA-BB29-E8A3138CC4A9}" type="presParOf" srcId="{6466D1A3-73D8-4D00-B148-42A09CA1D9D4}" destId="{24BD8000-C618-4D6F-AD23-2B00E9E3D837}" srcOrd="8" destOrd="0" presId="urn:microsoft.com/office/officeart/2005/8/layout/venn1"/>
    <dgm:cxn modelId="{2E85A1FC-53B1-4410-8BC6-9AEE3E385ACC}" type="presParOf" srcId="{6466D1A3-73D8-4D00-B148-42A09CA1D9D4}" destId="{B8A099FE-A1B6-4A96-B185-DA6B93994336}" srcOrd="9" destOrd="0" presId="urn:microsoft.com/office/officeart/2005/8/layout/venn1"/>
    <dgm:cxn modelId="{1FDECFE9-3F87-4BA9-9B46-7C724BA92C24}" type="presParOf" srcId="{6466D1A3-73D8-4D00-B148-42A09CA1D9D4}" destId="{D511C5FB-0EF5-4F78-BEB3-8B3B0D3DF58F}" srcOrd="10" destOrd="0" presId="urn:microsoft.com/office/officeart/2005/8/layout/venn1"/>
    <dgm:cxn modelId="{044E1F71-D93C-442B-B7CA-6D9E8E90AAB0}" type="presParOf" srcId="{6466D1A3-73D8-4D00-B148-42A09CA1D9D4}" destId="{EDCB39A9-4D9A-49C4-BD1B-A82F4F1E1498}" srcOrd="11" destOrd="0" presId="urn:microsoft.com/office/officeart/2005/8/layout/venn1"/>
    <dgm:cxn modelId="{062DAFB1-C69F-442F-9675-14DE1A2A333F}" type="presParOf" srcId="{6466D1A3-73D8-4D00-B148-42A09CA1D9D4}" destId="{FFB9F986-D0B0-4227-9236-7B474BA2B2F4}" srcOrd="12" destOrd="0" presId="urn:microsoft.com/office/officeart/2005/8/layout/venn1"/>
    <dgm:cxn modelId="{29D00B34-4F4D-457B-BD57-219943A4CEC3}" type="presParOf" srcId="{6466D1A3-73D8-4D00-B148-42A09CA1D9D4}" destId="{32B52606-DE35-4A5C-B580-7992D68EABE3}"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A339D-D532-4ED5-9B26-3207F8370B6E}">
      <dsp:nvSpPr>
        <dsp:cNvPr id="0" name=""/>
        <dsp:cNvSpPr/>
      </dsp:nvSpPr>
      <dsp:spPr>
        <a:xfrm>
          <a:off x="3180323" y="1379592"/>
          <a:ext cx="1767352" cy="17675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FAC4530-25BF-4C70-B96B-C69C46079186}">
      <dsp:nvSpPr>
        <dsp:cNvPr id="0" name=""/>
        <dsp:cNvSpPr/>
      </dsp:nvSpPr>
      <dsp:spPr>
        <a:xfrm>
          <a:off x="3051454" y="0"/>
          <a:ext cx="2025091" cy="10837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Road Managers</a:t>
          </a:r>
        </a:p>
      </dsp:txBody>
      <dsp:txXfrm>
        <a:off x="3051454" y="0"/>
        <a:ext cx="2025091" cy="1083733"/>
      </dsp:txXfrm>
    </dsp:sp>
    <dsp:sp modelId="{D51BC7A3-4F8D-4320-9E0B-3E6BDABD2CD9}">
      <dsp:nvSpPr>
        <dsp:cNvPr id="0" name=""/>
        <dsp:cNvSpPr/>
      </dsp:nvSpPr>
      <dsp:spPr>
        <a:xfrm>
          <a:off x="3698747" y="1628851"/>
          <a:ext cx="1767352" cy="17675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3A043B6-7088-4B48-B46D-F606713C53F2}">
      <dsp:nvSpPr>
        <dsp:cNvPr id="0" name=""/>
        <dsp:cNvSpPr/>
      </dsp:nvSpPr>
      <dsp:spPr>
        <a:xfrm>
          <a:off x="5684073" y="1029546"/>
          <a:ext cx="1914631" cy="11921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Rail Infrastructure Managers</a:t>
          </a:r>
        </a:p>
      </dsp:txBody>
      <dsp:txXfrm>
        <a:off x="5684073" y="1029546"/>
        <a:ext cx="1914631" cy="1192106"/>
      </dsp:txXfrm>
    </dsp:sp>
    <dsp:sp modelId="{7470FBF8-E2A1-4812-A6C2-3D60673B726F}">
      <dsp:nvSpPr>
        <dsp:cNvPr id="0" name=""/>
        <dsp:cNvSpPr/>
      </dsp:nvSpPr>
      <dsp:spPr>
        <a:xfrm>
          <a:off x="3826143" y="2189683"/>
          <a:ext cx="1767352" cy="17675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1718FF9-5916-42C5-B352-AFAE3473025F}">
      <dsp:nvSpPr>
        <dsp:cNvPr id="0" name=""/>
        <dsp:cNvSpPr/>
      </dsp:nvSpPr>
      <dsp:spPr>
        <a:xfrm>
          <a:off x="5868172" y="2546773"/>
          <a:ext cx="1877811" cy="127338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Government Authorities</a:t>
          </a:r>
        </a:p>
      </dsp:txBody>
      <dsp:txXfrm>
        <a:off x="5868172" y="2546773"/>
        <a:ext cx="1877811" cy="1273386"/>
      </dsp:txXfrm>
    </dsp:sp>
    <dsp:sp modelId="{4F2B44D1-6D5E-4C70-8525-5763C549B46B}">
      <dsp:nvSpPr>
        <dsp:cNvPr id="0" name=""/>
        <dsp:cNvSpPr/>
      </dsp:nvSpPr>
      <dsp:spPr>
        <a:xfrm>
          <a:off x="3467518" y="2639432"/>
          <a:ext cx="1767352" cy="17675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20C8B8B-5189-47E1-89BB-02F3EB5114D3}">
      <dsp:nvSpPr>
        <dsp:cNvPr id="0" name=""/>
        <dsp:cNvSpPr/>
      </dsp:nvSpPr>
      <dsp:spPr>
        <a:xfrm>
          <a:off x="5058135" y="4253653"/>
          <a:ext cx="2025091" cy="116501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Emergency Services</a:t>
          </a:r>
        </a:p>
      </dsp:txBody>
      <dsp:txXfrm>
        <a:off x="5058135" y="4253653"/>
        <a:ext cx="2025091" cy="1165013"/>
      </dsp:txXfrm>
    </dsp:sp>
    <dsp:sp modelId="{24BD8000-C618-4D6F-AD23-2B00E9E3D837}">
      <dsp:nvSpPr>
        <dsp:cNvPr id="0" name=""/>
        <dsp:cNvSpPr/>
      </dsp:nvSpPr>
      <dsp:spPr>
        <a:xfrm>
          <a:off x="2893129" y="2639432"/>
          <a:ext cx="1767352" cy="17675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8A099FE-A1B6-4A96-B185-DA6B93994336}">
      <dsp:nvSpPr>
        <dsp:cNvPr id="0" name=""/>
        <dsp:cNvSpPr/>
      </dsp:nvSpPr>
      <dsp:spPr>
        <a:xfrm>
          <a:off x="1044772" y="4253653"/>
          <a:ext cx="2025091" cy="116501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Rail Transport Operators</a:t>
          </a:r>
        </a:p>
      </dsp:txBody>
      <dsp:txXfrm>
        <a:off x="1044772" y="4253653"/>
        <a:ext cx="2025091" cy="1165013"/>
      </dsp:txXfrm>
    </dsp:sp>
    <dsp:sp modelId="{D511C5FB-0EF5-4F78-BEB3-8B3B0D3DF58F}">
      <dsp:nvSpPr>
        <dsp:cNvPr id="0" name=""/>
        <dsp:cNvSpPr/>
      </dsp:nvSpPr>
      <dsp:spPr>
        <a:xfrm>
          <a:off x="2534503" y="2189683"/>
          <a:ext cx="1767352" cy="17675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DCB39A9-4D9A-49C4-BD1B-A82F4F1E1498}">
      <dsp:nvSpPr>
        <dsp:cNvPr id="0" name=""/>
        <dsp:cNvSpPr/>
      </dsp:nvSpPr>
      <dsp:spPr>
        <a:xfrm>
          <a:off x="382015" y="2546773"/>
          <a:ext cx="1877811" cy="127338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Road &amp; Rail Users</a:t>
          </a:r>
        </a:p>
      </dsp:txBody>
      <dsp:txXfrm>
        <a:off x="382015" y="2546773"/>
        <a:ext cx="1877811" cy="1273386"/>
      </dsp:txXfrm>
    </dsp:sp>
    <dsp:sp modelId="{FFB9F986-D0B0-4227-9236-7B474BA2B2F4}">
      <dsp:nvSpPr>
        <dsp:cNvPr id="0" name=""/>
        <dsp:cNvSpPr/>
      </dsp:nvSpPr>
      <dsp:spPr>
        <a:xfrm>
          <a:off x="2661900" y="1628851"/>
          <a:ext cx="1767352" cy="17675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2B52606-DE35-4A5C-B580-7992D68EABE3}">
      <dsp:nvSpPr>
        <dsp:cNvPr id="0" name=""/>
        <dsp:cNvSpPr/>
      </dsp:nvSpPr>
      <dsp:spPr>
        <a:xfrm>
          <a:off x="529295" y="1029546"/>
          <a:ext cx="1914631" cy="11921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Transport Authorities</a:t>
          </a:r>
        </a:p>
      </dsp:txBody>
      <dsp:txXfrm>
        <a:off x="529295" y="1029546"/>
        <a:ext cx="1914631" cy="119210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6967"/>
          </a:xfrm>
          <a:prstGeom prst="rect">
            <a:avLst/>
          </a:prstGeom>
        </p:spPr>
        <p:txBody>
          <a:bodyPr vert="horz" lIns="91559" tIns="45779" rIns="91559" bIns="45779" rtlCol="0"/>
          <a:lstStyle>
            <a:lvl1pPr algn="l">
              <a:defRPr sz="1200"/>
            </a:lvl1pPr>
          </a:lstStyle>
          <a:p>
            <a:endParaRPr lang="en-AU" dirty="0"/>
          </a:p>
        </p:txBody>
      </p:sp>
      <p:sp>
        <p:nvSpPr>
          <p:cNvPr id="3" name="Date Placeholder 2"/>
          <p:cNvSpPr>
            <a:spLocks noGrp="1"/>
          </p:cNvSpPr>
          <p:nvPr>
            <p:ph type="dt" sz="quarter" idx="1"/>
          </p:nvPr>
        </p:nvSpPr>
        <p:spPr>
          <a:xfrm>
            <a:off x="3855839" y="0"/>
            <a:ext cx="2949786" cy="496967"/>
          </a:xfrm>
          <a:prstGeom prst="rect">
            <a:avLst/>
          </a:prstGeom>
        </p:spPr>
        <p:txBody>
          <a:bodyPr vert="horz" lIns="91559" tIns="45779" rIns="91559" bIns="45779" rtlCol="0"/>
          <a:lstStyle>
            <a:lvl1pPr algn="r">
              <a:defRPr sz="1200"/>
            </a:lvl1pPr>
          </a:lstStyle>
          <a:p>
            <a:fld id="{80144420-B45D-4793-8551-FC7F18C9CCD8}" type="datetimeFigureOut">
              <a:rPr lang="en-AU" smtClean="0"/>
              <a:t>30/04/2025</a:t>
            </a:fld>
            <a:endParaRPr lang="en-AU" dirty="0"/>
          </a:p>
        </p:txBody>
      </p:sp>
      <p:sp>
        <p:nvSpPr>
          <p:cNvPr id="4" name="Footer Placeholder 3"/>
          <p:cNvSpPr>
            <a:spLocks noGrp="1"/>
          </p:cNvSpPr>
          <p:nvPr>
            <p:ph type="ftr" sz="quarter" idx="2"/>
          </p:nvPr>
        </p:nvSpPr>
        <p:spPr>
          <a:xfrm>
            <a:off x="1" y="9440646"/>
            <a:ext cx="2949786" cy="496967"/>
          </a:xfrm>
          <a:prstGeom prst="rect">
            <a:avLst/>
          </a:prstGeom>
        </p:spPr>
        <p:txBody>
          <a:bodyPr vert="horz" lIns="91559" tIns="45779" rIns="91559" bIns="45779"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5839" y="9440646"/>
            <a:ext cx="2949786" cy="496967"/>
          </a:xfrm>
          <a:prstGeom prst="rect">
            <a:avLst/>
          </a:prstGeom>
        </p:spPr>
        <p:txBody>
          <a:bodyPr vert="horz" lIns="91559" tIns="45779" rIns="91559" bIns="45779" rtlCol="0" anchor="b"/>
          <a:lstStyle>
            <a:lvl1pPr algn="r">
              <a:defRPr sz="1200"/>
            </a:lvl1pPr>
          </a:lstStyle>
          <a:p>
            <a:fld id="{F4C51E27-DA63-4C4C-96AE-68599151C7F8}" type="slidenum">
              <a:rPr lang="en-AU" smtClean="0"/>
              <a:t>‹#›</a:t>
            </a:fld>
            <a:endParaRPr lang="en-AU" dirty="0"/>
          </a:p>
        </p:txBody>
      </p:sp>
    </p:spTree>
    <p:extLst>
      <p:ext uri="{BB962C8B-B14F-4D97-AF65-F5344CB8AC3E}">
        <p14:creationId xmlns:p14="http://schemas.microsoft.com/office/powerpoint/2010/main" val="1215206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6967"/>
          </a:xfrm>
          <a:prstGeom prst="rect">
            <a:avLst/>
          </a:prstGeom>
        </p:spPr>
        <p:txBody>
          <a:bodyPr vert="horz" lIns="91559" tIns="45779" rIns="91559" bIns="45779" rtlCol="0"/>
          <a:lstStyle>
            <a:lvl1pPr algn="l">
              <a:defRPr sz="1200"/>
            </a:lvl1pPr>
          </a:lstStyle>
          <a:p>
            <a:endParaRPr lang="en-AU" dirty="0"/>
          </a:p>
        </p:txBody>
      </p:sp>
      <p:sp>
        <p:nvSpPr>
          <p:cNvPr id="3" name="Date Placeholder 2"/>
          <p:cNvSpPr>
            <a:spLocks noGrp="1"/>
          </p:cNvSpPr>
          <p:nvPr>
            <p:ph type="dt" idx="1"/>
          </p:nvPr>
        </p:nvSpPr>
        <p:spPr>
          <a:xfrm>
            <a:off x="3855839" y="0"/>
            <a:ext cx="2949786" cy="496967"/>
          </a:xfrm>
          <a:prstGeom prst="rect">
            <a:avLst/>
          </a:prstGeom>
        </p:spPr>
        <p:txBody>
          <a:bodyPr vert="horz" lIns="91559" tIns="45779" rIns="91559" bIns="45779" rtlCol="0"/>
          <a:lstStyle>
            <a:lvl1pPr algn="r">
              <a:defRPr sz="1200"/>
            </a:lvl1pPr>
          </a:lstStyle>
          <a:p>
            <a:fld id="{F76CB8B4-5E7B-4D97-89BC-D82B75A346C2}" type="datetimeFigureOut">
              <a:rPr lang="en-AU" smtClean="0"/>
              <a:t>30/04/2025</a:t>
            </a:fld>
            <a:endParaRPr lang="en-AU" dirty="0"/>
          </a:p>
        </p:txBody>
      </p:sp>
      <p:sp>
        <p:nvSpPr>
          <p:cNvPr id="4" name="Slide Image Placeholder 3"/>
          <p:cNvSpPr>
            <a:spLocks noGrp="1" noRot="1" noChangeAspect="1"/>
          </p:cNvSpPr>
          <p:nvPr>
            <p:ph type="sldImg" idx="2"/>
          </p:nvPr>
        </p:nvSpPr>
        <p:spPr>
          <a:xfrm>
            <a:off x="90488" y="746125"/>
            <a:ext cx="6626225" cy="3727450"/>
          </a:xfrm>
          <a:prstGeom prst="rect">
            <a:avLst/>
          </a:prstGeom>
          <a:noFill/>
          <a:ln w="12700">
            <a:solidFill>
              <a:prstClr val="black"/>
            </a:solidFill>
          </a:ln>
        </p:spPr>
        <p:txBody>
          <a:bodyPr vert="horz" lIns="91559" tIns="45779" rIns="91559" bIns="45779" rtlCol="0" anchor="ctr"/>
          <a:lstStyle/>
          <a:p>
            <a:endParaRPr lang="en-AU" dirty="0"/>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559" tIns="45779" rIns="91559" bIns="457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40646"/>
            <a:ext cx="2949786" cy="496967"/>
          </a:xfrm>
          <a:prstGeom prst="rect">
            <a:avLst/>
          </a:prstGeom>
        </p:spPr>
        <p:txBody>
          <a:bodyPr vert="horz" lIns="91559" tIns="45779" rIns="91559" bIns="45779"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5839" y="9440646"/>
            <a:ext cx="2949786" cy="496967"/>
          </a:xfrm>
          <a:prstGeom prst="rect">
            <a:avLst/>
          </a:prstGeom>
        </p:spPr>
        <p:txBody>
          <a:bodyPr vert="horz" lIns="91559" tIns="45779" rIns="91559" bIns="45779" rtlCol="0" anchor="b"/>
          <a:lstStyle>
            <a:lvl1pPr algn="r">
              <a:defRPr sz="1200"/>
            </a:lvl1pPr>
          </a:lstStyle>
          <a:p>
            <a:fld id="{A5406347-AD3B-4AE7-A184-E728CD3B6C11}" type="slidenum">
              <a:rPr lang="en-AU" smtClean="0"/>
              <a:t>‹#›</a:t>
            </a:fld>
            <a:endParaRPr lang="en-AU" dirty="0"/>
          </a:p>
        </p:txBody>
      </p:sp>
    </p:spTree>
    <p:extLst>
      <p:ext uri="{BB962C8B-B14F-4D97-AF65-F5344CB8AC3E}">
        <p14:creationId xmlns:p14="http://schemas.microsoft.com/office/powerpoint/2010/main" val="97227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43.4%22S+115%C2%B058"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Murray_Valley_Highway" TargetMode="External"/><Relationship Id="rId3" Type="http://schemas.openxmlformats.org/officeDocument/2006/relationships/hyperlink" Target="https://en.wikipedia.org/wiki/Kerang,_Victoria" TargetMode="External"/><Relationship Id="rId7" Type="http://schemas.openxmlformats.org/officeDocument/2006/relationships/hyperlink" Target="https://en.wikipedia.org/wiki/Yungera_railway_lin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Level_crossing" TargetMode="External"/><Relationship Id="rId5" Type="http://schemas.openxmlformats.org/officeDocument/2006/relationships/hyperlink" Target="https://en.wikipedia.org/wiki/Semi-trailer_truck" TargetMode="External"/><Relationship Id="rId4" Type="http://schemas.openxmlformats.org/officeDocument/2006/relationships/hyperlink" Target="https://en.wikipedia.org/wiki/V/Line" TargetMode="External"/><Relationship Id="rId9" Type="http://schemas.openxmlformats.org/officeDocument/2006/relationships/hyperlink" Target="https://en.wikipedia.org/wiki/Victoria_Polic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US" dirty="0"/>
              <a:t> </a:t>
            </a:r>
            <a:endParaRPr lang="en-AU" dirty="0"/>
          </a:p>
        </p:txBody>
      </p:sp>
      <p:sp>
        <p:nvSpPr>
          <p:cNvPr id="4" name="Slide Number Placeholder 3"/>
          <p:cNvSpPr>
            <a:spLocks noGrp="1"/>
          </p:cNvSpPr>
          <p:nvPr>
            <p:ph type="sldNum" sz="quarter" idx="10"/>
          </p:nvPr>
        </p:nvSpPr>
        <p:spPr/>
        <p:txBody>
          <a:bodyPr/>
          <a:lstStyle/>
          <a:p>
            <a:fld id="{F8169BB2-5239-49C9-964A-6D059F4DD44A}" type="slidenum">
              <a:rPr lang="en-AU" smtClean="0"/>
              <a:t>1</a:t>
            </a:fld>
            <a:endParaRPr lang="en-AU" dirty="0"/>
          </a:p>
        </p:txBody>
      </p:sp>
    </p:spTree>
    <p:extLst>
      <p:ext uri="{BB962C8B-B14F-4D97-AF65-F5344CB8AC3E}">
        <p14:creationId xmlns:p14="http://schemas.microsoft.com/office/powerpoint/2010/main" val="2492266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000" dirty="0"/>
              <a:t>The ALCAM Committee has memberships from all states &amp; territories across Australia and NZ which have operating railways. The member organisations are included above.</a:t>
            </a:r>
          </a:p>
          <a:p>
            <a:endParaRPr lang="en-AU" sz="1000" dirty="0"/>
          </a:p>
          <a:p>
            <a:r>
              <a:rPr lang="en-AU" sz="1000" dirty="0"/>
              <a:t>The ALCAM committee established the ALCAM Model, the LXM database, and gives ongoing advice about ALCAM to ensure consistency and continuous improvement and progress technical issues.</a:t>
            </a:r>
          </a:p>
          <a:p>
            <a:endParaRPr lang="en-AU" sz="1000" dirty="0"/>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11</a:t>
            </a:fld>
            <a:endParaRPr lang="en-AU" dirty="0"/>
          </a:p>
        </p:txBody>
      </p:sp>
    </p:spTree>
    <p:extLst>
      <p:ext uri="{BB962C8B-B14F-4D97-AF65-F5344CB8AC3E}">
        <p14:creationId xmlns:p14="http://schemas.microsoft.com/office/powerpoint/2010/main" val="14113828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Coordinates are recorded as latitude and longitude in degrees, minutes and seconds of arc. A precision of one-tenth of a second of latitude and longitude is adequate to locate the crossing for mapping purposes and field location for emergency vehicles and other purposes. </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104</a:t>
            </a:fld>
            <a:endParaRPr lang="en-AU" dirty="0"/>
          </a:p>
        </p:txBody>
      </p:sp>
    </p:spTree>
    <p:extLst>
      <p:ext uri="{BB962C8B-B14F-4D97-AF65-F5344CB8AC3E}">
        <p14:creationId xmlns:p14="http://schemas.microsoft.com/office/powerpoint/2010/main" val="37653570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a:t>
            </a:r>
            <a:r>
              <a:rPr lang="en-AU" dirty="0"/>
              <a:t> </a:t>
            </a:r>
          </a:p>
          <a:p>
            <a:r>
              <a:rPr lang="en-AU" dirty="0"/>
              <a:t>Be aware of the potential for magnetic interference from rails, overhead wiring and other metal objects in the vicinity. </a:t>
            </a:r>
          </a:p>
          <a:p>
            <a:r>
              <a:rPr lang="en-AU" dirty="0"/>
              <a:t>Magnetic bearings must be corrected for magnetic declination to convert them to “true” bearings. This correction varies depending on location. The LXM software applies a correction for the magnetic declination in its sighting distance calculations. </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105</a:t>
            </a:fld>
            <a:endParaRPr lang="en-AU" dirty="0"/>
          </a:p>
        </p:txBody>
      </p:sp>
    </p:spTree>
    <p:extLst>
      <p:ext uri="{BB962C8B-B14F-4D97-AF65-F5344CB8AC3E}">
        <p14:creationId xmlns:p14="http://schemas.microsoft.com/office/powerpoint/2010/main" val="31399475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000" dirty="0"/>
              <a:t>Sighting board height should be set to the h</a:t>
            </a:r>
            <a:r>
              <a:rPr lang="en-AU" sz="1200" b="0" i="0" u="none" strike="noStrike" kern="1200" baseline="0" dirty="0">
                <a:solidFill>
                  <a:schemeClr val="tx1"/>
                </a:solidFill>
                <a:latin typeface="+mn-lt"/>
                <a:ea typeface="+mn-ea"/>
                <a:cs typeface="+mn-cs"/>
              </a:rPr>
              <a:t>eight of the train (headlight) above the rails which is considered to be 4.0m for main line railway (3.6m in NZ) and 2.3m for cane railway as shown in AS 1742.7 (Appendix D5) and NZTA TCD Part 9. Some jurisdictions prefer to set this target height at 2.4m which approximates the train drivers’ eye height </a:t>
            </a:r>
          </a:p>
          <a:p>
            <a:endParaRPr lang="en-AU" sz="1000" dirty="0"/>
          </a:p>
        </p:txBody>
      </p:sp>
      <p:sp>
        <p:nvSpPr>
          <p:cNvPr id="4" name="Slide Number Placeholder 3"/>
          <p:cNvSpPr>
            <a:spLocks noGrp="1"/>
          </p:cNvSpPr>
          <p:nvPr>
            <p:ph type="sldNum" sz="quarter" idx="10"/>
          </p:nvPr>
        </p:nvSpPr>
        <p:spPr/>
        <p:txBody>
          <a:bodyPr/>
          <a:lstStyle/>
          <a:p>
            <a:fld id="{1D904CF9-F315-46B3-9D39-10C246463910}" type="slidenum">
              <a:rPr lang="en-AU" smtClean="0"/>
              <a:t>106</a:t>
            </a:fld>
            <a:endParaRPr lang="en-AU" dirty="0"/>
          </a:p>
        </p:txBody>
      </p:sp>
    </p:spTree>
    <p:extLst>
      <p:ext uri="{BB962C8B-B14F-4D97-AF65-F5344CB8AC3E}">
        <p14:creationId xmlns:p14="http://schemas.microsoft.com/office/powerpoint/2010/main" val="28059921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108</a:t>
            </a:fld>
            <a:endParaRPr lang="en-AU" dirty="0"/>
          </a:p>
        </p:txBody>
      </p:sp>
    </p:spTree>
    <p:extLst>
      <p:ext uri="{BB962C8B-B14F-4D97-AF65-F5344CB8AC3E}">
        <p14:creationId xmlns:p14="http://schemas.microsoft.com/office/powerpoint/2010/main" val="4735971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site sketch should be orientated in such a way</a:t>
            </a:r>
            <a:r>
              <a:rPr lang="en-US" sz="1200" kern="1200" baseline="0" dirty="0">
                <a:solidFill>
                  <a:schemeClr val="tx1"/>
                </a:solidFill>
                <a:effectLst/>
                <a:latin typeface="+mn-lt"/>
                <a:ea typeface="+mn-ea"/>
                <a:cs typeface="+mn-cs"/>
              </a:rPr>
              <a:t> to ensure that the required information is presented in a clear &amp; legible manner.</a:t>
            </a:r>
          </a:p>
          <a:p>
            <a:r>
              <a:rPr lang="en-US" sz="1200" kern="1200" baseline="0" dirty="0">
                <a:solidFill>
                  <a:schemeClr val="tx1"/>
                </a:solidFill>
                <a:effectLst/>
                <a:latin typeface="+mn-lt"/>
                <a:ea typeface="+mn-ea"/>
                <a:cs typeface="+mn-cs"/>
              </a:rPr>
              <a:t>For sites with single approaches and as</a:t>
            </a:r>
            <a:r>
              <a:rPr lang="en-US" sz="1200" kern="1200" dirty="0">
                <a:solidFill>
                  <a:schemeClr val="tx1"/>
                </a:solidFill>
                <a:effectLst/>
                <a:latin typeface="+mn-lt"/>
                <a:ea typeface="+mn-ea"/>
                <a:cs typeface="+mn-cs"/>
              </a:rPr>
              <a:t> a ALCAM field survey is predominantly road based, the orientation of the site sketch recommended is with the sketch drawn in portrait mode, the left road approach from the bottom of the page with up track direction to the left of the page.</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109</a:t>
            </a:fld>
            <a:endParaRPr lang="en-AU" dirty="0"/>
          </a:p>
        </p:txBody>
      </p:sp>
    </p:spTree>
    <p:extLst>
      <p:ext uri="{BB962C8B-B14F-4D97-AF65-F5344CB8AC3E}">
        <p14:creationId xmlns:p14="http://schemas.microsoft.com/office/powerpoint/2010/main" val="8897717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hlinkClick r:id="rId3" action="ppaction://hlinkfile"/>
              </a:rPr>
              <a:t>32°02'43.4"S 115°58'36.9"E - Google Maps</a:t>
            </a:r>
            <a:endParaRPr lang="en-AU" dirty="0"/>
          </a:p>
          <a:p>
            <a:endParaRPr lang="en-AU" dirty="0"/>
          </a:p>
        </p:txBody>
      </p:sp>
      <p:sp>
        <p:nvSpPr>
          <p:cNvPr id="4" name="Slide Number Placeholder 3"/>
          <p:cNvSpPr>
            <a:spLocks noGrp="1"/>
          </p:cNvSpPr>
          <p:nvPr>
            <p:ph type="sldNum" sz="quarter" idx="5"/>
          </p:nvPr>
        </p:nvSpPr>
        <p:spPr/>
        <p:txBody>
          <a:bodyPr/>
          <a:lstStyle/>
          <a:p>
            <a:fld id="{A5406347-AD3B-4AE7-A184-E728CD3B6C11}" type="slidenum">
              <a:rPr lang="en-AU" smtClean="0"/>
              <a:t>110</a:t>
            </a:fld>
            <a:endParaRPr lang="en-AU" dirty="0"/>
          </a:p>
        </p:txBody>
      </p:sp>
    </p:spTree>
    <p:extLst>
      <p:ext uri="{BB962C8B-B14F-4D97-AF65-F5344CB8AC3E}">
        <p14:creationId xmlns:p14="http://schemas.microsoft.com/office/powerpoint/2010/main" val="13739698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113</a:t>
            </a:fld>
            <a:endParaRPr lang="en-AU" dirty="0"/>
          </a:p>
        </p:txBody>
      </p:sp>
    </p:spTree>
    <p:extLst>
      <p:ext uri="{BB962C8B-B14F-4D97-AF65-F5344CB8AC3E}">
        <p14:creationId xmlns:p14="http://schemas.microsoft.com/office/powerpoint/2010/main" val="38992268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Effectiveness of Equipment Inspection</a:t>
            </a:r>
          </a:p>
          <a:p>
            <a:pPr marL="0" lvl="0" indent="0">
              <a:buFont typeface="Arial" panose="020B0604020202020204" pitchFamily="34" charset="0"/>
              <a:buNone/>
            </a:pPr>
            <a:r>
              <a:rPr lang="en-AU" sz="1200" b="0" i="0" u="none" strike="noStrike" kern="1200" baseline="0" dirty="0">
                <a:solidFill>
                  <a:schemeClr val="tx1"/>
                </a:solidFill>
                <a:latin typeface="+mn-lt"/>
                <a:ea typeface="+mn-ea"/>
                <a:cs typeface="+mn-cs"/>
              </a:rPr>
              <a:t>The controls and/or infrastructure at a level crossing (e.g. warning signs, road marking or active control i.e. flashing lights and/or boom gates), must 	be regularly inspected in order to remain effective. </a:t>
            </a:r>
          </a:p>
          <a:p>
            <a:r>
              <a:rPr lang="en-AU" sz="1200" b="0" i="0" u="none" strike="noStrike" kern="1200" baseline="0" dirty="0">
                <a:solidFill>
                  <a:schemeClr val="tx1"/>
                </a:solidFill>
                <a:latin typeface="+mn-lt"/>
                <a:ea typeface="+mn-ea"/>
                <a:cs typeface="+mn-cs"/>
              </a:rPr>
              <a:t>The regular inspection and maintenance of active controls is much more critical than for passive controls, as motorists may assume that if the active 	signal is not operating there is no train. </a:t>
            </a:r>
          </a:p>
          <a:p>
            <a:r>
              <a:rPr lang="en-AU" sz="1200" b="0" i="0" u="none" strike="noStrike" kern="1200" baseline="0" dirty="0">
                <a:solidFill>
                  <a:schemeClr val="tx1"/>
                </a:solidFill>
                <a:latin typeface="+mn-lt"/>
                <a:ea typeface="+mn-ea"/>
                <a:cs typeface="+mn-cs"/>
              </a:rPr>
              <a:t>RIMs generally have regular, frequent inspections of active level crossings and are required to keep records of this inspection under their rail safety 	accreditation. The RIM will therefore be able to provide information regarding the frequency of inspection.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Short Stacking</a:t>
            </a:r>
          </a:p>
          <a:p>
            <a:r>
              <a:rPr lang="en-AU" sz="1200" b="0" i="0" u="none" strike="noStrike" kern="1200" baseline="0" dirty="0">
                <a:solidFill>
                  <a:schemeClr val="tx1"/>
                </a:solidFill>
                <a:latin typeface="+mn-lt"/>
                <a:ea typeface="+mn-ea"/>
                <a:cs typeface="+mn-cs"/>
              </a:rPr>
              <a:t>Short stacking is a situation where the distance between the railway crossing and adjacent road intersection is insufficient for a single vehicle to stand and give way to other traffic without stopping on or blocking the level crossing. </a:t>
            </a:r>
          </a:p>
          <a:p>
            <a:r>
              <a:rPr lang="en-AU" sz="1200" b="0" i="0" u="none" strike="noStrike" kern="1200" baseline="0" dirty="0">
                <a:solidFill>
                  <a:schemeClr val="tx1"/>
                </a:solidFill>
                <a:latin typeface="+mn-lt"/>
                <a:ea typeface="+mn-ea"/>
                <a:cs typeface="+mn-cs"/>
              </a:rPr>
              <a:t>Unless the road is designated specifically to exclude heavy vehicles, or where it would not be possible for such a vehicle to negotiate the crossing road surface, a standard semi-trailer with a nominal length of 19m should be used as the longest vehicle. </a:t>
            </a:r>
          </a:p>
          <a:p>
            <a:r>
              <a:rPr lang="en-AU" sz="1200" b="0" i="0" u="none" strike="noStrike" kern="1200" baseline="0" dirty="0">
                <a:solidFill>
                  <a:schemeClr val="tx1"/>
                </a:solidFill>
                <a:latin typeface="+mn-lt"/>
                <a:ea typeface="+mn-ea"/>
                <a:cs typeface="+mn-cs"/>
              </a:rPr>
              <a:t>If the road is a designated RAV route then use the length of the largest legal vehicle for that route. </a:t>
            </a:r>
          </a:p>
        </p:txBody>
      </p:sp>
      <p:sp>
        <p:nvSpPr>
          <p:cNvPr id="4" name="Slide Number Placeholder 3"/>
          <p:cNvSpPr>
            <a:spLocks noGrp="1"/>
          </p:cNvSpPr>
          <p:nvPr>
            <p:ph type="sldNum" sz="quarter" idx="10"/>
          </p:nvPr>
        </p:nvSpPr>
        <p:spPr/>
        <p:txBody>
          <a:bodyPr/>
          <a:lstStyle/>
          <a:p>
            <a:fld id="{A5406347-AD3B-4AE7-A184-E728CD3B6C11}" type="slidenum">
              <a:rPr lang="en-AU" smtClean="0"/>
              <a:t>114</a:t>
            </a:fld>
            <a:endParaRPr lang="en-AU" dirty="0"/>
          </a:p>
        </p:txBody>
      </p:sp>
    </p:spTree>
    <p:extLst>
      <p:ext uri="{BB962C8B-B14F-4D97-AF65-F5344CB8AC3E}">
        <p14:creationId xmlns:p14="http://schemas.microsoft.com/office/powerpoint/2010/main" val="13709706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Vulnerability to Road User Fatigue</a:t>
            </a:r>
          </a:p>
          <a:p>
            <a:r>
              <a:rPr lang="en-AU" sz="1200" b="0" i="0" u="none" strike="noStrike" kern="1200" baseline="0" dirty="0">
                <a:solidFill>
                  <a:schemeClr val="tx1"/>
                </a:solidFill>
                <a:latin typeface="+mn-lt"/>
                <a:ea typeface="+mn-ea"/>
                <a:cs typeface="+mn-cs"/>
              </a:rPr>
              <a:t>Driver interactions include sharp curves, corners, traffic controls, etc., or where a driver’s awareness is increased due to other factors such as speed reduction, or negotiation of an intersection. A level crossing which is immediately adjacent to a turn off from a high-speed environment is considered a non-fatigue zone. </a:t>
            </a:r>
          </a:p>
          <a:p>
            <a:r>
              <a:rPr lang="en-AU" sz="1200" b="0" i="0" u="none" strike="noStrike" kern="1200" baseline="0" dirty="0">
                <a:solidFill>
                  <a:schemeClr val="tx1"/>
                </a:solidFill>
                <a:latin typeface="+mn-lt"/>
                <a:ea typeface="+mn-ea"/>
                <a:cs typeface="+mn-cs"/>
              </a:rPr>
              <a:t>Possible fatigue zones include long stretches with few driver interactions.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Presence of Adjacent Distractions</a:t>
            </a:r>
          </a:p>
          <a:p>
            <a:r>
              <a:rPr lang="en-AU" sz="1200" b="0" i="0" u="none" strike="noStrike" kern="1200" baseline="0" dirty="0">
                <a:solidFill>
                  <a:schemeClr val="tx1"/>
                </a:solidFill>
                <a:latin typeface="+mn-lt"/>
                <a:ea typeface="+mn-ea"/>
                <a:cs typeface="+mn-cs"/>
              </a:rPr>
              <a:t>Locations where few or no distractions occur are country areas or open streets with buildings located away from the roadside. </a:t>
            </a:r>
          </a:p>
          <a:p>
            <a:r>
              <a:rPr lang="en-AU" sz="1200" b="0" i="0" u="none" strike="noStrike" kern="1200" baseline="0" dirty="0">
                <a:solidFill>
                  <a:schemeClr val="tx1"/>
                </a:solidFill>
                <a:latin typeface="+mn-lt"/>
                <a:ea typeface="+mn-ea"/>
                <a:cs typeface="+mn-cs"/>
              </a:rPr>
              <a:t>Locations with some distractions are those where there is some signage or buildings in the vicinity of the road, but these do not directly compete with the crossing control. </a:t>
            </a:r>
          </a:p>
          <a:p>
            <a:r>
              <a:rPr lang="en-AU" sz="1200" b="0" i="0" u="none" strike="noStrike" kern="1200" baseline="0" dirty="0">
                <a:solidFill>
                  <a:schemeClr val="tx1"/>
                </a:solidFill>
                <a:latin typeface="+mn-lt"/>
                <a:ea typeface="+mn-ea"/>
                <a:cs typeface="+mn-cs"/>
              </a:rPr>
              <a:t>Locations with many distractions are busy suburban streets with footpaths close to the roadside and many advertising signs on or near the kerbside aimed at attracting the driver’s attention. </a:t>
            </a:r>
          </a:p>
        </p:txBody>
      </p:sp>
      <p:sp>
        <p:nvSpPr>
          <p:cNvPr id="4" name="Slide Number Placeholder 3"/>
          <p:cNvSpPr>
            <a:spLocks noGrp="1"/>
          </p:cNvSpPr>
          <p:nvPr>
            <p:ph type="sldNum" sz="quarter" idx="10"/>
          </p:nvPr>
        </p:nvSpPr>
        <p:spPr/>
        <p:txBody>
          <a:bodyPr/>
          <a:lstStyle/>
          <a:p>
            <a:fld id="{A5406347-AD3B-4AE7-A184-E728CD3B6C11}" type="slidenum">
              <a:rPr lang="en-AU" smtClean="0"/>
              <a:t>115</a:t>
            </a:fld>
            <a:endParaRPr lang="en-AU" dirty="0"/>
          </a:p>
        </p:txBody>
      </p:sp>
    </p:spTree>
    <p:extLst>
      <p:ext uri="{BB962C8B-B14F-4D97-AF65-F5344CB8AC3E}">
        <p14:creationId xmlns:p14="http://schemas.microsoft.com/office/powerpoint/2010/main" val="26647125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Condition of Traffic Controls at Crossing</a:t>
            </a:r>
            <a:endParaRPr lang="en-AU" dirty="0"/>
          </a:p>
          <a:p>
            <a:r>
              <a:rPr lang="en-AU" sz="1200" b="0" i="0" u="none" strike="noStrike" kern="1200" baseline="0" dirty="0">
                <a:solidFill>
                  <a:schemeClr val="tx1"/>
                </a:solidFill>
                <a:latin typeface="+mn-lt"/>
                <a:ea typeface="+mn-ea"/>
                <a:cs typeface="+mn-cs"/>
              </a:rPr>
              <a:t>Select the first option if signage or active control meets the current Standard, is complete, and in good order. It must also not be defaced, damaged or badly faded to the point where it affects the driver’s recognition of the control message. </a:t>
            </a:r>
          </a:p>
          <a:p>
            <a:r>
              <a:rPr lang="en-AU" sz="1200" b="0" i="0" u="none" strike="noStrike" kern="1200" baseline="0" dirty="0">
                <a:solidFill>
                  <a:schemeClr val="tx1"/>
                </a:solidFill>
                <a:latin typeface="+mn-lt"/>
                <a:ea typeface="+mn-ea"/>
                <a:cs typeface="+mn-cs"/>
              </a:rPr>
              <a:t>Select the second option if signage or active controls are worn, but still understandable. They must generally be complete in terms of the current or superseded Standard but may be slightly damaged or faded in a way which does not significantly affect the driver’s recognition of the control message. </a:t>
            </a:r>
          </a:p>
          <a:p>
            <a:r>
              <a:rPr lang="en-AU" sz="1200" b="0" i="0" u="none" strike="noStrike" kern="1200" baseline="0" dirty="0">
                <a:solidFill>
                  <a:schemeClr val="tx1"/>
                </a:solidFill>
                <a:latin typeface="+mn-lt"/>
                <a:ea typeface="+mn-ea"/>
                <a:cs typeface="+mn-cs"/>
              </a:rPr>
              <a:t>Select the third option if signage or active control is badly damaged, defaced or faded to the point where the driver may not recognise the control message, or traffic control does not exist.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Visibility of Traffic Control at Crossing</a:t>
            </a:r>
          </a:p>
          <a:p>
            <a:r>
              <a:rPr lang="en-AU" sz="1200" b="0" i="0" u="none" strike="noStrike" kern="1200" baseline="0" dirty="0">
                <a:solidFill>
                  <a:schemeClr val="tx1"/>
                </a:solidFill>
                <a:latin typeface="+mn-lt"/>
                <a:ea typeface="+mn-ea"/>
                <a:cs typeface="+mn-cs"/>
              </a:rPr>
              <a:t>If flashing lights exist at the crossing, also consider the correct focusing of the lights. If the light assembly is visible at the correct distance, but the lights are misaligned so that the driver is not able to discern that they are operating, then they are not visible. </a:t>
            </a:r>
          </a:p>
          <a:p>
            <a:r>
              <a:rPr lang="en-AU" sz="1200" b="0" i="0" u="none" strike="noStrike" kern="1200" baseline="0" dirty="0">
                <a:solidFill>
                  <a:schemeClr val="tx1"/>
                </a:solidFill>
                <a:latin typeface="+mn-lt"/>
                <a:ea typeface="+mn-ea"/>
                <a:cs typeface="+mn-cs"/>
              </a:rPr>
              <a:t>If the crossing control can be easily seen and identified from the calculated S1/SSD point, and the lamps (in the case of active controls) are correctly aligned, then choose the first option. </a:t>
            </a:r>
          </a:p>
          <a:p>
            <a:r>
              <a:rPr lang="en-AU" sz="1200" b="0" i="0" u="none" strike="noStrike" kern="1200" baseline="0" dirty="0">
                <a:solidFill>
                  <a:schemeClr val="tx1"/>
                </a:solidFill>
                <a:latin typeface="+mn-lt"/>
                <a:ea typeface="+mn-ea"/>
                <a:cs typeface="+mn-cs"/>
              </a:rPr>
              <a:t>If the crossing control is visible but partly obscured by vegetation or structures so that it is not fully identifiable, or the lamps are poorly aligned, then choose the second option. </a:t>
            </a:r>
          </a:p>
          <a:p>
            <a:r>
              <a:rPr lang="en-AU" sz="1200" b="0" i="0" u="none" strike="noStrike" kern="1200" baseline="0" dirty="0">
                <a:solidFill>
                  <a:schemeClr val="tx1"/>
                </a:solidFill>
                <a:latin typeface="+mn-lt"/>
                <a:ea typeface="+mn-ea"/>
                <a:cs typeface="+mn-cs"/>
              </a:rPr>
              <a:t>If the crossing control cannot be seen from the calculated S1/SSD point, or there is no control provided, then choose last option.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116</a:t>
            </a:fld>
            <a:endParaRPr lang="en-AU" dirty="0"/>
          </a:p>
        </p:txBody>
      </p:sp>
    </p:spTree>
    <p:extLst>
      <p:ext uri="{BB962C8B-B14F-4D97-AF65-F5344CB8AC3E}">
        <p14:creationId xmlns:p14="http://schemas.microsoft.com/office/powerpoint/2010/main" val="2022922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000" dirty="0"/>
              <a:t>There are many resources available – some of the key resources are listed below:</a:t>
            </a:r>
          </a:p>
          <a:p>
            <a:endParaRPr lang="en-AU" sz="1000" dirty="0"/>
          </a:p>
          <a:p>
            <a:pPr marL="629467" lvl="1" indent="-171673">
              <a:buFont typeface="Arial" panose="020B0604020202020204" pitchFamily="34" charset="0"/>
              <a:buChar char="•"/>
            </a:pPr>
            <a:r>
              <a:rPr lang="en-AU" sz="1000" dirty="0"/>
              <a:t>LXM User Guide</a:t>
            </a:r>
          </a:p>
          <a:p>
            <a:pPr marL="629467" lvl="1" indent="-171673">
              <a:buFont typeface="Arial" panose="020B0604020202020204" pitchFamily="34" charset="0"/>
              <a:buChar char="•"/>
            </a:pPr>
            <a:r>
              <a:rPr lang="en-AU" sz="1000" dirty="0"/>
              <a:t>ALCAM Crossing Assessment Handbook</a:t>
            </a:r>
          </a:p>
          <a:p>
            <a:pPr marL="629467" lvl="1" indent="-171673">
              <a:buFont typeface="Arial" panose="020B0604020202020204" pitchFamily="34" charset="0"/>
              <a:buChar char="•"/>
            </a:pPr>
            <a:r>
              <a:rPr lang="en-AU" sz="1000" dirty="0"/>
              <a:t>ALCAM in detail</a:t>
            </a:r>
          </a:p>
          <a:p>
            <a:pPr marL="629467" lvl="1" indent="-171673">
              <a:buFont typeface="Arial" panose="020B0604020202020204" pitchFamily="34" charset="0"/>
              <a:buChar char="•"/>
            </a:pPr>
            <a:r>
              <a:rPr lang="en-AU" sz="1000" dirty="0"/>
              <a:t>AS1742.7 (Australia)</a:t>
            </a:r>
          </a:p>
          <a:p>
            <a:pPr marL="629467" lvl="1" indent="-171673">
              <a:buFont typeface="Arial" panose="020B0604020202020204" pitchFamily="34" charset="0"/>
              <a:buChar char="•"/>
            </a:pPr>
            <a:r>
              <a:rPr lang="en-AU" sz="1000" dirty="0"/>
              <a:t>NZTA TCD Part 9 (New Zealand)</a:t>
            </a:r>
          </a:p>
          <a:p>
            <a:pPr marL="629467" lvl="1" indent="-171673">
              <a:buFont typeface="Arial" panose="020B0604020202020204" pitchFamily="34" charset="0"/>
              <a:buChar char="•"/>
            </a:pPr>
            <a:endParaRPr lang="en-AU" sz="1000" dirty="0"/>
          </a:p>
        </p:txBody>
      </p:sp>
      <p:sp>
        <p:nvSpPr>
          <p:cNvPr id="4" name="Slide Number Placeholder 3"/>
          <p:cNvSpPr>
            <a:spLocks noGrp="1"/>
          </p:cNvSpPr>
          <p:nvPr>
            <p:ph type="sldNum" sz="quarter" idx="10"/>
          </p:nvPr>
        </p:nvSpPr>
        <p:spPr/>
        <p:txBody>
          <a:bodyPr/>
          <a:lstStyle/>
          <a:p>
            <a:fld id="{A5406347-AD3B-4AE7-A184-E728CD3B6C11}" type="slidenum">
              <a:rPr lang="en-AU" smtClean="0"/>
              <a:t>12</a:t>
            </a:fld>
            <a:endParaRPr lang="en-AU" dirty="0"/>
          </a:p>
        </p:txBody>
      </p:sp>
    </p:spTree>
    <p:extLst>
      <p:ext uri="{BB962C8B-B14F-4D97-AF65-F5344CB8AC3E}">
        <p14:creationId xmlns:p14="http://schemas.microsoft.com/office/powerpoint/2010/main" val="31807937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Distance From Advance Warning to Crossing</a:t>
            </a:r>
          </a:p>
          <a:p>
            <a:r>
              <a:rPr lang="en-AU" sz="1200" b="0" i="0" u="none" strike="noStrike" kern="1200" baseline="0" dirty="0">
                <a:solidFill>
                  <a:schemeClr val="tx1"/>
                </a:solidFill>
                <a:latin typeface="+mn-lt"/>
                <a:ea typeface="+mn-ea"/>
                <a:cs typeface="+mn-cs"/>
              </a:rPr>
              <a:t>If the advance warning signs are placed at their correct positions or at a greater distance than required, or no signage is required as specified by AS 1742.7/NZTA TCD Part 9, then choose the first option. </a:t>
            </a:r>
          </a:p>
          <a:p>
            <a:r>
              <a:rPr lang="en-AU" sz="1200" b="0" i="0" u="none" strike="noStrike" kern="1200" baseline="0" dirty="0">
                <a:solidFill>
                  <a:schemeClr val="tx1"/>
                </a:solidFill>
                <a:latin typeface="+mn-lt"/>
                <a:ea typeface="+mn-ea"/>
                <a:cs typeface="+mn-cs"/>
              </a:rPr>
              <a:t>If the signage is placed at a lesser distance than required by AS 1742.7/NZTA TCD Part 9, but at greater than the safe stopping distance, then choose the second option. </a:t>
            </a:r>
          </a:p>
          <a:p>
            <a:r>
              <a:rPr lang="en-AU" sz="1200" b="0" i="0" u="none" strike="noStrike" kern="1200" baseline="0" dirty="0">
                <a:solidFill>
                  <a:schemeClr val="tx1"/>
                </a:solidFill>
                <a:latin typeface="+mn-lt"/>
                <a:ea typeface="+mn-ea"/>
                <a:cs typeface="+mn-cs"/>
              </a:rPr>
              <a:t>If the signs are placed closer than the safe stopping distance, or are not present at all, then choose the last option.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Conformance with Standard AS1742.7/NZTA TCD Part 9</a:t>
            </a:r>
          </a:p>
          <a:p>
            <a:r>
              <a:rPr lang="en-AU" sz="1200" b="0" i="0" u="none" strike="noStrike" kern="1200" baseline="0" dirty="0">
                <a:solidFill>
                  <a:schemeClr val="tx1"/>
                </a:solidFill>
                <a:latin typeface="+mn-lt"/>
                <a:ea typeface="+mn-ea"/>
                <a:cs typeface="+mn-cs"/>
              </a:rPr>
              <a:t>If all infrastructure complies with the AS 1742.7/NZTA TCD Part 9, choose the first option. </a:t>
            </a:r>
          </a:p>
          <a:p>
            <a:r>
              <a:rPr lang="en-AU" sz="1200" b="0" i="0" u="none" strike="noStrike" kern="1200" baseline="0" dirty="0">
                <a:solidFill>
                  <a:schemeClr val="tx1"/>
                </a:solidFill>
                <a:latin typeface="+mn-lt"/>
                <a:ea typeface="+mn-ea"/>
                <a:cs typeface="+mn-cs"/>
              </a:rPr>
              <a:t>If infrastructure does not meet the letter of the Standard but performs the function of that infrastructure, then choose the second option. For example: </a:t>
            </a:r>
          </a:p>
          <a:p>
            <a:r>
              <a:rPr lang="en-AU" sz="1200" b="0" i="0" u="none" strike="noStrike" kern="1200" baseline="0" dirty="0">
                <a:solidFill>
                  <a:schemeClr val="tx1"/>
                </a:solidFill>
                <a:latin typeface="+mn-lt"/>
                <a:ea typeface="+mn-ea"/>
                <a:cs typeface="+mn-cs"/>
              </a:rPr>
              <a:t>• all signs or markings are present, visible and unambiguous, are out of position to a minor degree but still provide sufficient warning, </a:t>
            </a:r>
          </a:p>
          <a:p>
            <a:r>
              <a:rPr lang="en-AU" sz="1200" b="0" i="0" u="none" strike="noStrike" kern="1200" baseline="0" dirty="0">
                <a:solidFill>
                  <a:schemeClr val="tx1"/>
                </a:solidFill>
                <a:latin typeface="+mn-lt"/>
                <a:ea typeface="+mn-ea"/>
                <a:cs typeface="+mn-cs"/>
              </a:rPr>
              <a:t>• minor signage components are missing, obscured or reversed (warning signs facing outwards rather than inward) but the assembly is still clearly recognizable, or </a:t>
            </a:r>
          </a:p>
          <a:p>
            <a:r>
              <a:rPr lang="en-AU" sz="1200" b="0" i="0" u="none" strike="noStrike" kern="1200" baseline="0" dirty="0">
                <a:solidFill>
                  <a:schemeClr val="tx1"/>
                </a:solidFill>
                <a:latin typeface="+mn-lt"/>
                <a:ea typeface="+mn-ea"/>
                <a:cs typeface="+mn-cs"/>
              </a:rPr>
              <a:t>• infrastructure is in accordance with a previous, commonly understood Standard. </a:t>
            </a:r>
          </a:p>
          <a:p>
            <a:r>
              <a:rPr lang="en-AU" sz="1200" b="0" i="0" u="none" strike="noStrike" kern="1200" baseline="0" dirty="0">
                <a:solidFill>
                  <a:schemeClr val="tx1"/>
                </a:solidFill>
                <a:latin typeface="+mn-lt"/>
                <a:ea typeface="+mn-ea"/>
                <a:cs typeface="+mn-cs"/>
              </a:rPr>
              <a:t>If major components of the infrastructure are missing and/or the positioning of the infrastructure is in error so that sufficient warning is not given, choose the last option.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117</a:t>
            </a:fld>
            <a:endParaRPr lang="en-AU" dirty="0"/>
          </a:p>
        </p:txBody>
      </p:sp>
    </p:spTree>
    <p:extLst>
      <p:ext uri="{BB962C8B-B14F-4D97-AF65-F5344CB8AC3E}">
        <p14:creationId xmlns:p14="http://schemas.microsoft.com/office/powerpoint/2010/main" val="194835704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Likelihood of Vandalism Controls</a:t>
            </a:r>
          </a:p>
          <a:p>
            <a:r>
              <a:rPr lang="en-AU" sz="1200" b="0" i="0" u="none" strike="noStrike" kern="1200" baseline="0" dirty="0">
                <a:solidFill>
                  <a:schemeClr val="tx1"/>
                </a:solidFill>
                <a:latin typeface="+mn-lt"/>
                <a:ea typeface="+mn-ea"/>
                <a:cs typeface="+mn-cs"/>
              </a:rPr>
              <a:t>Vandalism of crossing controls may cause them to be not operational or not visible to road users. </a:t>
            </a:r>
          </a:p>
          <a:p>
            <a:r>
              <a:rPr lang="en-AU" sz="1200" b="0" i="0" u="none" strike="noStrike" kern="1200" baseline="0" dirty="0">
                <a:solidFill>
                  <a:schemeClr val="tx1"/>
                </a:solidFill>
                <a:latin typeface="+mn-lt"/>
                <a:ea typeface="+mn-ea"/>
                <a:cs typeface="+mn-cs"/>
              </a:rPr>
              <a:t>If there is no evidence or history of vandalism occurring, then choose the first (low) option. </a:t>
            </a:r>
          </a:p>
          <a:p>
            <a:r>
              <a:rPr lang="en-AU" sz="1200" b="0" i="0" u="none" strike="noStrike" kern="1200" baseline="0" dirty="0">
                <a:solidFill>
                  <a:schemeClr val="tx1"/>
                </a:solidFill>
                <a:latin typeface="+mn-lt"/>
                <a:ea typeface="+mn-ea"/>
                <a:cs typeface="+mn-cs"/>
              </a:rPr>
              <a:t>If the crossing is in an area where vandalism is common, but the crossing itself has not been targeted then choose the second (medium) option. </a:t>
            </a:r>
          </a:p>
          <a:p>
            <a:r>
              <a:rPr lang="en-AU" sz="1200" b="0" i="0" u="none" strike="noStrike" kern="1200" baseline="0" dirty="0">
                <a:solidFill>
                  <a:schemeClr val="tx1"/>
                </a:solidFill>
                <a:latin typeface="+mn-lt"/>
                <a:ea typeface="+mn-ea"/>
                <a:cs typeface="+mn-cs"/>
              </a:rPr>
              <a:t>If there is current evidence or record of frequent vandalism to the crossing, then choose the high option.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Level of Service (Vehicle Congestion)</a:t>
            </a:r>
          </a:p>
          <a:p>
            <a:r>
              <a:rPr lang="en-AU" sz="1200" b="0" i="0" u="none" strike="noStrike" kern="1200" baseline="0" dirty="0">
                <a:solidFill>
                  <a:schemeClr val="tx1"/>
                </a:solidFill>
                <a:latin typeface="+mn-lt"/>
                <a:ea typeface="+mn-ea"/>
                <a:cs typeface="+mn-cs"/>
              </a:rPr>
              <a:t>For more information on LOS, refer to the “Austroads Guide to Traffic Management Part 3: Traffic Studies and Analysis”. </a:t>
            </a:r>
          </a:p>
          <a:p>
            <a:r>
              <a:rPr lang="en-AU" sz="1200" b="0" i="0" u="none" strike="noStrike" kern="1200" baseline="0" dirty="0">
                <a:solidFill>
                  <a:schemeClr val="tx1"/>
                </a:solidFill>
                <a:latin typeface="+mn-lt"/>
                <a:ea typeface="+mn-ea"/>
                <a:cs typeface="+mn-cs"/>
              </a:rPr>
              <a:t>Also, refer to Appendix D of Crossing Assessment Handbook.</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118</a:t>
            </a:fld>
            <a:endParaRPr lang="en-AU" dirty="0"/>
          </a:p>
        </p:txBody>
      </p:sp>
    </p:spTree>
    <p:extLst>
      <p:ext uri="{BB962C8B-B14F-4D97-AF65-F5344CB8AC3E}">
        <p14:creationId xmlns:p14="http://schemas.microsoft.com/office/powerpoint/2010/main" val="8376729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Queuing From Adjacent Intersections</a:t>
            </a:r>
          </a:p>
          <a:p>
            <a:r>
              <a:rPr lang="en-AU" sz="1200" b="0" i="0" u="none" strike="noStrike" kern="1200" baseline="0" dirty="0">
                <a:solidFill>
                  <a:schemeClr val="tx1"/>
                </a:solidFill>
                <a:latin typeface="+mn-lt"/>
                <a:ea typeface="+mn-ea"/>
                <a:cs typeface="+mn-cs"/>
              </a:rPr>
              <a:t>If there is no apparent cause for queuing in the road alignment, such as neighbouring intersections, and no history of queuing incidents, then choose the first option. </a:t>
            </a:r>
          </a:p>
          <a:p>
            <a:r>
              <a:rPr lang="en-AU" sz="1200" b="0" i="0" u="none" strike="noStrike" kern="1200" baseline="0" dirty="0">
                <a:solidFill>
                  <a:schemeClr val="tx1"/>
                </a:solidFill>
                <a:latin typeface="+mn-lt"/>
                <a:ea typeface="+mn-ea"/>
                <a:cs typeface="+mn-cs"/>
              </a:rPr>
              <a:t>If the road alignment and features indicate that queuing may potentially occur (even though there is no particular history of such behaviour), then choose the second option. </a:t>
            </a:r>
          </a:p>
          <a:p>
            <a:r>
              <a:rPr lang="en-AU" sz="1200" b="0" i="0" u="none" strike="noStrike" kern="1200" baseline="0" dirty="0">
                <a:solidFill>
                  <a:schemeClr val="tx1"/>
                </a:solidFill>
                <a:latin typeface="+mn-lt"/>
                <a:ea typeface="+mn-ea"/>
                <a:cs typeface="+mn-cs"/>
              </a:rPr>
              <a:t>If there is a significant history of queuing occurring at the site, then choose the last option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Seasonal/Infrequent Train Patterns</a:t>
            </a:r>
          </a:p>
          <a:p>
            <a:r>
              <a:rPr lang="en-AU" sz="1200" b="0" i="0" u="none" strike="noStrike" kern="1200" baseline="0" dirty="0">
                <a:solidFill>
                  <a:schemeClr val="tx1"/>
                </a:solidFill>
                <a:latin typeface="+mn-lt"/>
                <a:ea typeface="+mn-ea"/>
                <a:cs typeface="+mn-cs"/>
              </a:rPr>
              <a:t>Seasonal train patterns, e.g. when no trains run for much of the year and then appear during the agricultural season, are particularly risky as road users may assume that the crossing is unused and ignore the controls. </a:t>
            </a:r>
          </a:p>
          <a:p>
            <a:r>
              <a:rPr lang="en-AU" sz="1200" b="0" i="0" u="none" strike="noStrike" kern="1200" baseline="0" dirty="0">
                <a:solidFill>
                  <a:schemeClr val="tx1"/>
                </a:solidFill>
                <a:latin typeface="+mn-lt"/>
                <a:ea typeface="+mn-ea"/>
                <a:cs typeface="+mn-cs"/>
              </a:rPr>
              <a:t>If trains run daily on a regular pattern or timetable, then choose the first option. </a:t>
            </a:r>
          </a:p>
          <a:p>
            <a:r>
              <a:rPr lang="en-AU" sz="1200" b="0" i="0" u="none" strike="noStrike" kern="1200" baseline="0" dirty="0">
                <a:solidFill>
                  <a:schemeClr val="tx1"/>
                </a:solidFill>
                <a:latin typeface="+mn-lt"/>
                <a:ea typeface="+mn-ea"/>
                <a:cs typeface="+mn-cs"/>
              </a:rPr>
              <a:t>If trains run seasonally or only every few days, then choose the last option.</a:t>
            </a:r>
          </a:p>
        </p:txBody>
      </p:sp>
      <p:sp>
        <p:nvSpPr>
          <p:cNvPr id="4" name="Slide Number Placeholder 3"/>
          <p:cNvSpPr>
            <a:spLocks noGrp="1"/>
          </p:cNvSpPr>
          <p:nvPr>
            <p:ph type="sldNum" sz="quarter" idx="10"/>
          </p:nvPr>
        </p:nvSpPr>
        <p:spPr/>
        <p:txBody>
          <a:bodyPr/>
          <a:lstStyle/>
          <a:p>
            <a:fld id="{A5406347-AD3B-4AE7-A184-E728CD3B6C11}" type="slidenum">
              <a:rPr lang="en-AU" smtClean="0"/>
              <a:t>119</a:t>
            </a:fld>
            <a:endParaRPr lang="en-AU" dirty="0"/>
          </a:p>
        </p:txBody>
      </p:sp>
    </p:spTree>
    <p:extLst>
      <p:ext uri="{BB962C8B-B14F-4D97-AF65-F5344CB8AC3E}">
        <p14:creationId xmlns:p14="http://schemas.microsoft.com/office/powerpoint/2010/main" val="78535699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Road Surface on Approach (Not Crossing Panel)</a:t>
            </a:r>
          </a:p>
          <a:p>
            <a:r>
              <a:rPr lang="en-AU" sz="1200" b="0" i="0" u="none" strike="noStrike" kern="1200" baseline="0" dirty="0">
                <a:solidFill>
                  <a:schemeClr val="tx1"/>
                </a:solidFill>
                <a:latin typeface="+mn-lt"/>
                <a:ea typeface="+mn-ea"/>
                <a:cs typeface="+mn-cs"/>
              </a:rPr>
              <a:t>If the road is sealed and in good condition, choose the first option. </a:t>
            </a:r>
          </a:p>
          <a:p>
            <a:r>
              <a:rPr lang="en-AU" sz="1200" b="0" i="0" u="none" strike="noStrike" kern="1200" baseline="0" dirty="0">
                <a:solidFill>
                  <a:schemeClr val="tx1"/>
                </a:solidFill>
                <a:latin typeface="+mn-lt"/>
                <a:ea typeface="+mn-ea"/>
                <a:cs typeface="+mn-cs"/>
              </a:rPr>
              <a:t>If the road surface is unsealed but well maintained and without excessive loose surface material, or sealed but showing signs of wear or cracking, choose the second option. </a:t>
            </a:r>
          </a:p>
          <a:p>
            <a:r>
              <a:rPr lang="en-AU" sz="1200" b="0" i="0" u="none" strike="noStrike" kern="1200" baseline="0" dirty="0">
                <a:solidFill>
                  <a:schemeClr val="tx1"/>
                </a:solidFill>
                <a:latin typeface="+mn-lt"/>
                <a:ea typeface="+mn-ea"/>
                <a:cs typeface="+mn-cs"/>
              </a:rPr>
              <a:t>If the surface is unsealed and loose, or if the road is potholed (whether sealed or not), choose the third option.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Is The Crossing on a Hump, Dip or Rough Surface</a:t>
            </a:r>
          </a:p>
          <a:p>
            <a:r>
              <a:rPr lang="en-AU" dirty="0"/>
              <a:t>Note: A Hump is not a crest</a:t>
            </a:r>
          </a:p>
          <a:p>
            <a:r>
              <a:rPr lang="en-AU" sz="1200" b="0" i="0" u="none" strike="noStrike" kern="1200" baseline="0" dirty="0">
                <a:solidFill>
                  <a:schemeClr val="tx1"/>
                </a:solidFill>
                <a:latin typeface="+mn-lt"/>
                <a:ea typeface="+mn-ea"/>
                <a:cs typeface="+mn-cs"/>
              </a:rPr>
              <a:t>A hump may occur on a rising or falling grade. The significant aspect of a hump is that the track is considerably higher than a straight line between the points on the road where the vehicles wheels will run. Low loaders are particularly vulnerable to becoming stranded. </a:t>
            </a:r>
          </a:p>
          <a:p>
            <a:r>
              <a:rPr lang="en-AU" sz="1200" b="0" i="0" u="none" strike="noStrike" kern="1200" baseline="0" dirty="0">
                <a:solidFill>
                  <a:schemeClr val="tx1"/>
                </a:solidFill>
                <a:latin typeface="+mn-lt"/>
                <a:ea typeface="+mn-ea"/>
                <a:cs typeface="+mn-cs"/>
              </a:rPr>
              <a:t>Evidence of scraping on or in the vicinity of the crossing panel may indicate the potential for vehicles to become stuck. The road authority and/or RIM may also have knowledge of vehicles becoming stuck on the crossing.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120</a:t>
            </a:fld>
            <a:endParaRPr lang="en-AU" dirty="0"/>
          </a:p>
        </p:txBody>
      </p:sp>
    </p:spTree>
    <p:extLst>
      <p:ext uri="{BB962C8B-B14F-4D97-AF65-F5344CB8AC3E}">
        <p14:creationId xmlns:p14="http://schemas.microsoft.com/office/powerpoint/2010/main" val="31764554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Possible Sun Glare Sighting Crossing on Road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surveying, Sun Glare should only be recorded as “Observed”, and is dependent on the time of day and prevailing weather conditions.  LXM supposedly calculates where Sun Glare is a problem for either control and or train.</a:t>
            </a:r>
            <a:endParaRPr lang="en-AU" sz="1200" kern="1200" dirty="0">
              <a:solidFill>
                <a:schemeClr val="tx1"/>
              </a:solidFill>
              <a:effectLst/>
              <a:latin typeface="+mn-lt"/>
              <a:ea typeface="+mn-ea"/>
              <a:cs typeface="+mn-cs"/>
            </a:endParaRPr>
          </a:p>
          <a:p>
            <a:r>
              <a:rPr lang="en-AU" sz="1200" b="0" i="0" u="none" strike="noStrike" kern="1200" baseline="0" dirty="0">
                <a:solidFill>
                  <a:schemeClr val="tx1"/>
                </a:solidFill>
                <a:latin typeface="+mn-lt"/>
                <a:ea typeface="+mn-ea"/>
                <a:cs typeface="+mn-cs"/>
              </a:rPr>
              <a:t>As the sun travels through a range of directions at sunrise and sunset depending on the time of year and the latitude of the crossing location, judgment as to whether sun glare may be a problem is not simply a matter of whether the road runs east-west. </a:t>
            </a:r>
          </a:p>
          <a:p>
            <a:r>
              <a:rPr lang="en-AU" sz="1200" b="0" i="0" u="none" strike="noStrike" kern="1200" baseline="0" dirty="0">
                <a:solidFill>
                  <a:schemeClr val="tx1"/>
                </a:solidFill>
                <a:latin typeface="+mn-lt"/>
                <a:ea typeface="+mn-ea"/>
                <a:cs typeface="+mn-cs"/>
              </a:rPr>
              <a:t>Local knowledge at the site may also be useful in determining whether a sun glare risk exists.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Possible Sun Glare Sighting Train</a:t>
            </a:r>
          </a:p>
          <a:p>
            <a:r>
              <a:rPr lang="en-AU" sz="1200" b="0" i="0" u="none" strike="noStrike" kern="1200" baseline="0" dirty="0">
                <a:solidFill>
                  <a:schemeClr val="tx1"/>
                </a:solidFill>
                <a:latin typeface="+mn-lt"/>
                <a:ea typeface="+mn-ea"/>
                <a:cs typeface="+mn-cs"/>
              </a:rPr>
              <a:t>The LXM database sighting calculation considers these factors to flag whether sun glare may be an issue. </a:t>
            </a:r>
          </a:p>
          <a:p>
            <a:r>
              <a:rPr lang="en-AU" sz="1200" b="0" i="0" u="none" strike="noStrike" kern="1200" baseline="0" dirty="0">
                <a:solidFill>
                  <a:schemeClr val="tx1"/>
                </a:solidFill>
                <a:latin typeface="+mn-lt"/>
                <a:ea typeface="+mn-ea"/>
                <a:cs typeface="+mn-cs"/>
              </a:rPr>
              <a:t>Considerations similar to road approach sun glare should be used to determine if there is an actual risk of sun glare.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121</a:t>
            </a:fld>
            <a:endParaRPr lang="en-AU" dirty="0"/>
          </a:p>
        </p:txBody>
      </p:sp>
    </p:spTree>
    <p:extLst>
      <p:ext uri="{BB962C8B-B14F-4D97-AF65-F5344CB8AC3E}">
        <p14:creationId xmlns:p14="http://schemas.microsoft.com/office/powerpoint/2010/main" val="84116144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Temporary Visual Impediments – Sighting of Crossing Controls</a:t>
            </a:r>
          </a:p>
          <a:p>
            <a:r>
              <a:rPr lang="en-AU" sz="1200" b="0" i="0" u="none" strike="noStrike" kern="1200" baseline="0" dirty="0">
                <a:solidFill>
                  <a:schemeClr val="tx1"/>
                </a:solidFill>
                <a:latin typeface="+mn-lt"/>
                <a:ea typeface="+mn-ea"/>
                <a:cs typeface="+mn-cs"/>
              </a:rPr>
              <a:t>Such a risk can only be determined by reliable local knowledge. </a:t>
            </a:r>
          </a:p>
          <a:p>
            <a:r>
              <a:rPr lang="en-AU" sz="1200" b="0" i="0" u="none" strike="noStrike" kern="1200" baseline="0" dirty="0">
                <a:solidFill>
                  <a:schemeClr val="tx1"/>
                </a:solidFill>
                <a:latin typeface="+mn-lt"/>
                <a:ea typeface="+mn-ea"/>
                <a:cs typeface="+mn-cs"/>
              </a:rPr>
              <a:t>Observing the phenomenon while on-site may indicate the severity of the problem, but frequency may be hard to judge. </a:t>
            </a:r>
          </a:p>
          <a:p>
            <a:r>
              <a:rPr lang="en-AU" sz="1200" b="0" i="0" u="none" strike="noStrike" kern="1200" baseline="0" dirty="0">
                <a:solidFill>
                  <a:schemeClr val="tx1"/>
                </a:solidFill>
                <a:latin typeface="+mn-lt"/>
                <a:ea typeface="+mn-ea"/>
                <a:cs typeface="+mn-cs"/>
              </a:rPr>
              <a:t>Meteorological information may be available to indicate if fog may be an issue. </a:t>
            </a:r>
          </a:p>
          <a:p>
            <a:r>
              <a:rPr lang="en-AU" sz="1200" b="0" i="0" u="none" strike="noStrike" kern="1200" baseline="0" dirty="0">
                <a:solidFill>
                  <a:schemeClr val="tx1"/>
                </a:solidFill>
                <a:latin typeface="+mn-lt"/>
                <a:ea typeface="+mn-ea"/>
                <a:cs typeface="+mn-cs"/>
              </a:rPr>
              <a:t>Choose the option which describes the likelihood and frequency of the visual impediment.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Temporary Visual Impediments – Sighting of Train</a:t>
            </a:r>
          </a:p>
          <a:p>
            <a:r>
              <a:rPr lang="en-AU" sz="1200" b="0" i="0" u="none" strike="noStrike" kern="1200" baseline="0" dirty="0">
                <a:solidFill>
                  <a:schemeClr val="tx1"/>
                </a:solidFill>
                <a:latin typeface="+mn-lt"/>
                <a:ea typeface="+mn-ea"/>
                <a:cs typeface="+mn-cs"/>
              </a:rPr>
              <a:t>The same issues of determining the frequency and incidence of the hazard apply as for visual impediments on the road approach. </a:t>
            </a:r>
          </a:p>
          <a:p>
            <a:r>
              <a:rPr lang="en-AU" sz="1200" b="0" i="0" u="none" strike="noStrike" kern="1200" baseline="0" dirty="0">
                <a:solidFill>
                  <a:schemeClr val="tx1"/>
                </a:solidFill>
                <a:latin typeface="+mn-lt"/>
                <a:ea typeface="+mn-ea"/>
                <a:cs typeface="+mn-cs"/>
              </a:rPr>
              <a:t>Choose the option which describes the likelihood and frequency of the visual impediment.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122</a:t>
            </a:fld>
            <a:endParaRPr lang="en-AU" dirty="0"/>
          </a:p>
        </p:txBody>
      </p:sp>
    </p:spTree>
    <p:extLst>
      <p:ext uri="{BB962C8B-B14F-4D97-AF65-F5344CB8AC3E}">
        <p14:creationId xmlns:p14="http://schemas.microsoft.com/office/powerpoint/2010/main" val="98696038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123</a:t>
            </a:fld>
            <a:endParaRPr lang="en-AU" dirty="0"/>
          </a:p>
        </p:txBody>
      </p:sp>
    </p:spTree>
    <p:extLst>
      <p:ext uri="{BB962C8B-B14F-4D97-AF65-F5344CB8AC3E}">
        <p14:creationId xmlns:p14="http://schemas.microsoft.com/office/powerpoint/2010/main" val="7211053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124</a:t>
            </a:fld>
            <a:endParaRPr lang="en-AU" dirty="0"/>
          </a:p>
        </p:txBody>
      </p:sp>
    </p:spTree>
    <p:extLst>
      <p:ext uri="{BB962C8B-B14F-4D97-AF65-F5344CB8AC3E}">
        <p14:creationId xmlns:p14="http://schemas.microsoft.com/office/powerpoint/2010/main" val="41462599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125</a:t>
            </a:fld>
            <a:endParaRPr lang="en-AU" dirty="0"/>
          </a:p>
        </p:txBody>
      </p:sp>
    </p:spTree>
    <p:extLst>
      <p:ext uri="{BB962C8B-B14F-4D97-AF65-F5344CB8AC3E}">
        <p14:creationId xmlns:p14="http://schemas.microsoft.com/office/powerpoint/2010/main" val="421480874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126</a:t>
            </a:fld>
            <a:endParaRPr lang="en-AU" dirty="0"/>
          </a:p>
        </p:txBody>
      </p:sp>
    </p:spTree>
    <p:extLst>
      <p:ext uri="{BB962C8B-B14F-4D97-AF65-F5344CB8AC3E}">
        <p14:creationId xmlns:p14="http://schemas.microsoft.com/office/powerpoint/2010/main" val="1258527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LXM contains a number of additional reporting and modelling tools to assist with the overall decision-making process. </a:t>
            </a:r>
            <a:endParaRPr lang="en-AU" sz="1000" dirty="0">
              <a:solidFill>
                <a:schemeClr val="accent6"/>
              </a:solidFill>
            </a:endParaRPr>
          </a:p>
        </p:txBody>
      </p:sp>
      <p:sp>
        <p:nvSpPr>
          <p:cNvPr id="4" name="Slide Number Placeholder 3"/>
          <p:cNvSpPr>
            <a:spLocks noGrp="1"/>
          </p:cNvSpPr>
          <p:nvPr>
            <p:ph type="sldNum" sz="quarter" idx="10"/>
          </p:nvPr>
        </p:nvSpPr>
        <p:spPr/>
        <p:txBody>
          <a:bodyPr/>
          <a:lstStyle/>
          <a:p>
            <a:fld id="{A5406347-AD3B-4AE7-A184-E728CD3B6C11}" type="slidenum">
              <a:rPr lang="en-AU" smtClean="0"/>
              <a:t>13</a:t>
            </a:fld>
            <a:endParaRPr lang="en-AU" dirty="0"/>
          </a:p>
        </p:txBody>
      </p:sp>
    </p:spTree>
    <p:extLst>
      <p:ext uri="{BB962C8B-B14F-4D97-AF65-F5344CB8AC3E}">
        <p14:creationId xmlns:p14="http://schemas.microsoft.com/office/powerpoint/2010/main" val="10684536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b="1" dirty="0"/>
              <a:t>NOTE:</a:t>
            </a:r>
            <a:r>
              <a:rPr lang="en-AU" dirty="0"/>
              <a:t> The intention of this</a:t>
            </a:r>
            <a:r>
              <a:rPr lang="en-AU" baseline="0" dirty="0"/>
              <a:t> Module is to demonstrate how an ALCAM assessment of a pedestrian crossing facility is completed.</a:t>
            </a:r>
          </a:p>
          <a:p>
            <a:r>
              <a:rPr lang="en-AU" baseline="0" dirty="0"/>
              <a:t>This Module is intended to be taken in conjunction with Module 3 – Level Crossing Field Assessment.</a:t>
            </a:r>
          </a:p>
          <a:p>
            <a:r>
              <a:rPr lang="en-AU" baseline="0" dirty="0"/>
              <a:t>It is also assumed that the individuals utilising this Module are familiar with the requirements of AS1742.7 in respect to pedestrian crossing facilities.</a:t>
            </a:r>
            <a:endParaRPr lang="en-AU" dirty="0"/>
          </a:p>
        </p:txBody>
      </p:sp>
      <p:sp>
        <p:nvSpPr>
          <p:cNvPr id="4" name="Slide Number Placeholder 3"/>
          <p:cNvSpPr>
            <a:spLocks noGrp="1"/>
          </p:cNvSpPr>
          <p:nvPr>
            <p:ph type="sldNum" sz="quarter" idx="10"/>
          </p:nvPr>
        </p:nvSpPr>
        <p:spPr/>
        <p:txBody>
          <a:bodyPr/>
          <a:lstStyle/>
          <a:p>
            <a:fld id="{F8169BB2-5239-49C9-964A-6D059F4DD44A}" type="slidenum">
              <a:rPr lang="en-AU" smtClean="0"/>
              <a:t>128</a:t>
            </a:fld>
            <a:endParaRPr lang="en-AU" dirty="0"/>
          </a:p>
        </p:txBody>
      </p:sp>
    </p:spTree>
    <p:extLst>
      <p:ext uri="{BB962C8B-B14F-4D97-AF65-F5344CB8AC3E}">
        <p14:creationId xmlns:p14="http://schemas.microsoft.com/office/powerpoint/2010/main" val="24922664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Other factors to be considered include crossing loops, sidings, balloon</a:t>
            </a:r>
            <a:r>
              <a:rPr lang="en-AU" baseline="0" dirty="0"/>
              <a:t> loops and fork lines.</a:t>
            </a:r>
            <a:endParaRPr lang="en-AU" dirty="0"/>
          </a:p>
          <a:p>
            <a:endParaRPr lang="en-AU" dirty="0"/>
          </a:p>
          <a:p>
            <a:r>
              <a:rPr lang="en-AU" sz="1200" b="0" i="0" u="none" strike="noStrike" kern="1200" baseline="0" dirty="0">
                <a:solidFill>
                  <a:schemeClr val="tx1"/>
                </a:solidFill>
                <a:latin typeface="+mn-lt"/>
                <a:ea typeface="+mn-ea"/>
                <a:cs typeface="+mn-cs"/>
              </a:rPr>
              <a:t>Crossing (or passing) loops and sidings will usually follow the Up Direction of the main line from which they originate.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Balloon loops and fork lines (for turning trains or other train manoeuvres) also usually follow the Up Direction of the main line from which they originate, in increasing meterage, to the end of the balloon loop where it re-joins itself. In some jurisdictions, the Up Direction at balloon loops may depend on the direction of train operations around the balloon. The Rail Infrastructure Manager (RIM) can advise the Up Direction for a line. </a:t>
            </a:r>
          </a:p>
          <a:p>
            <a:endParaRPr lang="en-AU" sz="1200" b="0" i="0" u="none" strike="noStrike" kern="1200" baseline="0" dirty="0">
              <a:solidFill>
                <a:schemeClr val="tx1"/>
              </a:solidFill>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Orientation of site should resemble whatever is portrayed on the site sketch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130</a:t>
            </a:fld>
            <a:endParaRPr lang="en-AU" dirty="0"/>
          </a:p>
        </p:txBody>
      </p:sp>
    </p:spTree>
    <p:extLst>
      <p:ext uri="{BB962C8B-B14F-4D97-AF65-F5344CB8AC3E}">
        <p14:creationId xmlns:p14="http://schemas.microsoft.com/office/powerpoint/2010/main" val="161145920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pedestrian facility located in the Up direction is identified as crossing #1 with the Down direction crossing identified as crossing #2</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131</a:t>
            </a:fld>
            <a:endParaRPr lang="en-AU" dirty="0"/>
          </a:p>
        </p:txBody>
      </p:sp>
    </p:spTree>
    <p:extLst>
      <p:ext uri="{BB962C8B-B14F-4D97-AF65-F5344CB8AC3E}">
        <p14:creationId xmlns:p14="http://schemas.microsoft.com/office/powerpoint/2010/main" val="281061736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Ped</a:t>
            </a:r>
            <a:r>
              <a:rPr lang="en-AU" baseline="0" dirty="0"/>
              <a:t> Crossing # 1 – Up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Ped</a:t>
            </a:r>
            <a:r>
              <a:rPr lang="en-AU" baseline="0" dirty="0"/>
              <a:t> Crossing # 2 – Up Left</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Ped</a:t>
            </a:r>
            <a:r>
              <a:rPr lang="en-AU" baseline="0" dirty="0"/>
              <a:t> Crossing # 3 – Down Right</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Ped</a:t>
            </a:r>
            <a:r>
              <a:rPr lang="en-AU" baseline="0" dirty="0"/>
              <a:t> Crossing # 4 – Down Left</a:t>
            </a:r>
            <a:endParaRPr lang="en-AU" dirty="0"/>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132</a:t>
            </a:fld>
            <a:endParaRPr lang="en-AU" dirty="0"/>
          </a:p>
        </p:txBody>
      </p:sp>
    </p:spTree>
    <p:extLst>
      <p:ext uri="{BB962C8B-B14F-4D97-AF65-F5344CB8AC3E}">
        <p14:creationId xmlns:p14="http://schemas.microsoft.com/office/powerpoint/2010/main" val="89840846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134</a:t>
            </a:fld>
            <a:endParaRPr lang="en-AU" dirty="0"/>
          </a:p>
        </p:txBody>
      </p:sp>
    </p:spTree>
    <p:extLst>
      <p:ext uri="{BB962C8B-B14F-4D97-AF65-F5344CB8AC3E}">
        <p14:creationId xmlns:p14="http://schemas.microsoft.com/office/powerpoint/2010/main" val="32044232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135</a:t>
            </a:fld>
            <a:endParaRPr lang="en-AU" dirty="0"/>
          </a:p>
        </p:txBody>
      </p:sp>
    </p:spTree>
    <p:extLst>
      <p:ext uri="{BB962C8B-B14F-4D97-AF65-F5344CB8AC3E}">
        <p14:creationId xmlns:p14="http://schemas.microsoft.com/office/powerpoint/2010/main" val="8777882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136</a:t>
            </a:fld>
            <a:endParaRPr lang="en-AU" dirty="0"/>
          </a:p>
        </p:txBody>
      </p:sp>
    </p:spTree>
    <p:extLst>
      <p:ext uri="{BB962C8B-B14F-4D97-AF65-F5344CB8AC3E}">
        <p14:creationId xmlns:p14="http://schemas.microsoft.com/office/powerpoint/2010/main" val="31736297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137</a:t>
            </a:fld>
            <a:endParaRPr lang="en-AU" dirty="0"/>
          </a:p>
        </p:txBody>
      </p:sp>
    </p:spTree>
    <p:extLst>
      <p:ext uri="{BB962C8B-B14F-4D97-AF65-F5344CB8AC3E}">
        <p14:creationId xmlns:p14="http://schemas.microsoft.com/office/powerpoint/2010/main" val="4735971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site sketch should be orientated in such a way</a:t>
            </a:r>
            <a:r>
              <a:rPr lang="en-US" sz="1200" kern="1200" baseline="0" dirty="0">
                <a:solidFill>
                  <a:schemeClr val="tx1"/>
                </a:solidFill>
                <a:effectLst/>
                <a:latin typeface="+mn-lt"/>
                <a:ea typeface="+mn-ea"/>
                <a:cs typeface="+mn-cs"/>
              </a:rPr>
              <a:t> to ensure that the required information is presented in a clear &amp; legible manner.</a:t>
            </a:r>
          </a:p>
          <a:p>
            <a:r>
              <a:rPr lang="en-US" sz="1200" kern="1200" baseline="0" dirty="0">
                <a:solidFill>
                  <a:schemeClr val="tx1"/>
                </a:solidFill>
                <a:effectLst/>
                <a:latin typeface="+mn-lt"/>
                <a:ea typeface="+mn-ea"/>
                <a:cs typeface="+mn-cs"/>
              </a:rPr>
              <a:t>For sites with single approaches and as</a:t>
            </a:r>
            <a:r>
              <a:rPr lang="en-US" sz="1200" kern="1200" dirty="0">
                <a:solidFill>
                  <a:schemeClr val="tx1"/>
                </a:solidFill>
                <a:effectLst/>
                <a:latin typeface="+mn-lt"/>
                <a:ea typeface="+mn-ea"/>
                <a:cs typeface="+mn-cs"/>
              </a:rPr>
              <a:t> an ALCAM field survey is predominantly road based, the orientation of the site sketch recommended is with the sketch drawn in portrait mode, the left road approach from the bottom of the page with up track direction to the left of the page.</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138</a:t>
            </a:fld>
            <a:endParaRPr lang="en-AU" dirty="0"/>
          </a:p>
        </p:txBody>
      </p:sp>
    </p:spTree>
    <p:extLst>
      <p:ext uri="{BB962C8B-B14F-4D97-AF65-F5344CB8AC3E}">
        <p14:creationId xmlns:p14="http://schemas.microsoft.com/office/powerpoint/2010/main" val="88977172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904CF9-F315-46B3-9D39-10C246463910}" type="slidenum">
              <a:rPr lang="en-AU" smtClean="0"/>
              <a:t>140</a:t>
            </a:fld>
            <a:endParaRPr lang="en-AU" dirty="0"/>
          </a:p>
        </p:txBody>
      </p:sp>
    </p:spTree>
    <p:extLst>
      <p:ext uri="{BB962C8B-B14F-4D97-AF65-F5344CB8AC3E}">
        <p14:creationId xmlns:p14="http://schemas.microsoft.com/office/powerpoint/2010/main" val="3838482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defTabSz="915589">
              <a:defRPr/>
            </a:pPr>
            <a:r>
              <a:rPr lang="en-AU" sz="1000" dirty="0"/>
              <a:t>A railway level crossings is a place where a railway and a road/footpath cross at the same level where t</a:t>
            </a:r>
            <a:r>
              <a:rPr lang="en-AU" sz="1000" dirty="0">
                <a:cs typeface="Arial" panose="020B0604020202020204" pitchFamily="34" charset="0"/>
              </a:rPr>
              <a:t>rains have right of way.</a:t>
            </a:r>
          </a:p>
          <a:p>
            <a:pPr defTabSz="915589">
              <a:defRPr/>
            </a:pPr>
            <a:endParaRPr lang="en-AU" sz="1000" dirty="0">
              <a:cs typeface="Arial" panose="020B0604020202020204" pitchFamily="34" charset="0"/>
            </a:endParaRPr>
          </a:p>
          <a:p>
            <a:pPr defTabSz="915589">
              <a:defRPr/>
            </a:pPr>
            <a:r>
              <a:rPr lang="en-AU" sz="1000" dirty="0">
                <a:cs typeface="Arial" panose="020B0604020202020204" pitchFamily="34" charset="0"/>
              </a:rPr>
              <a:t>It is a traffic system interface, not just a traffic signal between a road and the rail.  Level crossings </a:t>
            </a:r>
            <a:r>
              <a:rPr lang="en-AU" sz="1000" dirty="0">
                <a:solidFill>
                  <a:schemeClr val="bg1"/>
                </a:solidFill>
                <a:cs typeface="Times New Roman" pitchFamily="18" charset="0"/>
              </a:rPr>
              <a:t>are a critical interface between road and rail that needs the attention of railway owners </a:t>
            </a:r>
            <a:r>
              <a:rPr lang="en-AU" sz="1000" u="sng" dirty="0">
                <a:solidFill>
                  <a:schemeClr val="bg1"/>
                </a:solidFill>
                <a:cs typeface="Times New Roman" pitchFamily="18" charset="0"/>
              </a:rPr>
              <a:t>and</a:t>
            </a:r>
            <a:r>
              <a:rPr lang="en-AU" sz="1000" dirty="0">
                <a:solidFill>
                  <a:schemeClr val="bg1"/>
                </a:solidFill>
                <a:cs typeface="Times New Roman" pitchFamily="18" charset="0"/>
              </a:rPr>
              <a:t> road authorities to adequately address all the safety risks, the </a:t>
            </a:r>
            <a:r>
              <a:rPr lang="en-AU" sz="1000" dirty="0">
                <a:cs typeface="Arial" panose="020B0604020202020204" pitchFamily="34" charset="0"/>
              </a:rPr>
              <a:t>objective being that trains, cars and pedestrians can travel safely. Hence we install infrastructure that warns, guides, and controls  crossing users by way of signs, road markings,</a:t>
            </a:r>
            <a:r>
              <a:rPr lang="en-AU" sz="1000" baseline="0" dirty="0">
                <a:cs typeface="Arial" panose="020B0604020202020204" pitchFamily="34" charset="0"/>
              </a:rPr>
              <a:t> flashing lights,</a:t>
            </a:r>
            <a:r>
              <a:rPr lang="en-AU" sz="1000" dirty="0">
                <a:cs typeface="Arial" panose="020B0604020202020204" pitchFamily="34" charset="0"/>
              </a:rPr>
              <a:t> booms, and good quality road surfaces for both vehicles</a:t>
            </a:r>
            <a:r>
              <a:rPr lang="en-AU" sz="1000" baseline="0" dirty="0">
                <a:cs typeface="Arial" panose="020B0604020202020204" pitchFamily="34" charset="0"/>
              </a:rPr>
              <a:t> </a:t>
            </a:r>
            <a:r>
              <a:rPr lang="en-AU" sz="1000" dirty="0">
                <a:cs typeface="Arial" panose="020B0604020202020204" pitchFamily="34" charset="0"/>
              </a:rPr>
              <a:t>and pedestrians. </a:t>
            </a:r>
          </a:p>
          <a:p>
            <a:pPr defTabSz="915589">
              <a:defRPr/>
            </a:pPr>
            <a:endParaRPr lang="en-AU" sz="1000" dirty="0">
              <a:solidFill>
                <a:schemeClr val="accent5">
                  <a:lumMod val="40000"/>
                  <a:lumOff val="60000"/>
                </a:schemeClr>
              </a:solidFill>
              <a:cs typeface="Arial" panose="020B0604020202020204" pitchFamily="34" charset="0"/>
            </a:endParaRPr>
          </a:p>
        </p:txBody>
      </p:sp>
      <p:sp>
        <p:nvSpPr>
          <p:cNvPr id="4" name="Slide Number Placeholder 3"/>
          <p:cNvSpPr>
            <a:spLocks noGrp="1"/>
          </p:cNvSpPr>
          <p:nvPr>
            <p:ph type="sldNum" sz="quarter" idx="10"/>
          </p:nvPr>
        </p:nvSpPr>
        <p:spPr/>
        <p:txBody>
          <a:bodyPr/>
          <a:lstStyle/>
          <a:p>
            <a:fld id="{A5406347-AD3B-4AE7-A184-E728CD3B6C11}" type="slidenum">
              <a:rPr lang="en-AU" smtClean="0"/>
              <a:t>14</a:t>
            </a:fld>
            <a:endParaRPr lang="en-AU" dirty="0"/>
          </a:p>
        </p:txBody>
      </p:sp>
    </p:spTree>
    <p:extLst>
      <p:ext uri="{BB962C8B-B14F-4D97-AF65-F5344CB8AC3E}">
        <p14:creationId xmlns:p14="http://schemas.microsoft.com/office/powerpoint/2010/main" val="253485678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904CF9-F315-46B3-9D39-10C246463910}" type="slidenum">
              <a:rPr lang="en-AU" smtClean="0"/>
              <a:t>141</a:t>
            </a:fld>
            <a:endParaRPr lang="en-AU" dirty="0"/>
          </a:p>
        </p:txBody>
      </p:sp>
    </p:spTree>
    <p:extLst>
      <p:ext uri="{BB962C8B-B14F-4D97-AF65-F5344CB8AC3E}">
        <p14:creationId xmlns:p14="http://schemas.microsoft.com/office/powerpoint/2010/main" val="13775267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Note: Not all hold points are at 90 degrees to the nearest rail</a:t>
            </a:r>
          </a:p>
        </p:txBody>
      </p:sp>
      <p:sp>
        <p:nvSpPr>
          <p:cNvPr id="4" name="Slide Number Placeholder 3"/>
          <p:cNvSpPr>
            <a:spLocks noGrp="1"/>
          </p:cNvSpPr>
          <p:nvPr>
            <p:ph type="sldNum" sz="quarter" idx="10"/>
          </p:nvPr>
        </p:nvSpPr>
        <p:spPr/>
        <p:txBody>
          <a:bodyPr/>
          <a:lstStyle/>
          <a:p>
            <a:fld id="{1D904CF9-F315-46B3-9D39-10C246463910}" type="slidenum">
              <a:rPr lang="en-AU" smtClean="0"/>
              <a:t>142</a:t>
            </a:fld>
            <a:endParaRPr lang="en-AU" dirty="0"/>
          </a:p>
        </p:txBody>
      </p:sp>
    </p:spTree>
    <p:extLst>
      <p:ext uri="{BB962C8B-B14F-4D97-AF65-F5344CB8AC3E}">
        <p14:creationId xmlns:p14="http://schemas.microsoft.com/office/powerpoint/2010/main" val="35462830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904CF9-F315-46B3-9D39-10C246463910}" type="slidenum">
              <a:rPr lang="en-AU" smtClean="0"/>
              <a:t>143</a:t>
            </a:fld>
            <a:endParaRPr lang="en-AU" dirty="0"/>
          </a:p>
        </p:txBody>
      </p:sp>
    </p:spTree>
    <p:extLst>
      <p:ext uri="{BB962C8B-B14F-4D97-AF65-F5344CB8AC3E}">
        <p14:creationId xmlns:p14="http://schemas.microsoft.com/office/powerpoint/2010/main" val="124760258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904CF9-F315-46B3-9D39-10C246463910}" type="slidenum">
              <a:rPr lang="en-AU" smtClean="0"/>
              <a:t>144</a:t>
            </a:fld>
            <a:endParaRPr lang="en-AU" dirty="0"/>
          </a:p>
        </p:txBody>
      </p:sp>
    </p:spTree>
    <p:extLst>
      <p:ext uri="{BB962C8B-B14F-4D97-AF65-F5344CB8AC3E}">
        <p14:creationId xmlns:p14="http://schemas.microsoft.com/office/powerpoint/2010/main" val="30604337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904CF9-F315-46B3-9D39-10C246463910}" type="slidenum">
              <a:rPr lang="en-AU" smtClean="0"/>
              <a:t>145</a:t>
            </a:fld>
            <a:endParaRPr lang="en-AU" dirty="0"/>
          </a:p>
        </p:txBody>
      </p:sp>
    </p:spTree>
    <p:extLst>
      <p:ext uri="{BB962C8B-B14F-4D97-AF65-F5344CB8AC3E}">
        <p14:creationId xmlns:p14="http://schemas.microsoft.com/office/powerpoint/2010/main" val="201591300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904CF9-F315-46B3-9D39-10C246463910}" type="slidenum">
              <a:rPr lang="en-AU" smtClean="0"/>
              <a:t>146</a:t>
            </a:fld>
            <a:endParaRPr lang="en-AU" dirty="0"/>
          </a:p>
        </p:txBody>
      </p:sp>
    </p:spTree>
    <p:extLst>
      <p:ext uri="{BB962C8B-B14F-4D97-AF65-F5344CB8AC3E}">
        <p14:creationId xmlns:p14="http://schemas.microsoft.com/office/powerpoint/2010/main" val="410612211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904CF9-F315-46B3-9D39-10C246463910}" type="slidenum">
              <a:rPr lang="en-AU" smtClean="0"/>
              <a:t>147</a:t>
            </a:fld>
            <a:endParaRPr lang="en-AU" dirty="0"/>
          </a:p>
        </p:txBody>
      </p:sp>
    </p:spTree>
    <p:extLst>
      <p:ext uri="{BB962C8B-B14F-4D97-AF65-F5344CB8AC3E}">
        <p14:creationId xmlns:p14="http://schemas.microsoft.com/office/powerpoint/2010/main" val="431073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148</a:t>
            </a:fld>
            <a:endParaRPr lang="en-AU" dirty="0"/>
          </a:p>
        </p:txBody>
      </p:sp>
    </p:spTree>
    <p:extLst>
      <p:ext uri="{BB962C8B-B14F-4D97-AF65-F5344CB8AC3E}">
        <p14:creationId xmlns:p14="http://schemas.microsoft.com/office/powerpoint/2010/main" val="352539879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149</a:t>
            </a:fld>
            <a:endParaRPr lang="en-AU" dirty="0"/>
          </a:p>
        </p:txBody>
      </p:sp>
    </p:spTree>
    <p:extLst>
      <p:ext uri="{BB962C8B-B14F-4D97-AF65-F5344CB8AC3E}">
        <p14:creationId xmlns:p14="http://schemas.microsoft.com/office/powerpoint/2010/main" val="29511677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904CF9-F315-46B3-9D39-10C246463910}" type="slidenum">
              <a:rPr lang="en-AU" smtClean="0"/>
              <a:t>150</a:t>
            </a:fld>
            <a:endParaRPr lang="en-AU" dirty="0"/>
          </a:p>
        </p:txBody>
      </p:sp>
    </p:spTree>
    <p:extLst>
      <p:ext uri="{BB962C8B-B14F-4D97-AF65-F5344CB8AC3E}">
        <p14:creationId xmlns:p14="http://schemas.microsoft.com/office/powerpoint/2010/main" val="2565946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a:p>
            <a:r>
              <a:rPr lang="en-AU" b="1" dirty="0"/>
              <a:t>Level crossings are grouped into  ‘crossing sites’ and may be: </a:t>
            </a:r>
          </a:p>
          <a:p>
            <a:endParaRPr lang="en-AU" b="1" dirty="0"/>
          </a:p>
          <a:p>
            <a:pPr marL="171673" indent="-171673">
              <a:buFont typeface="Arial" panose="020B0604020202020204" pitchFamily="34" charset="0"/>
              <a:buChar char="•"/>
            </a:pPr>
            <a:r>
              <a:rPr lang="en-US" dirty="0"/>
              <a:t>a road crossing (the most common situation)</a:t>
            </a:r>
            <a:endParaRPr lang="en-AU" dirty="0"/>
          </a:p>
          <a:p>
            <a:pPr marL="171673" indent="-171673">
              <a:buFont typeface="Arial" panose="020B0604020202020204" pitchFamily="34" charset="0"/>
              <a:buChar char="•"/>
            </a:pPr>
            <a:r>
              <a:rPr lang="en-US" dirty="0"/>
              <a:t>a pedestrian crossing</a:t>
            </a:r>
            <a:endParaRPr lang="en-AU" dirty="0"/>
          </a:p>
          <a:p>
            <a:pPr marL="171673" indent="-171673">
              <a:buFont typeface="Arial" panose="020B0604020202020204" pitchFamily="34" charset="0"/>
              <a:buChar char="•"/>
            </a:pPr>
            <a:r>
              <a:rPr lang="en-US" dirty="0"/>
              <a:t>a road crossing with one or more adjacent pedestrian crossings</a:t>
            </a:r>
            <a:endParaRPr lang="en-AU" dirty="0"/>
          </a:p>
          <a:p>
            <a:pPr marL="171673" indent="-171673">
              <a:buFont typeface="Arial" panose="020B0604020202020204" pitchFamily="34" charset="0"/>
              <a:buChar char="•"/>
            </a:pPr>
            <a:r>
              <a:rPr lang="en-US" dirty="0"/>
              <a:t>Multiple pedestrian crossings with no adjacent road crossing e.g. at station platforms.</a:t>
            </a:r>
          </a:p>
          <a:p>
            <a:pPr marL="171673" indent="-171673">
              <a:buFont typeface="Arial" panose="020B0604020202020204" pitchFamily="34" charset="0"/>
              <a:buChar char="•"/>
            </a:pPr>
            <a:endParaRPr lang="en-US" dirty="0"/>
          </a:p>
          <a:p>
            <a:r>
              <a:rPr lang="en-US" dirty="0"/>
              <a:t>There can not be multiple road crossings at a single crossing site.</a:t>
            </a:r>
          </a:p>
        </p:txBody>
      </p:sp>
      <p:sp>
        <p:nvSpPr>
          <p:cNvPr id="4" name="Slide Number Placeholder 3"/>
          <p:cNvSpPr>
            <a:spLocks noGrp="1"/>
          </p:cNvSpPr>
          <p:nvPr>
            <p:ph type="sldNum" sz="quarter" idx="10"/>
          </p:nvPr>
        </p:nvSpPr>
        <p:spPr/>
        <p:txBody>
          <a:bodyPr/>
          <a:lstStyle/>
          <a:p>
            <a:fld id="{A5406347-AD3B-4AE7-A184-E728CD3B6C11}" type="slidenum">
              <a:rPr lang="en-AU" smtClean="0"/>
              <a:t>15</a:t>
            </a:fld>
            <a:endParaRPr lang="en-AU" dirty="0"/>
          </a:p>
        </p:txBody>
      </p:sp>
    </p:spTree>
    <p:extLst>
      <p:ext uri="{BB962C8B-B14F-4D97-AF65-F5344CB8AC3E}">
        <p14:creationId xmlns:p14="http://schemas.microsoft.com/office/powerpoint/2010/main" val="41423670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D904CF9-F315-46B3-9D39-10C246463910}" type="slidenum">
              <a:rPr lang="en-AU" smtClean="0"/>
              <a:t>152</a:t>
            </a:fld>
            <a:endParaRPr lang="en-AU" dirty="0"/>
          </a:p>
        </p:txBody>
      </p:sp>
    </p:spTree>
    <p:extLst>
      <p:ext uri="{BB962C8B-B14F-4D97-AF65-F5344CB8AC3E}">
        <p14:creationId xmlns:p14="http://schemas.microsoft.com/office/powerpoint/2010/main" val="7434894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153</a:t>
            </a:fld>
            <a:endParaRPr lang="en-AU" dirty="0"/>
          </a:p>
        </p:txBody>
      </p:sp>
    </p:spTree>
    <p:extLst>
      <p:ext uri="{BB962C8B-B14F-4D97-AF65-F5344CB8AC3E}">
        <p14:creationId xmlns:p14="http://schemas.microsoft.com/office/powerpoint/2010/main" val="14364248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154</a:t>
            </a:fld>
            <a:endParaRPr lang="en-AU" dirty="0"/>
          </a:p>
        </p:txBody>
      </p:sp>
    </p:spTree>
    <p:extLst>
      <p:ext uri="{BB962C8B-B14F-4D97-AF65-F5344CB8AC3E}">
        <p14:creationId xmlns:p14="http://schemas.microsoft.com/office/powerpoint/2010/main" val="367341112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An automated process of renaming photographs may be used. Use of such a system is most efficient where the standard photographs are taken in order on-site but renaming (and therefore reordering) can be achieved in the office after the event if necessary. For efficiency, the order of photographs taken should minimise the distance travelled on-site by the photographer. </a:t>
            </a:r>
          </a:p>
          <a:p>
            <a:r>
              <a:rPr lang="en-AU" sz="1200" b="0" i="0" u="none" strike="noStrike" kern="1200" baseline="0" dirty="0">
                <a:solidFill>
                  <a:schemeClr val="tx1"/>
                </a:solidFill>
                <a:latin typeface="+mn-lt"/>
                <a:ea typeface="+mn-ea"/>
                <a:cs typeface="+mn-cs"/>
              </a:rPr>
              <a:t>The choice of whether to use a photograph naming convention and which one to use will be made by the jurisdiction and will balance field efficiency with the long-term usefulness of the data. </a:t>
            </a:r>
          </a:p>
          <a:p>
            <a:r>
              <a:rPr lang="en-AU" sz="1200" b="0" i="0" u="none" strike="noStrike" kern="1200" baseline="0" dirty="0">
                <a:solidFill>
                  <a:schemeClr val="tx1"/>
                </a:solidFill>
                <a:latin typeface="+mn-lt"/>
                <a:ea typeface="+mn-ea"/>
                <a:cs typeface="+mn-cs"/>
              </a:rPr>
              <a:t>If a naming convention is not used, the assessor must show the photo number and direction on the site sketch.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155</a:t>
            </a:fld>
            <a:endParaRPr lang="en-AU" dirty="0"/>
          </a:p>
        </p:txBody>
      </p:sp>
    </p:spTree>
    <p:extLst>
      <p:ext uri="{BB962C8B-B14F-4D97-AF65-F5344CB8AC3E}">
        <p14:creationId xmlns:p14="http://schemas.microsoft.com/office/powerpoint/2010/main" val="16412964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solidFill>
                  <a:srgbClr val="71777D"/>
                </a:solidFill>
                <a:effectLst/>
                <a:latin typeface="Roboto" panose="02000000000000000000" pitchFamily="2" charset="0"/>
              </a:rPr>
              <a:t>Tactile Ground Surface Indicators</a:t>
            </a:r>
          </a:p>
        </p:txBody>
      </p:sp>
      <p:sp>
        <p:nvSpPr>
          <p:cNvPr id="4" name="Slide Number Placeholder 3"/>
          <p:cNvSpPr>
            <a:spLocks noGrp="1"/>
          </p:cNvSpPr>
          <p:nvPr>
            <p:ph type="sldNum" sz="quarter" idx="5"/>
          </p:nvPr>
        </p:nvSpPr>
        <p:spPr/>
        <p:txBody>
          <a:bodyPr/>
          <a:lstStyle/>
          <a:p>
            <a:fld id="{A5406347-AD3B-4AE7-A184-E728CD3B6C11}" type="slidenum">
              <a:rPr lang="en-AU" smtClean="0"/>
              <a:t>160</a:t>
            </a:fld>
            <a:endParaRPr lang="en-AU" dirty="0"/>
          </a:p>
        </p:txBody>
      </p:sp>
    </p:spTree>
    <p:extLst>
      <p:ext uri="{BB962C8B-B14F-4D97-AF65-F5344CB8AC3E}">
        <p14:creationId xmlns:p14="http://schemas.microsoft.com/office/powerpoint/2010/main" val="377008134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163</a:t>
            </a:fld>
            <a:endParaRPr lang="en-AU" dirty="0"/>
          </a:p>
        </p:txBody>
      </p:sp>
    </p:spTree>
    <p:extLst>
      <p:ext uri="{BB962C8B-B14F-4D97-AF65-F5344CB8AC3E}">
        <p14:creationId xmlns:p14="http://schemas.microsoft.com/office/powerpoint/2010/main" val="94742522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164</a:t>
            </a:fld>
            <a:endParaRPr lang="en-AU" dirty="0"/>
          </a:p>
        </p:txBody>
      </p:sp>
    </p:spTree>
    <p:extLst>
      <p:ext uri="{BB962C8B-B14F-4D97-AF65-F5344CB8AC3E}">
        <p14:creationId xmlns:p14="http://schemas.microsoft.com/office/powerpoint/2010/main" val="250864229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165</a:t>
            </a:fld>
            <a:endParaRPr lang="en-AU" dirty="0"/>
          </a:p>
        </p:txBody>
      </p:sp>
    </p:spTree>
    <p:extLst>
      <p:ext uri="{BB962C8B-B14F-4D97-AF65-F5344CB8AC3E}">
        <p14:creationId xmlns:p14="http://schemas.microsoft.com/office/powerpoint/2010/main" val="335541643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166</a:t>
            </a:fld>
            <a:endParaRPr lang="en-AU" dirty="0"/>
          </a:p>
        </p:txBody>
      </p:sp>
    </p:spTree>
    <p:extLst>
      <p:ext uri="{BB962C8B-B14F-4D97-AF65-F5344CB8AC3E}">
        <p14:creationId xmlns:p14="http://schemas.microsoft.com/office/powerpoint/2010/main" val="246372680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167</a:t>
            </a:fld>
            <a:endParaRPr lang="en-AU" dirty="0"/>
          </a:p>
        </p:txBody>
      </p:sp>
    </p:spTree>
    <p:extLst>
      <p:ext uri="{BB962C8B-B14F-4D97-AF65-F5344CB8AC3E}">
        <p14:creationId xmlns:p14="http://schemas.microsoft.com/office/powerpoint/2010/main" val="3441760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dirty="0"/>
              <a:t>An example of a road</a:t>
            </a:r>
            <a:r>
              <a:rPr lang="en-AU" baseline="0" dirty="0"/>
              <a:t> only crossing and a road crossing with adjacent pedestrian crossings.</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16</a:t>
            </a:fld>
            <a:endParaRPr lang="en-AU" dirty="0"/>
          </a:p>
        </p:txBody>
      </p:sp>
    </p:spTree>
    <p:extLst>
      <p:ext uri="{BB962C8B-B14F-4D97-AF65-F5344CB8AC3E}">
        <p14:creationId xmlns:p14="http://schemas.microsoft.com/office/powerpoint/2010/main" val="18665536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168</a:t>
            </a:fld>
            <a:endParaRPr lang="en-AU" dirty="0"/>
          </a:p>
        </p:txBody>
      </p:sp>
    </p:spTree>
    <p:extLst>
      <p:ext uri="{BB962C8B-B14F-4D97-AF65-F5344CB8AC3E}">
        <p14:creationId xmlns:p14="http://schemas.microsoft.com/office/powerpoint/2010/main" val="232209019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169</a:t>
            </a:fld>
            <a:endParaRPr lang="en-AU" dirty="0"/>
          </a:p>
        </p:txBody>
      </p:sp>
    </p:spTree>
    <p:extLst>
      <p:ext uri="{BB962C8B-B14F-4D97-AF65-F5344CB8AC3E}">
        <p14:creationId xmlns:p14="http://schemas.microsoft.com/office/powerpoint/2010/main" val="284423678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170</a:t>
            </a:fld>
            <a:endParaRPr lang="en-AU" dirty="0"/>
          </a:p>
        </p:txBody>
      </p:sp>
    </p:spTree>
    <p:extLst>
      <p:ext uri="{BB962C8B-B14F-4D97-AF65-F5344CB8AC3E}">
        <p14:creationId xmlns:p14="http://schemas.microsoft.com/office/powerpoint/2010/main" val="38992268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Effectiveness of Equipment Inspection</a:t>
            </a:r>
          </a:p>
          <a:p>
            <a:pPr marL="0" lvl="0" indent="0">
              <a:buFont typeface="Arial" panose="020B0604020202020204" pitchFamily="34" charset="0"/>
              <a:buNone/>
            </a:pPr>
            <a:r>
              <a:rPr lang="en-AU" sz="1200" b="0" i="0" u="none" strike="noStrike" kern="1200" baseline="0" dirty="0">
                <a:solidFill>
                  <a:schemeClr val="tx1"/>
                </a:solidFill>
                <a:latin typeface="+mn-lt"/>
                <a:ea typeface="+mn-ea"/>
                <a:cs typeface="+mn-cs"/>
              </a:rPr>
              <a:t>The controls and/or infrastructure at a pedestrian level crossing (e.g. warning signs, pavement markings/TGSIs or active control i.e. flashing lights and/or gates), must be regularly inspected in order to remain effective. </a:t>
            </a:r>
          </a:p>
          <a:p>
            <a:r>
              <a:rPr lang="en-AU" sz="1200" b="0" i="0" u="none" strike="noStrike" kern="1200" baseline="0" dirty="0">
                <a:solidFill>
                  <a:schemeClr val="tx1"/>
                </a:solidFill>
                <a:latin typeface="+mn-lt"/>
                <a:ea typeface="+mn-ea"/>
                <a:cs typeface="+mn-cs"/>
              </a:rPr>
              <a:t>The regular inspection and maintenance of active controls is much more critical than for passive controls, as users may assume that if the active signal is not operating there is no train. </a:t>
            </a:r>
          </a:p>
          <a:p>
            <a:r>
              <a:rPr lang="en-AU" sz="1200" b="0" i="0" u="none" strike="noStrike" kern="1200" baseline="0" dirty="0">
                <a:solidFill>
                  <a:schemeClr val="tx1"/>
                </a:solidFill>
                <a:latin typeface="+mn-lt"/>
                <a:ea typeface="+mn-ea"/>
                <a:cs typeface="+mn-cs"/>
              </a:rPr>
              <a:t>RIMs generally have regular, frequent inspections of crossings and are required to keep records of this inspection under their rail safety accreditation. The RIM will therefore be able to provide information regarding the frequency of inspection.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Presence of Adjacent Distractions</a:t>
            </a:r>
          </a:p>
          <a:p>
            <a:r>
              <a:rPr lang="en-AU" sz="1200" b="0" i="0" u="none" strike="noStrike" kern="1200" baseline="0" dirty="0">
                <a:solidFill>
                  <a:schemeClr val="tx1"/>
                </a:solidFill>
                <a:latin typeface="+mn-lt"/>
                <a:ea typeface="+mn-ea"/>
                <a:cs typeface="+mn-cs"/>
              </a:rPr>
              <a:t>If the user is confronted with a large number or variety of visual distractions in the vicinity of the crossing, the controls at the crossing may be overlooked or not recognised. </a:t>
            </a:r>
          </a:p>
          <a:p>
            <a:r>
              <a:rPr lang="en-AU" sz="1200" b="0" i="0" u="none" strike="noStrike" kern="1200" baseline="0" dirty="0">
                <a:solidFill>
                  <a:schemeClr val="tx1"/>
                </a:solidFill>
                <a:latin typeface="+mn-lt"/>
                <a:ea typeface="+mn-ea"/>
                <a:cs typeface="+mn-cs"/>
              </a:rPr>
              <a:t>Locations where few or no distractions occur are country areas or open streets with buildings located away from the path. </a:t>
            </a:r>
          </a:p>
          <a:p>
            <a:r>
              <a:rPr lang="en-AU" sz="1200" b="0" i="0" u="none" strike="noStrike" kern="1200" baseline="0" dirty="0">
                <a:solidFill>
                  <a:schemeClr val="tx1"/>
                </a:solidFill>
                <a:latin typeface="+mn-lt"/>
                <a:ea typeface="+mn-ea"/>
                <a:cs typeface="+mn-cs"/>
              </a:rPr>
              <a:t>Locations with some distractions are those where there is some signage or buildings in the vicinity of the path, but these do not directly compete with the crossing control. </a:t>
            </a:r>
          </a:p>
          <a:p>
            <a:r>
              <a:rPr lang="en-AU" sz="1200" b="0" i="0" u="none" strike="noStrike" kern="1200" baseline="0" dirty="0">
                <a:solidFill>
                  <a:schemeClr val="tx1"/>
                </a:solidFill>
                <a:latin typeface="+mn-lt"/>
                <a:ea typeface="+mn-ea"/>
                <a:cs typeface="+mn-cs"/>
              </a:rPr>
              <a:t>Locations with many distractions are busy suburban streets with footpaths close to the roadside and many advertising signs on or near the kerbside aimed at attracting the driver’s attention. </a:t>
            </a:r>
          </a:p>
          <a:p>
            <a:r>
              <a:rPr lang="en-AU" sz="1200" b="0" i="0" u="none" strike="noStrike" kern="1200" baseline="0" dirty="0">
                <a:solidFill>
                  <a:schemeClr val="tx1"/>
                </a:solidFill>
                <a:latin typeface="+mn-lt"/>
                <a:ea typeface="+mn-ea"/>
                <a:cs typeface="+mn-cs"/>
              </a:rPr>
              <a:t>In the case of pedestrians, distractions may also include advertising, shops etc. on and around the footpath which may draw the attention away from the level crossing controls. </a:t>
            </a:r>
          </a:p>
        </p:txBody>
      </p:sp>
      <p:sp>
        <p:nvSpPr>
          <p:cNvPr id="4" name="Slide Number Placeholder 3"/>
          <p:cNvSpPr>
            <a:spLocks noGrp="1"/>
          </p:cNvSpPr>
          <p:nvPr>
            <p:ph type="sldNum" sz="quarter" idx="10"/>
          </p:nvPr>
        </p:nvSpPr>
        <p:spPr/>
        <p:txBody>
          <a:bodyPr/>
          <a:lstStyle/>
          <a:p>
            <a:fld id="{A5406347-AD3B-4AE7-A184-E728CD3B6C11}" type="slidenum">
              <a:rPr lang="en-AU" smtClean="0"/>
              <a:t>171</a:t>
            </a:fld>
            <a:endParaRPr lang="en-AU" dirty="0"/>
          </a:p>
        </p:txBody>
      </p:sp>
    </p:spTree>
    <p:extLst>
      <p:ext uri="{BB962C8B-B14F-4D97-AF65-F5344CB8AC3E}">
        <p14:creationId xmlns:p14="http://schemas.microsoft.com/office/powerpoint/2010/main" val="137097067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Proximity to Passenger Station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A pedestrian crossing near a station may be used by pedestrians hurrying to catch trains.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This is known to be hazardous as attention is focused on the train waiting at the station and may be distracted from the approach of another train coming from the opposite direction.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Proximity to Siding/Shunting Yard</a:t>
            </a:r>
            <a:endParaRPr lang="en-A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This characteristic relates to the likelihood that shunting activities involving irregular movements of trains may potentially distract or confuse the user.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Trains may change their direction of travel without warning or may mask or block an approaching train from view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Where the crossing is positioned within the siding or shunting yard, choose “less than 100m”. </a:t>
            </a:r>
          </a:p>
        </p:txBody>
      </p:sp>
      <p:sp>
        <p:nvSpPr>
          <p:cNvPr id="4" name="Slide Number Placeholder 3"/>
          <p:cNvSpPr>
            <a:spLocks noGrp="1"/>
          </p:cNvSpPr>
          <p:nvPr>
            <p:ph type="sldNum" sz="quarter" idx="10"/>
          </p:nvPr>
        </p:nvSpPr>
        <p:spPr/>
        <p:txBody>
          <a:bodyPr/>
          <a:lstStyle/>
          <a:p>
            <a:fld id="{A5406347-AD3B-4AE7-A184-E728CD3B6C11}" type="slidenum">
              <a:rPr lang="en-AU" smtClean="0"/>
              <a:t>172</a:t>
            </a:fld>
            <a:endParaRPr lang="en-AU" dirty="0"/>
          </a:p>
        </p:txBody>
      </p:sp>
    </p:spTree>
    <p:extLst>
      <p:ext uri="{BB962C8B-B14F-4D97-AF65-F5344CB8AC3E}">
        <p14:creationId xmlns:p14="http://schemas.microsoft.com/office/powerpoint/2010/main" val="266471259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Proximity to Licenced/special event venue (e.g. pub, club, sports ground)</a:t>
            </a:r>
            <a:endParaRPr lang="en-A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If the crossing is in close proximity to licensed premises, then there is an increased risk of pedestrians using the crossing under the influence of alcohol or otherwise distracted.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Their ability to recognise and react appropriately to crossing control may be impaired.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Proximity to school/playground and/or aged facilities</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If the crossing is near a school or playground, there is an increased risk of children using the crossing. They may have a reduced capacity to react appropriately to crossing controls. </a:t>
            </a:r>
          </a:p>
          <a:p>
            <a:r>
              <a:rPr lang="en-AU" sz="1200" b="0" i="0" u="none" strike="noStrike" kern="1200" baseline="0" dirty="0">
                <a:solidFill>
                  <a:schemeClr val="tx1"/>
                </a:solidFill>
                <a:latin typeface="+mn-lt"/>
                <a:ea typeface="+mn-ea"/>
                <a:cs typeface="+mn-cs"/>
              </a:rPr>
              <a:t>If the crossing is near an aged care facility, there is an increased risk of elderly pedestrians using the crossing. They may have impaired physical and/or intellectual ability to negotiate the crossing safely.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173</a:t>
            </a:fld>
            <a:endParaRPr lang="en-AU" dirty="0"/>
          </a:p>
        </p:txBody>
      </p:sp>
    </p:spTree>
    <p:extLst>
      <p:ext uri="{BB962C8B-B14F-4D97-AF65-F5344CB8AC3E}">
        <p14:creationId xmlns:p14="http://schemas.microsoft.com/office/powerpoint/2010/main" val="20229222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Ambient noise level/audibility of alarm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Pedestrian crossing controls often rely on an audible alarm at the crossing or the sound of the approaching train and/or its horn to alert pedestrians to the presence of trains.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Noisy environments which prevent pedestrians hearing these audible signals increase the risk at the crossing.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Adjacent road traffic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If the pedestrian level crossing is near roads, there an increased risk of pedestrians being distracted from noticing a train or pedestrian signal.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174</a:t>
            </a:fld>
            <a:endParaRPr lang="en-AU" dirty="0"/>
          </a:p>
        </p:txBody>
      </p:sp>
    </p:spTree>
    <p:extLst>
      <p:ext uri="{BB962C8B-B14F-4D97-AF65-F5344CB8AC3E}">
        <p14:creationId xmlns:p14="http://schemas.microsoft.com/office/powerpoint/2010/main" val="338035769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Conspicuity of Pedestrian Control</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Select the first option if signage or active control meets the current Standard, is complete, and in good order. It must also not be defaced, damaged or badly faded to the point where it affects the user’s recognition of the control message. </a:t>
            </a:r>
          </a:p>
          <a:p>
            <a:r>
              <a:rPr lang="en-AU" sz="1200" b="0" i="0" u="none" strike="noStrike" kern="1200" baseline="0" dirty="0">
                <a:solidFill>
                  <a:schemeClr val="tx1"/>
                </a:solidFill>
                <a:latin typeface="+mn-lt"/>
                <a:ea typeface="+mn-ea"/>
                <a:cs typeface="+mn-cs"/>
              </a:rPr>
              <a:t>Select the second option if signage or active controls are worn, but still understandable. They must generally be complete in terms of the current or superseded Standard but may be slightly damaged or faded in a way which does not significantly affect the user’s recognition of the control message. </a:t>
            </a:r>
          </a:p>
          <a:p>
            <a:r>
              <a:rPr lang="en-AU" sz="1200" b="0" i="0" u="none" strike="noStrike" kern="1200" baseline="0" dirty="0">
                <a:solidFill>
                  <a:schemeClr val="tx1"/>
                </a:solidFill>
                <a:latin typeface="+mn-lt"/>
                <a:ea typeface="+mn-ea"/>
                <a:cs typeface="+mn-cs"/>
              </a:rPr>
              <a:t>Select the third option if signage or active control is badly damaged, defaced or faded to the point where the user may not recognise the control message, or traffic control does not exist.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Visibility of Pedestrian Control</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If the control can be observed from the path approaching the crossing, then choose the first option. </a:t>
            </a:r>
          </a:p>
          <a:p>
            <a:r>
              <a:rPr lang="en-AU" sz="1200" b="0" i="0" u="none" strike="noStrike" kern="1200" baseline="0" dirty="0">
                <a:solidFill>
                  <a:schemeClr val="tx1"/>
                </a:solidFill>
                <a:latin typeface="+mn-lt"/>
                <a:ea typeface="+mn-ea"/>
                <a:cs typeface="+mn-cs"/>
              </a:rPr>
              <a:t>If the control is visible but partially obscured by vegetation or other features such as buildings, signs etc., or if the active control is incorrectly aligned so that the lights are only partly visible from the approach, then choose the second option. </a:t>
            </a:r>
          </a:p>
          <a:p>
            <a:r>
              <a:rPr lang="en-AU" sz="1200" b="0" i="0" u="none" strike="noStrike" kern="1200" baseline="0" dirty="0">
                <a:solidFill>
                  <a:schemeClr val="tx1"/>
                </a:solidFill>
                <a:latin typeface="+mn-lt"/>
                <a:ea typeface="+mn-ea"/>
                <a:cs typeface="+mn-cs"/>
              </a:rPr>
              <a:t>If the control is not visible from the approach because it is completely obscured or does not exist, then choose the last option.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175</a:t>
            </a:fld>
            <a:endParaRPr lang="en-AU" dirty="0"/>
          </a:p>
        </p:txBody>
      </p:sp>
    </p:spTree>
    <p:extLst>
      <p:ext uri="{BB962C8B-B14F-4D97-AF65-F5344CB8AC3E}">
        <p14:creationId xmlns:p14="http://schemas.microsoft.com/office/powerpoint/2010/main" val="40336380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Likelihood of Vandalism Controls</a:t>
            </a:r>
          </a:p>
          <a:p>
            <a:r>
              <a:rPr lang="en-AU" sz="1200" b="0" i="0" u="none" strike="noStrike" kern="1200" baseline="0" dirty="0">
                <a:solidFill>
                  <a:schemeClr val="tx1"/>
                </a:solidFill>
                <a:latin typeface="+mn-lt"/>
                <a:ea typeface="+mn-ea"/>
                <a:cs typeface="+mn-cs"/>
              </a:rPr>
              <a:t>Vandalism of crossing controls may cause them to be not operational or not visible to users. </a:t>
            </a:r>
          </a:p>
          <a:p>
            <a:r>
              <a:rPr lang="en-AU" sz="1200" b="0" i="0" u="none" strike="noStrike" kern="1200" baseline="0" dirty="0">
                <a:solidFill>
                  <a:schemeClr val="tx1"/>
                </a:solidFill>
                <a:latin typeface="+mn-lt"/>
                <a:ea typeface="+mn-ea"/>
                <a:cs typeface="+mn-cs"/>
              </a:rPr>
              <a:t>If there is no evidence or history of vandalism occurring, then choose the first (low) option. </a:t>
            </a:r>
          </a:p>
          <a:p>
            <a:r>
              <a:rPr lang="en-AU" sz="1200" b="0" i="0" u="none" strike="noStrike" kern="1200" baseline="0" dirty="0">
                <a:solidFill>
                  <a:schemeClr val="tx1"/>
                </a:solidFill>
                <a:latin typeface="+mn-lt"/>
                <a:ea typeface="+mn-ea"/>
                <a:cs typeface="+mn-cs"/>
              </a:rPr>
              <a:t>If the crossing is in an area where vandalism is common, but the crossing itself has not been targeted then choose the second (medium) option. </a:t>
            </a:r>
          </a:p>
          <a:p>
            <a:r>
              <a:rPr lang="en-AU" sz="1200" b="0" i="0" u="none" strike="noStrike" kern="1200" baseline="0" dirty="0">
                <a:solidFill>
                  <a:schemeClr val="tx1"/>
                </a:solidFill>
                <a:latin typeface="+mn-lt"/>
                <a:ea typeface="+mn-ea"/>
                <a:cs typeface="+mn-cs"/>
              </a:rPr>
              <a:t>If there is current evidence or record of frequent vandalism to the crossing, then choose the high option. </a:t>
            </a:r>
          </a:p>
        </p:txBody>
      </p:sp>
      <p:sp>
        <p:nvSpPr>
          <p:cNvPr id="4" name="Slide Number Placeholder 3"/>
          <p:cNvSpPr>
            <a:spLocks noGrp="1"/>
          </p:cNvSpPr>
          <p:nvPr>
            <p:ph type="sldNum" sz="quarter" idx="10"/>
          </p:nvPr>
        </p:nvSpPr>
        <p:spPr/>
        <p:txBody>
          <a:bodyPr/>
          <a:lstStyle/>
          <a:p>
            <a:fld id="{A5406347-AD3B-4AE7-A184-E728CD3B6C11}" type="slidenum">
              <a:rPr lang="en-AU" smtClean="0"/>
              <a:t>176</a:t>
            </a:fld>
            <a:endParaRPr lang="en-AU" dirty="0"/>
          </a:p>
        </p:txBody>
      </p:sp>
    </p:spTree>
    <p:extLst>
      <p:ext uri="{BB962C8B-B14F-4D97-AF65-F5344CB8AC3E}">
        <p14:creationId xmlns:p14="http://schemas.microsoft.com/office/powerpoint/2010/main" val="83767295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Types of pedestrians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tx1"/>
                </a:solidFill>
                <a:latin typeface="+mn-lt"/>
                <a:ea typeface="+mn-ea"/>
                <a:cs typeface="+mn-cs"/>
              </a:rPr>
              <a:t>School age children have a lesser capacity to understand and respond appropriately to pedestrian crossings. They may also be more likely to engage in inappropriate or dangerous behaviour in the vicinity of the crossing which may increase the risk.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tx1"/>
                </a:solidFill>
                <a:latin typeface="+mn-lt"/>
                <a:ea typeface="+mn-ea"/>
                <a:cs typeface="+mn-cs"/>
              </a:rPr>
              <a:t>Physically disabled pedestrians have a reduced capacity to negotiate pedestrian crossings due to a slower walking speed, and a reduced ability to negotiate imperfections in the surface of the path, which may result in tripping and falling.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tx1"/>
                </a:solidFill>
                <a:latin typeface="+mn-lt"/>
                <a:ea typeface="+mn-ea"/>
                <a:cs typeface="+mn-cs"/>
              </a:rPr>
              <a:t>Pedestrians with a disability affecting sight or hearing may be unable to use, or be unaware of, some of the controls at a crossing. A sight impaired person will have reduced or no awareness of signs or active visual controls, and a person with hearing impairment will have a reduced or no ability to hear approaching trains or audible alarms at the crossing.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tx1"/>
                </a:solidFill>
                <a:latin typeface="+mn-lt"/>
                <a:ea typeface="+mn-ea"/>
                <a:cs typeface="+mn-cs"/>
              </a:rPr>
              <a:t>Pedestrians who have an intellectual disability may have a reduced capacity to understand the dangers of pedestrian crossings and may therefore be at a greater risk.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tx1"/>
                </a:solidFill>
                <a:latin typeface="+mn-lt"/>
                <a:ea typeface="+mn-ea"/>
                <a:cs typeface="+mn-cs"/>
              </a:rPr>
              <a:t>Cyclists, wheelchair users, and people with prams may be at increased risk due to the difficulties of controlling a wheeled device. These may include the ability to stop when required, and issues with pavement variability and wide flange gaps catching the wheels.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u="none" strike="noStrike" kern="1200" baseline="0" dirty="0">
                <a:solidFill>
                  <a:schemeClr val="tx1"/>
                </a:solidFill>
                <a:latin typeface="+mn-lt"/>
                <a:ea typeface="+mn-ea"/>
                <a:cs typeface="+mn-cs"/>
              </a:rPr>
              <a:t>Elderly users may be at increased risk due to the difficulties of crossing quickly, slipping or tripping on the tracks or not understanding the messages given by the infrastructure. </a:t>
            </a:r>
            <a:endParaRPr lang="en-AU" b="1" dirty="0"/>
          </a:p>
        </p:txBody>
      </p:sp>
      <p:sp>
        <p:nvSpPr>
          <p:cNvPr id="4" name="Slide Number Placeholder 3"/>
          <p:cNvSpPr>
            <a:spLocks noGrp="1"/>
          </p:cNvSpPr>
          <p:nvPr>
            <p:ph type="sldNum" sz="quarter" idx="10"/>
          </p:nvPr>
        </p:nvSpPr>
        <p:spPr/>
        <p:txBody>
          <a:bodyPr/>
          <a:lstStyle/>
          <a:p>
            <a:fld id="{A5406347-AD3B-4AE7-A184-E728CD3B6C11}" type="slidenum">
              <a:rPr lang="en-AU" smtClean="0"/>
              <a:t>177</a:t>
            </a:fld>
            <a:endParaRPr lang="en-AU" dirty="0"/>
          </a:p>
        </p:txBody>
      </p:sp>
    </p:spTree>
    <p:extLst>
      <p:ext uri="{BB962C8B-B14F-4D97-AF65-F5344CB8AC3E}">
        <p14:creationId xmlns:p14="http://schemas.microsoft.com/office/powerpoint/2010/main" val="2957762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dirty="0"/>
              <a:t>An example of a pedestrian only crossing. Some</a:t>
            </a:r>
            <a:r>
              <a:rPr lang="en-AU" baseline="0" dirty="0"/>
              <a:t> jurisdictions</a:t>
            </a:r>
            <a:r>
              <a:rPr lang="en-AU" dirty="0"/>
              <a:t> refer to them as a standalone pedestrian crossings, but can also be called a mid-block pedestrian crossing. </a:t>
            </a:r>
          </a:p>
          <a:p>
            <a:endParaRPr lang="en-AU" dirty="0"/>
          </a:p>
          <a:p>
            <a:r>
              <a:rPr lang="en-AU" dirty="0"/>
              <a:t>An example of multiple pedestrian crossings at a location (circled in red).</a:t>
            </a:r>
          </a:p>
        </p:txBody>
      </p:sp>
      <p:sp>
        <p:nvSpPr>
          <p:cNvPr id="4" name="Slide Number Placeholder 3"/>
          <p:cNvSpPr>
            <a:spLocks noGrp="1"/>
          </p:cNvSpPr>
          <p:nvPr>
            <p:ph type="sldNum" sz="quarter" idx="10"/>
          </p:nvPr>
        </p:nvSpPr>
        <p:spPr/>
        <p:txBody>
          <a:bodyPr/>
          <a:lstStyle/>
          <a:p>
            <a:fld id="{A5406347-AD3B-4AE7-A184-E728CD3B6C11}" type="slidenum">
              <a:rPr lang="en-AU" smtClean="0"/>
              <a:t>17</a:t>
            </a:fld>
            <a:endParaRPr lang="en-AU" dirty="0"/>
          </a:p>
        </p:txBody>
      </p:sp>
    </p:spTree>
    <p:extLst>
      <p:ext uri="{BB962C8B-B14F-4D97-AF65-F5344CB8AC3E}">
        <p14:creationId xmlns:p14="http://schemas.microsoft.com/office/powerpoint/2010/main" val="18665536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Seasonal/Infrequent Train Patterns</a:t>
            </a:r>
          </a:p>
          <a:p>
            <a:r>
              <a:rPr lang="en-AU" sz="1200" b="0" i="0" u="none" strike="noStrike" kern="1200" baseline="0" dirty="0">
                <a:solidFill>
                  <a:schemeClr val="tx1"/>
                </a:solidFill>
                <a:latin typeface="+mn-lt"/>
                <a:ea typeface="+mn-ea"/>
                <a:cs typeface="+mn-cs"/>
              </a:rPr>
              <a:t>Seasonal train patterns, e.g. when no trains run for much of the year and then appear during the agricultural season, are particularly risky as users may assume that the crossing is unused and ignore the controls. </a:t>
            </a:r>
          </a:p>
          <a:p>
            <a:r>
              <a:rPr lang="en-AU" sz="1200" b="0" i="0" u="none" strike="noStrike" kern="1200" baseline="0" dirty="0">
                <a:solidFill>
                  <a:schemeClr val="tx1"/>
                </a:solidFill>
                <a:latin typeface="+mn-lt"/>
                <a:ea typeface="+mn-ea"/>
                <a:cs typeface="+mn-cs"/>
              </a:rPr>
              <a:t>If trains run daily on a regular pattern or timetable, then choose the first option. </a:t>
            </a:r>
          </a:p>
          <a:p>
            <a:r>
              <a:rPr lang="en-AU" sz="1200" b="0" i="0" u="none" strike="noStrike" kern="1200" baseline="0" dirty="0">
                <a:solidFill>
                  <a:schemeClr val="tx1"/>
                </a:solidFill>
                <a:latin typeface="+mn-lt"/>
                <a:ea typeface="+mn-ea"/>
                <a:cs typeface="+mn-cs"/>
              </a:rPr>
              <a:t>If trains run seasonally or only every few days, then choose the last option.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Angle of crossing and condition/width of flange gap</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Ideally the path across a pedestrian crossing should be at right angles to the track, providing the shortest possible distance to traverse, reducing the possibility of confusion for sensory disabled people. </a:t>
            </a:r>
          </a:p>
          <a:p>
            <a:r>
              <a:rPr lang="en-AU" sz="1200" b="0" i="0" u="none" strike="noStrike" kern="1200" baseline="0" dirty="0">
                <a:solidFill>
                  <a:schemeClr val="tx1"/>
                </a:solidFill>
                <a:latin typeface="+mn-lt"/>
                <a:ea typeface="+mn-ea"/>
                <a:cs typeface="+mn-cs"/>
              </a:rPr>
              <a:t>If the flange gap is wider than allowed, it may cause wheeled devices such as prams and wheelchairs to become trapped in the gap, posing an increased risk to the operator. This issue is compounded by crossings which are not at right angles to the tracks. </a:t>
            </a:r>
          </a:p>
          <a:p>
            <a:r>
              <a:rPr lang="en-AU" sz="1200" b="0" i="0" u="none" strike="noStrike" kern="1200" baseline="0" dirty="0">
                <a:solidFill>
                  <a:schemeClr val="tx1"/>
                </a:solidFill>
                <a:latin typeface="+mn-lt"/>
                <a:ea typeface="+mn-ea"/>
                <a:cs typeface="+mn-cs"/>
              </a:rPr>
              <a:t>If the crossing is at or near (within 20 degrees) right angles to the track, the flangeway gap is less than 75mm maximum, and the depth is less than 50mm, choose the first option. </a:t>
            </a:r>
          </a:p>
          <a:p>
            <a:r>
              <a:rPr lang="en-AU" sz="1200" b="0" i="0" u="none" strike="noStrike" kern="1200" baseline="0" dirty="0">
                <a:solidFill>
                  <a:schemeClr val="tx1"/>
                </a:solidFill>
                <a:latin typeface="+mn-lt"/>
                <a:ea typeface="+mn-ea"/>
                <a:cs typeface="+mn-cs"/>
              </a:rPr>
              <a:t>If the crossing is at a moderate skew, or the flangeway gap exceeds 75mm, or the depth is more than 50mm but is not considered excessive, choose the second option. </a:t>
            </a:r>
          </a:p>
          <a:p>
            <a:r>
              <a:rPr lang="en-AU" sz="1200" b="0" i="0" u="none" strike="noStrike" kern="1200" baseline="0" dirty="0">
                <a:solidFill>
                  <a:schemeClr val="tx1"/>
                </a:solidFill>
                <a:latin typeface="+mn-lt"/>
                <a:ea typeface="+mn-ea"/>
                <a:cs typeface="+mn-cs"/>
              </a:rPr>
              <a:t>If the crossing is extremely skewed, or the flange gap is excessive and likely to pose a hazard to users of wheeled devices, choose the final option. </a:t>
            </a:r>
          </a:p>
        </p:txBody>
      </p:sp>
      <p:sp>
        <p:nvSpPr>
          <p:cNvPr id="4" name="Slide Number Placeholder 3"/>
          <p:cNvSpPr>
            <a:spLocks noGrp="1"/>
          </p:cNvSpPr>
          <p:nvPr>
            <p:ph type="sldNum" sz="quarter" idx="10"/>
          </p:nvPr>
        </p:nvSpPr>
        <p:spPr/>
        <p:txBody>
          <a:bodyPr/>
          <a:lstStyle/>
          <a:p>
            <a:fld id="{A5406347-AD3B-4AE7-A184-E728CD3B6C11}" type="slidenum">
              <a:rPr lang="en-AU" smtClean="0"/>
              <a:t>178</a:t>
            </a:fld>
            <a:endParaRPr lang="en-AU" dirty="0"/>
          </a:p>
        </p:txBody>
      </p:sp>
    </p:spTree>
    <p:extLst>
      <p:ext uri="{BB962C8B-B14F-4D97-AF65-F5344CB8AC3E}">
        <p14:creationId xmlns:p14="http://schemas.microsoft.com/office/powerpoint/2010/main" val="78535699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Condition of crossing (fencing/path surface etc.)</a:t>
            </a:r>
          </a:p>
          <a:p>
            <a:r>
              <a:rPr lang="en-AU" sz="1200" b="0" i="0" u="none" strike="noStrike" kern="1200" baseline="0" dirty="0">
                <a:solidFill>
                  <a:schemeClr val="tx1"/>
                </a:solidFill>
                <a:latin typeface="+mn-lt"/>
                <a:ea typeface="+mn-ea"/>
                <a:cs typeface="+mn-cs"/>
              </a:rPr>
              <a:t>If the condition of the maze and wing fencing is poor with holes allowing pedestrians through and/or the pathway surface on the crossing is in poor condition or is non-existent, pedestrians may choose to bypass the crossing infrastructure, placing them at greater risk. </a:t>
            </a:r>
          </a:p>
          <a:p>
            <a:r>
              <a:rPr lang="en-AU" sz="1200" b="0" i="0" u="none" strike="noStrike" kern="1200" baseline="0" dirty="0">
                <a:solidFill>
                  <a:schemeClr val="tx1"/>
                </a:solidFill>
                <a:latin typeface="+mn-lt"/>
                <a:ea typeface="+mn-ea"/>
                <a:cs typeface="+mn-cs"/>
              </a:rPr>
              <a:t>The condition of the fencing and pathway should be assessed on 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Freight trains stand across crossing</a:t>
            </a:r>
          </a:p>
          <a:p>
            <a:r>
              <a:rPr lang="en-AU" sz="1200" b="0" i="0" u="none" strike="noStrike" kern="1200" baseline="0" dirty="0">
                <a:solidFill>
                  <a:schemeClr val="tx1"/>
                </a:solidFill>
                <a:latin typeface="+mn-lt"/>
                <a:ea typeface="+mn-ea"/>
                <a:cs typeface="+mn-cs"/>
              </a:rPr>
              <a:t>If trains are often left standing across crossings, pedestrians will be inconvenienced and unable to cross. This may lead pedestrians to make unsafe decisions to cross the crossing before the train arrives, or attempt to climb through the train. </a:t>
            </a:r>
          </a:p>
          <a:p>
            <a:r>
              <a:rPr lang="en-AU" sz="1200" b="0" i="0" u="none" strike="noStrike" kern="1200" baseline="0" dirty="0">
                <a:solidFill>
                  <a:schemeClr val="tx1"/>
                </a:solidFill>
                <a:latin typeface="+mn-lt"/>
                <a:ea typeface="+mn-ea"/>
                <a:cs typeface="+mn-cs"/>
              </a:rPr>
              <a:t>Local knowledge and advice from RIMs may assist in determining how often trains stand across the crossing. </a:t>
            </a:r>
          </a:p>
          <a:p>
            <a:r>
              <a:rPr lang="en-AU" sz="1200" b="0" i="0" u="none" strike="noStrike" kern="1200" baseline="0" dirty="0">
                <a:solidFill>
                  <a:schemeClr val="tx1"/>
                </a:solidFill>
                <a:latin typeface="+mn-lt"/>
                <a:ea typeface="+mn-ea"/>
                <a:cs typeface="+mn-cs"/>
              </a:rPr>
              <a:t>If the crossing traverses a rail yard or siding, there is likely to be a higher chance of standing trains.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179</a:t>
            </a:fld>
            <a:endParaRPr lang="en-AU" dirty="0"/>
          </a:p>
        </p:txBody>
      </p:sp>
    </p:spTree>
    <p:extLst>
      <p:ext uri="{BB962C8B-B14F-4D97-AF65-F5344CB8AC3E}">
        <p14:creationId xmlns:p14="http://schemas.microsoft.com/office/powerpoint/2010/main" val="317645542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Gradients, width and manoeuvring space of pathway/maze</a:t>
            </a:r>
          </a:p>
          <a:p>
            <a:r>
              <a:rPr lang="en-AU" sz="1200" b="0" i="0" u="none" strike="noStrike" kern="1200" baseline="0" dirty="0">
                <a:solidFill>
                  <a:schemeClr val="tx1"/>
                </a:solidFill>
                <a:latin typeface="+mn-lt"/>
                <a:ea typeface="+mn-ea"/>
                <a:cs typeface="+mn-cs"/>
              </a:rPr>
              <a:t>If pathways are of adequate width and provide an accessible surface as defined by the Standards, then choose the first option. </a:t>
            </a:r>
          </a:p>
          <a:p>
            <a:r>
              <a:rPr lang="en-AU" sz="1200" b="0" i="0" u="none" strike="noStrike" kern="1200" baseline="0" dirty="0">
                <a:solidFill>
                  <a:schemeClr val="tx1"/>
                </a:solidFill>
                <a:latin typeface="+mn-lt"/>
                <a:ea typeface="+mn-ea"/>
                <a:cs typeface="+mn-cs"/>
              </a:rPr>
              <a:t>If the pathway does not strictly meet the letter of the Standards but is generally of reasonable condition and without severe gradients, then choose the second option. </a:t>
            </a:r>
          </a:p>
          <a:p>
            <a:r>
              <a:rPr lang="en-AU" sz="1200" b="0" i="0" u="none" strike="noStrike" kern="1200" baseline="0" dirty="0">
                <a:solidFill>
                  <a:schemeClr val="tx1"/>
                </a:solidFill>
                <a:latin typeface="+mn-lt"/>
                <a:ea typeface="+mn-ea"/>
                <a:cs typeface="+mn-cs"/>
              </a:rPr>
              <a:t>If the crossing is clearly deficient with extremely narrow paths, awkward manoeuvring areas for wheelchairs and other mobility devices or incorporating excessive gradients, then choose the last option.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Change of path alignment between pedestrian maze and track panel</a:t>
            </a:r>
          </a:p>
          <a:p>
            <a:r>
              <a:rPr lang="en-AU" sz="1200" b="0" i="0" u="none" strike="noStrike" kern="1200" baseline="0" dirty="0">
                <a:solidFill>
                  <a:schemeClr val="tx1"/>
                </a:solidFill>
                <a:latin typeface="+mn-lt"/>
                <a:ea typeface="+mn-ea"/>
                <a:cs typeface="+mn-cs"/>
              </a:rPr>
              <a:t>As specified in AS1428.1, footpaths across railway crossings shall provide a continuous accessible path of travel to connect adjoining public footpaths on each side of the crossing. </a:t>
            </a:r>
          </a:p>
          <a:p>
            <a:r>
              <a:rPr lang="en-AU" sz="1200" b="0" i="0" u="none" strike="noStrike" kern="1200" baseline="0" dirty="0">
                <a:solidFill>
                  <a:schemeClr val="tx1"/>
                </a:solidFill>
                <a:latin typeface="+mn-lt"/>
                <a:ea typeface="+mn-ea"/>
                <a:cs typeface="+mn-cs"/>
              </a:rPr>
              <a:t>The placement of the tactile ground surface indicators (TGSI) and exit fencing leading from the maze should also align so that the pedestrian is directed from the maze onto the path crossing the tracks. This is particularly important for visually impaired pedestrians who may rely on consistent path alignment, correct placement of TGSIs and fencing to orient themselves at the crossing. </a:t>
            </a:r>
          </a:p>
          <a:p>
            <a:r>
              <a:rPr lang="en-AU" sz="1200" b="0" i="0" u="none" strike="noStrike" kern="1200" baseline="0" dirty="0">
                <a:solidFill>
                  <a:schemeClr val="tx1"/>
                </a:solidFill>
                <a:latin typeface="+mn-lt"/>
                <a:ea typeface="+mn-ea"/>
                <a:cs typeface="+mn-cs"/>
              </a:rPr>
              <a:t>AS 1742.7 provides a diagram showing the correct alignment of fencing and TGSIs where the crossing is skewed. </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180</a:t>
            </a:fld>
            <a:endParaRPr lang="en-AU" dirty="0"/>
          </a:p>
        </p:txBody>
      </p:sp>
    </p:spTree>
    <p:extLst>
      <p:ext uri="{BB962C8B-B14F-4D97-AF65-F5344CB8AC3E}">
        <p14:creationId xmlns:p14="http://schemas.microsoft.com/office/powerpoint/2010/main" val="84116144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Crossing to Australian standards (signage &amp; path marking)</a:t>
            </a:r>
          </a:p>
          <a:p>
            <a:r>
              <a:rPr lang="en-AU" sz="1200" b="0" i="0" u="none" strike="noStrike" kern="1200" baseline="0" dirty="0">
                <a:solidFill>
                  <a:schemeClr val="tx1"/>
                </a:solidFill>
                <a:latin typeface="+mn-lt"/>
                <a:ea typeface="+mn-ea"/>
                <a:cs typeface="+mn-cs"/>
              </a:rPr>
              <a:t>AS 1742.7/New Zealand Standard TCD Part 9 defines the requirements for accessibility of pedestrian crossings by disabled people by defining required gradients, widths and manoeuvring space. </a:t>
            </a:r>
          </a:p>
          <a:p>
            <a:r>
              <a:rPr lang="en-AU" sz="1200" b="0" i="0" u="none" strike="noStrike" kern="1200" baseline="0" dirty="0">
                <a:solidFill>
                  <a:schemeClr val="tx1"/>
                </a:solidFill>
                <a:latin typeface="+mn-lt"/>
                <a:ea typeface="+mn-ea"/>
                <a:cs typeface="+mn-cs"/>
              </a:rPr>
              <a:t>The Standards also define requirements for the consistency of signage, fencing and other infrastructure and accessibility matters. </a:t>
            </a:r>
          </a:p>
          <a:p>
            <a:r>
              <a:rPr lang="en-AU" sz="1200" b="0" i="0" u="none" strike="noStrike" kern="1200" baseline="0" dirty="0">
                <a:solidFill>
                  <a:schemeClr val="tx1"/>
                </a:solidFill>
                <a:latin typeface="+mn-lt"/>
                <a:ea typeface="+mn-ea"/>
                <a:cs typeface="+mn-cs"/>
              </a:rPr>
              <a:t>It is important to note that this characteristic refers to the features in the immediate vicinity of the pedestrian level crossing. Issues which make accessibility to the crossing difficult on the approaches to the crossing do not pose an actual risk at the crossing are therefore not relevant to the risk assessment of the level crossing. </a:t>
            </a:r>
          </a:p>
          <a:p>
            <a:r>
              <a:rPr lang="en-AU" sz="1200" b="0" i="0" u="none" strike="noStrike" kern="1200" baseline="0" dirty="0">
                <a:solidFill>
                  <a:schemeClr val="tx1"/>
                </a:solidFill>
                <a:latin typeface="+mn-lt"/>
                <a:ea typeface="+mn-ea"/>
                <a:cs typeface="+mn-cs"/>
              </a:rPr>
              <a:t>If the crossing meets the Standard, choose the first option. </a:t>
            </a:r>
          </a:p>
          <a:p>
            <a:r>
              <a:rPr lang="en-AU" sz="1200" b="0" i="0" u="none" strike="noStrike" kern="1200" baseline="0" dirty="0">
                <a:solidFill>
                  <a:schemeClr val="tx1"/>
                </a:solidFill>
                <a:latin typeface="+mn-lt"/>
                <a:ea typeface="+mn-ea"/>
                <a:cs typeface="+mn-cs"/>
              </a:rPr>
              <a:t>If the crossing is generally in good condition and is readily accessible but does not meet the letter of the Standard, choose the second option. </a:t>
            </a:r>
          </a:p>
          <a:p>
            <a:r>
              <a:rPr lang="en-AU" sz="1200" b="0" i="0" u="none" strike="noStrike" kern="1200" baseline="0" dirty="0">
                <a:solidFill>
                  <a:schemeClr val="tx1"/>
                </a:solidFill>
                <a:latin typeface="+mn-lt"/>
                <a:ea typeface="+mn-ea"/>
                <a:cs typeface="+mn-cs"/>
              </a:rPr>
              <a:t>If the crossing fails to meet the Standard in significant areas which affect the accessibility of disabled users of the crossing, choose the last option.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181</a:t>
            </a:fld>
            <a:endParaRPr lang="en-AU" dirty="0"/>
          </a:p>
        </p:txBody>
      </p:sp>
    </p:spTree>
    <p:extLst>
      <p:ext uri="{BB962C8B-B14F-4D97-AF65-F5344CB8AC3E}">
        <p14:creationId xmlns:p14="http://schemas.microsoft.com/office/powerpoint/2010/main" val="98696038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Masking of trains (moving or stationary) timetabling etc.</a:t>
            </a:r>
          </a:p>
          <a:p>
            <a:r>
              <a:rPr lang="en-AU" sz="1200" b="0" i="0" u="none" strike="noStrike" kern="1200" baseline="0" dirty="0">
                <a:solidFill>
                  <a:schemeClr val="tx1"/>
                </a:solidFill>
                <a:latin typeface="+mn-lt"/>
                <a:ea typeface="+mn-ea"/>
                <a:cs typeface="+mn-cs"/>
              </a:rPr>
              <a:t>Masking of trains occurs where one train obscures visibility of another. This generally occurs where a train on one track is standing at or just departing from a station, preventing pedestrians from seeing another train approaching from the opposite direction on the other track. It can also occur where a siding or crossing loop is near the crossing, and waiting trains standing on the siding/loop obscure visibility of a train passing on the main line. </a:t>
            </a:r>
          </a:p>
          <a:p>
            <a:r>
              <a:rPr lang="en-AU" sz="1200" b="0" i="0" u="none" strike="noStrike" kern="1200" baseline="0" dirty="0">
                <a:solidFill>
                  <a:schemeClr val="tx1"/>
                </a:solidFill>
                <a:latin typeface="+mn-lt"/>
                <a:ea typeface="+mn-ea"/>
                <a:cs typeface="+mn-cs"/>
              </a:rPr>
              <a:t>Whether or not masking occurs in practice will also depend on the timing of train movements. </a:t>
            </a:r>
          </a:p>
          <a:p>
            <a:r>
              <a:rPr lang="en-AU" sz="1200" b="0" i="0" u="none" strike="noStrike" kern="1200" baseline="0" dirty="0">
                <a:solidFill>
                  <a:schemeClr val="tx1"/>
                </a:solidFill>
                <a:latin typeface="+mn-lt"/>
                <a:ea typeface="+mn-ea"/>
                <a:cs typeface="+mn-cs"/>
              </a:rPr>
              <a:t>The likelihood of masking occurring can therefore be determined by inspection of the track layout in the vicinity of the crossing, in conjunction with an understanding of the train timetables. </a:t>
            </a:r>
          </a:p>
          <a:p>
            <a:r>
              <a:rPr lang="en-AU" sz="1200" b="0" i="0" u="none" strike="noStrike" kern="1200" baseline="0" dirty="0">
                <a:solidFill>
                  <a:schemeClr val="tx1"/>
                </a:solidFill>
                <a:latin typeface="+mn-lt"/>
                <a:ea typeface="+mn-ea"/>
                <a:cs typeface="+mn-cs"/>
              </a:rPr>
              <a:t>If the track layout means that masking cannot occur (such as where there is only one rail line, or trains very rarely stop), choose the first option. </a:t>
            </a:r>
          </a:p>
          <a:p>
            <a:r>
              <a:rPr lang="en-AU" sz="1200" b="0" i="0" u="none" strike="noStrike" kern="1200" baseline="0" dirty="0">
                <a:solidFill>
                  <a:schemeClr val="tx1"/>
                </a:solidFill>
                <a:latin typeface="+mn-lt"/>
                <a:ea typeface="+mn-ea"/>
                <a:cs typeface="+mn-cs"/>
              </a:rPr>
              <a:t>If the track layout allows masking, but due to the normal timetabling of trains it rarely occurs, choose the second option. </a:t>
            </a:r>
          </a:p>
          <a:p>
            <a:r>
              <a:rPr lang="en-AU" sz="1200" b="0" i="0" u="none" strike="noStrike" kern="1200" baseline="0" dirty="0">
                <a:solidFill>
                  <a:schemeClr val="tx1"/>
                </a:solidFill>
                <a:latin typeface="+mn-lt"/>
                <a:ea typeface="+mn-ea"/>
                <a:cs typeface="+mn-cs"/>
              </a:rPr>
              <a:t>If masking occurs on a regular basis on the site (such as where the crossing is adjacent to a passenger platform on dual/bidirectional lines where trains frequently stop) choose the last option.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182</a:t>
            </a:fld>
            <a:endParaRPr lang="en-AU" dirty="0"/>
          </a:p>
        </p:txBody>
      </p:sp>
    </p:spTree>
    <p:extLst>
      <p:ext uri="{BB962C8B-B14F-4D97-AF65-F5344CB8AC3E}">
        <p14:creationId xmlns:p14="http://schemas.microsoft.com/office/powerpoint/2010/main" val="325333667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183</a:t>
            </a:fld>
            <a:endParaRPr lang="en-AU" dirty="0"/>
          </a:p>
        </p:txBody>
      </p:sp>
    </p:spTree>
    <p:extLst>
      <p:ext uri="{BB962C8B-B14F-4D97-AF65-F5344CB8AC3E}">
        <p14:creationId xmlns:p14="http://schemas.microsoft.com/office/powerpoint/2010/main" val="72110531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184</a:t>
            </a:fld>
            <a:endParaRPr lang="en-AU" dirty="0"/>
          </a:p>
        </p:txBody>
      </p:sp>
    </p:spTree>
    <p:extLst>
      <p:ext uri="{BB962C8B-B14F-4D97-AF65-F5344CB8AC3E}">
        <p14:creationId xmlns:p14="http://schemas.microsoft.com/office/powerpoint/2010/main" val="414625993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185</a:t>
            </a:fld>
            <a:endParaRPr lang="en-AU" dirty="0"/>
          </a:p>
        </p:txBody>
      </p:sp>
    </p:spTree>
    <p:extLst>
      <p:ext uri="{BB962C8B-B14F-4D97-AF65-F5344CB8AC3E}">
        <p14:creationId xmlns:p14="http://schemas.microsoft.com/office/powerpoint/2010/main" val="421480874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186</a:t>
            </a:fld>
            <a:endParaRPr lang="en-AU" dirty="0"/>
          </a:p>
        </p:txBody>
      </p:sp>
    </p:spTree>
    <p:extLst>
      <p:ext uri="{BB962C8B-B14F-4D97-AF65-F5344CB8AC3E}">
        <p14:creationId xmlns:p14="http://schemas.microsoft.com/office/powerpoint/2010/main" val="125852713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Risks that must be considered: </a:t>
            </a:r>
          </a:p>
          <a:p>
            <a:pPr marL="228600" indent="-228600">
              <a:buAutoNum type="arabicPeriod"/>
            </a:pPr>
            <a:r>
              <a:rPr lang="en-AU" dirty="0"/>
              <a:t>Traffic (road and rail)</a:t>
            </a:r>
          </a:p>
          <a:p>
            <a:pPr marL="228600" indent="-228600">
              <a:buAutoNum type="arabicPeriod"/>
            </a:pPr>
            <a:r>
              <a:rPr lang="en-AU" dirty="0"/>
              <a:t>Distraction (from devices and other)</a:t>
            </a:r>
          </a:p>
          <a:p>
            <a:pPr marL="228600" indent="-228600">
              <a:buAutoNum type="arabicPeriod"/>
            </a:pPr>
            <a:r>
              <a:rPr lang="en-AU" dirty="0"/>
              <a:t>Slips, Trips and falls</a:t>
            </a:r>
          </a:p>
          <a:p>
            <a:pPr marL="228600" indent="-228600">
              <a:buAutoNum type="arabicPeriod"/>
            </a:pPr>
            <a:r>
              <a:rPr lang="en-AU" dirty="0"/>
              <a:t>Dehydration</a:t>
            </a:r>
          </a:p>
          <a:p>
            <a:pPr marL="228600" indent="-228600">
              <a:buAutoNum type="arabicPeriod"/>
            </a:pPr>
            <a:r>
              <a:rPr lang="en-AU" dirty="0"/>
              <a:t>Sunburn</a:t>
            </a:r>
          </a:p>
          <a:p>
            <a:pPr marL="228600" indent="-228600">
              <a:buAutoNum type="arabicPeriod"/>
            </a:pPr>
            <a:r>
              <a:rPr lang="en-AU" dirty="0"/>
              <a:t>Unfavourable weather</a:t>
            </a:r>
          </a:p>
          <a:p>
            <a:pPr marL="228600" indent="-228600">
              <a:buAutoNum type="arabicPeriod"/>
            </a:pPr>
            <a:endParaRPr lang="en-AU" dirty="0"/>
          </a:p>
          <a:p>
            <a:pPr marL="0" indent="0">
              <a:buNone/>
            </a:pPr>
            <a:r>
              <a:rPr lang="en-AU" dirty="0"/>
              <a:t>End with plan for next day including what to bring.</a:t>
            </a:r>
          </a:p>
          <a:p>
            <a:pPr marL="228600" indent="-228600">
              <a:buAutoNum type="arabicPeriod"/>
            </a:pPr>
            <a:endParaRPr lang="en-AU" dirty="0"/>
          </a:p>
        </p:txBody>
      </p:sp>
      <p:sp>
        <p:nvSpPr>
          <p:cNvPr id="4" name="Slide Number Placeholder 3"/>
          <p:cNvSpPr>
            <a:spLocks noGrp="1"/>
          </p:cNvSpPr>
          <p:nvPr>
            <p:ph type="sldNum" sz="quarter" idx="5"/>
          </p:nvPr>
        </p:nvSpPr>
        <p:spPr/>
        <p:txBody>
          <a:bodyPr/>
          <a:lstStyle/>
          <a:p>
            <a:fld id="{A5406347-AD3B-4AE7-A184-E728CD3B6C11}" type="slidenum">
              <a:rPr lang="en-AU" smtClean="0"/>
              <a:t>188</a:t>
            </a:fld>
            <a:endParaRPr lang="en-AU" dirty="0"/>
          </a:p>
        </p:txBody>
      </p:sp>
    </p:spTree>
    <p:extLst>
      <p:ext uri="{BB962C8B-B14F-4D97-AF65-F5344CB8AC3E}">
        <p14:creationId xmlns:p14="http://schemas.microsoft.com/office/powerpoint/2010/main" val="920218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The</a:t>
            </a:r>
            <a:r>
              <a:rPr lang="en-AU" sz="1000" baseline="0" dirty="0"/>
              <a:t> types of control found at a road crossing may be:</a:t>
            </a:r>
          </a:p>
          <a:p>
            <a:endParaRPr lang="en-AU" sz="1000" baseline="0" dirty="0"/>
          </a:p>
          <a:p>
            <a:r>
              <a:rPr lang="en-AU" sz="1000" b="1" baseline="0" dirty="0"/>
              <a:t>Passive</a:t>
            </a:r>
            <a:r>
              <a:rPr lang="en-AU" sz="1000" baseline="0" dirty="0"/>
              <a:t> i.e. signs </a:t>
            </a:r>
            <a:r>
              <a:rPr lang="en-AU" sz="1000" dirty="0"/>
              <a:t>where the crossing user must observe the train and make their own judgement on whether it is safe to cross</a:t>
            </a:r>
          </a:p>
          <a:p>
            <a:r>
              <a:rPr lang="en-AU" sz="1000" b="1" baseline="0" dirty="0"/>
              <a:t>Active </a:t>
            </a:r>
            <a:r>
              <a:rPr lang="en-AU" sz="1000" baseline="0" dirty="0"/>
              <a:t>  i.e. the control is activated by the approach of a train.</a:t>
            </a:r>
          </a:p>
          <a:p>
            <a:endParaRPr lang="en-AU" sz="1000" baseline="0" dirty="0"/>
          </a:p>
          <a:p>
            <a:r>
              <a:rPr lang="en-AU" sz="1000" baseline="0" dirty="0"/>
              <a:t>Boom gates may be:</a:t>
            </a:r>
          </a:p>
          <a:p>
            <a:pPr marL="171673" indent="-171673">
              <a:buFont typeface="Arial" panose="020B0604020202020204" pitchFamily="34" charset="0"/>
              <a:buChar char="•"/>
            </a:pPr>
            <a:r>
              <a:rPr lang="en-AU" sz="1000" baseline="0" dirty="0"/>
              <a:t>half where the boom extends over the crossing approach lane/s only</a:t>
            </a:r>
          </a:p>
          <a:p>
            <a:pPr marL="171673" indent="-171673">
              <a:buFont typeface="Arial" panose="020B0604020202020204" pitchFamily="34" charset="0"/>
              <a:buChar char="•"/>
            </a:pPr>
            <a:r>
              <a:rPr lang="en-AU" sz="1000" baseline="0" dirty="0"/>
              <a:t>Full where the boom extends over the whole road width</a:t>
            </a:r>
          </a:p>
          <a:p>
            <a:pPr marL="171673" indent="-171673">
              <a:buFont typeface="Arial" panose="020B0604020202020204" pitchFamily="34" charset="0"/>
              <a:buChar char="•"/>
            </a:pPr>
            <a:r>
              <a:rPr lang="en-AU" sz="1000" baseline="0" dirty="0"/>
              <a:t>4 – quadrant usually on two lane roads in QLD where a separate boom extends over each lane of traffic, the booms on the approach lanes descending first with a delay for the descent of the departure lane booms to allow vehicles already on the crossing to exit before the boom descends.</a:t>
            </a:r>
            <a:endParaRPr lang="en-AU" sz="1000" dirty="0"/>
          </a:p>
        </p:txBody>
      </p:sp>
      <p:sp>
        <p:nvSpPr>
          <p:cNvPr id="4" name="Slide Number Placeholder 3"/>
          <p:cNvSpPr>
            <a:spLocks noGrp="1"/>
          </p:cNvSpPr>
          <p:nvPr>
            <p:ph type="sldNum" sz="quarter" idx="10"/>
          </p:nvPr>
        </p:nvSpPr>
        <p:spPr/>
        <p:txBody>
          <a:bodyPr/>
          <a:lstStyle/>
          <a:p>
            <a:fld id="{A5406347-AD3B-4AE7-A184-E728CD3B6C11}" type="slidenum">
              <a:rPr lang="en-AU" smtClean="0"/>
              <a:t>18</a:t>
            </a:fld>
            <a:endParaRPr lang="en-AU" dirty="0"/>
          </a:p>
        </p:txBody>
      </p:sp>
    </p:spTree>
    <p:extLst>
      <p:ext uri="{BB962C8B-B14F-4D97-AF65-F5344CB8AC3E}">
        <p14:creationId xmlns:p14="http://schemas.microsoft.com/office/powerpoint/2010/main" val="3630785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This is an example of a passive crossing which uses a Stop Signs and an active crossing with Boom Gates</a:t>
            </a:r>
          </a:p>
        </p:txBody>
      </p:sp>
      <p:sp>
        <p:nvSpPr>
          <p:cNvPr id="4" name="Slide Number Placeholder 3"/>
          <p:cNvSpPr>
            <a:spLocks noGrp="1"/>
          </p:cNvSpPr>
          <p:nvPr>
            <p:ph type="sldNum" sz="quarter" idx="10"/>
          </p:nvPr>
        </p:nvSpPr>
        <p:spPr/>
        <p:txBody>
          <a:bodyPr/>
          <a:lstStyle/>
          <a:p>
            <a:fld id="{A5406347-AD3B-4AE7-A184-E728CD3B6C11}" type="slidenum">
              <a:rPr lang="en-AU" smtClean="0"/>
              <a:t>19</a:t>
            </a:fld>
            <a:endParaRPr lang="en-AU" dirty="0"/>
          </a:p>
        </p:txBody>
      </p:sp>
    </p:spTree>
    <p:extLst>
      <p:ext uri="{BB962C8B-B14F-4D97-AF65-F5344CB8AC3E}">
        <p14:creationId xmlns:p14="http://schemas.microsoft.com/office/powerpoint/2010/main" val="1888996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sz="1000" dirty="0"/>
              <a:t>Similarly, pedestrian crossing control can</a:t>
            </a:r>
            <a:r>
              <a:rPr lang="en-AU" altLang="en-US" sz="1000" baseline="0" dirty="0"/>
              <a:t> be:</a:t>
            </a:r>
          </a:p>
          <a:p>
            <a:endParaRPr lang="en-AU" altLang="en-US" sz="1000" baseline="0" dirty="0"/>
          </a:p>
          <a:p>
            <a:r>
              <a:rPr lang="en-AU" altLang="en-US" sz="1000" baseline="0" dirty="0"/>
              <a:t>Passive - signs at a path or maze</a:t>
            </a:r>
          </a:p>
          <a:p>
            <a:endParaRPr lang="en-AU" altLang="en-US" sz="1000" baseline="0" dirty="0"/>
          </a:p>
          <a:p>
            <a:r>
              <a:rPr lang="en-AU" altLang="en-US" sz="1000" baseline="0" dirty="0"/>
              <a:t>Active – a gated maze where gates activated by the approach of a train close off access over the track. Or a passive maze with red man / green man and or audible alarm warning activated on the approach of a train.</a:t>
            </a:r>
          </a:p>
          <a:p>
            <a:endParaRPr lang="en-AU" altLang="en-US" sz="1000" baseline="0" dirty="0"/>
          </a:p>
        </p:txBody>
      </p:sp>
      <p:sp>
        <p:nvSpPr>
          <p:cNvPr id="4" name="Slide Number Placeholder 3"/>
          <p:cNvSpPr>
            <a:spLocks noGrp="1"/>
          </p:cNvSpPr>
          <p:nvPr>
            <p:ph type="sldNum" sz="quarter" idx="10"/>
          </p:nvPr>
        </p:nvSpPr>
        <p:spPr/>
        <p:txBody>
          <a:bodyPr/>
          <a:lstStyle/>
          <a:p>
            <a:fld id="{A5406347-AD3B-4AE7-A184-E728CD3B6C11}" type="slidenum">
              <a:rPr lang="en-AU" smtClean="0"/>
              <a:t>20</a:t>
            </a:fld>
            <a:endParaRPr lang="en-AU" dirty="0"/>
          </a:p>
        </p:txBody>
      </p:sp>
    </p:spTree>
    <p:extLst>
      <p:ext uri="{BB962C8B-B14F-4D97-AF65-F5344CB8AC3E}">
        <p14:creationId xmlns:p14="http://schemas.microsoft.com/office/powerpoint/2010/main" val="1477186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000" dirty="0">
                <a:solidFill>
                  <a:schemeClr val="accent5">
                    <a:lumMod val="40000"/>
                    <a:lumOff val="60000"/>
                  </a:schemeClr>
                </a:solidFill>
                <a:cs typeface="Arial" panose="020B0604020202020204" pitchFamily="34" charset="0"/>
              </a:rPr>
              <a:t>Discuss the questions above:</a:t>
            </a:r>
          </a:p>
          <a:p>
            <a:endParaRPr lang="en-AU" sz="1000" dirty="0">
              <a:solidFill>
                <a:schemeClr val="accent5">
                  <a:lumMod val="40000"/>
                  <a:lumOff val="60000"/>
                </a:schemeClr>
              </a:solidFill>
              <a:cs typeface="Arial" panose="020B0604020202020204" pitchFamily="34" charset="0"/>
            </a:endParaRPr>
          </a:p>
          <a:p>
            <a:r>
              <a:rPr lang="en-AU" sz="1000" dirty="0">
                <a:solidFill>
                  <a:schemeClr val="accent5">
                    <a:lumMod val="40000"/>
                    <a:lumOff val="60000"/>
                  </a:schemeClr>
                </a:solidFill>
                <a:cs typeface="Arial" panose="020B0604020202020204" pitchFamily="34" charset="0"/>
              </a:rPr>
              <a:t>Share examples of something that went wrong at a Level Crossing - incidents that they have read about in the newspaper, experienced first hand or heard about.  Consider the following:</a:t>
            </a:r>
          </a:p>
          <a:p>
            <a:endParaRPr lang="en-AU" sz="1000" dirty="0">
              <a:solidFill>
                <a:schemeClr val="accent5">
                  <a:lumMod val="40000"/>
                  <a:lumOff val="60000"/>
                </a:schemeClr>
              </a:solidFill>
              <a:cs typeface="Arial" panose="020B0604020202020204" pitchFamily="34" charset="0"/>
            </a:endParaRPr>
          </a:p>
          <a:p>
            <a:r>
              <a:rPr lang="en-AU" sz="1000" dirty="0">
                <a:solidFill>
                  <a:schemeClr val="accent5">
                    <a:lumMod val="40000"/>
                    <a:lumOff val="60000"/>
                  </a:schemeClr>
                </a:solidFill>
                <a:cs typeface="Arial" panose="020B0604020202020204" pitchFamily="34" charset="0"/>
              </a:rPr>
              <a:t>What are some of the things that might go wrong?</a:t>
            </a:r>
          </a:p>
          <a:p>
            <a:pPr marL="171673" indent="-171673">
              <a:buFont typeface="Arial" panose="020B0604020202020204" pitchFamily="34" charset="0"/>
              <a:buChar char="•"/>
            </a:pPr>
            <a:r>
              <a:rPr lang="en-AU" sz="1000" dirty="0">
                <a:solidFill>
                  <a:schemeClr val="accent5">
                    <a:lumMod val="40000"/>
                    <a:lumOff val="60000"/>
                  </a:schemeClr>
                </a:solidFill>
                <a:cs typeface="Arial" panose="020B0604020202020204" pitchFamily="34" charset="0"/>
              </a:rPr>
              <a:t>An equipment failure and crossing lights flash continuously causing vehicle drivers to make their own decision to drive around the boom barriers or through the flashing lights.</a:t>
            </a:r>
          </a:p>
          <a:p>
            <a:pPr marL="171673" indent="-171673">
              <a:buFont typeface="Arial" panose="020B0604020202020204" pitchFamily="34" charset="0"/>
              <a:buChar char="•"/>
            </a:pPr>
            <a:r>
              <a:rPr lang="en-AU" sz="1000" dirty="0">
                <a:solidFill>
                  <a:schemeClr val="accent5">
                    <a:lumMod val="40000"/>
                    <a:lumOff val="60000"/>
                  </a:schemeClr>
                </a:solidFill>
                <a:cs typeface="Arial" panose="020B0604020202020204" pitchFamily="34" charset="0"/>
              </a:rPr>
              <a:t>A collision between a car/heavy vehicle and a train - the driver unable to see the train/car did not stop at the level crossing</a:t>
            </a:r>
          </a:p>
          <a:p>
            <a:pPr marL="171673" indent="-171673">
              <a:buFont typeface="Arial" panose="020B0604020202020204" pitchFamily="34" charset="0"/>
              <a:buChar char="•"/>
            </a:pPr>
            <a:r>
              <a:rPr lang="en-AU" sz="1000" dirty="0">
                <a:solidFill>
                  <a:schemeClr val="accent5">
                    <a:lumMod val="40000"/>
                    <a:lumOff val="60000"/>
                  </a:schemeClr>
                </a:solidFill>
                <a:cs typeface="Arial" panose="020B0604020202020204" pitchFamily="34" charset="0"/>
              </a:rPr>
              <a:t>Drivers queues back across the rail line – vehicle hit by a train</a:t>
            </a:r>
          </a:p>
          <a:p>
            <a:pPr marL="171673" indent="-171673">
              <a:buFont typeface="Arial" panose="020B0604020202020204" pitchFamily="34" charset="0"/>
              <a:buChar char="•"/>
            </a:pPr>
            <a:r>
              <a:rPr lang="en-AU" sz="1000" dirty="0">
                <a:solidFill>
                  <a:schemeClr val="accent5">
                    <a:lumMod val="40000"/>
                    <a:lumOff val="60000"/>
                  </a:schemeClr>
                </a:solidFill>
                <a:cs typeface="Arial" panose="020B0604020202020204" pitchFamily="34" charset="0"/>
              </a:rPr>
              <a:t>Pedestrians bypass active controls - either using the roadway, escape area or by jumping the pedestrian gates and is hit by a train</a:t>
            </a:r>
          </a:p>
          <a:p>
            <a:pPr marL="171673" indent="-171673">
              <a:buFont typeface="Arial" panose="020B0604020202020204" pitchFamily="34" charset="0"/>
              <a:buChar char="•"/>
            </a:pPr>
            <a:r>
              <a:rPr lang="en-AU" sz="1000" dirty="0">
                <a:solidFill>
                  <a:schemeClr val="accent5">
                    <a:lumMod val="40000"/>
                    <a:lumOff val="60000"/>
                  </a:schemeClr>
                </a:solidFill>
                <a:cs typeface="Arial" panose="020B0604020202020204" pitchFamily="34" charset="0"/>
              </a:rPr>
              <a:t>Pedestrian hit by a 2</a:t>
            </a:r>
            <a:r>
              <a:rPr lang="en-AU" sz="1000" baseline="30000" dirty="0">
                <a:solidFill>
                  <a:schemeClr val="accent5">
                    <a:lumMod val="40000"/>
                    <a:lumOff val="60000"/>
                  </a:schemeClr>
                </a:solidFill>
                <a:cs typeface="Arial" panose="020B0604020202020204" pitchFamily="34" charset="0"/>
              </a:rPr>
              <a:t>nd</a:t>
            </a:r>
            <a:r>
              <a:rPr lang="en-AU" sz="1000" dirty="0">
                <a:solidFill>
                  <a:schemeClr val="accent5">
                    <a:lumMod val="40000"/>
                    <a:lumOff val="60000"/>
                  </a:schemeClr>
                </a:solidFill>
                <a:cs typeface="Arial" panose="020B0604020202020204" pitchFamily="34" charset="0"/>
              </a:rPr>
              <a:t> train</a:t>
            </a:r>
          </a:p>
          <a:p>
            <a:endParaRPr lang="en-AU" sz="1000" dirty="0">
              <a:solidFill>
                <a:schemeClr val="accent5">
                  <a:lumMod val="40000"/>
                  <a:lumOff val="60000"/>
                </a:schemeClr>
              </a:solidFill>
              <a:cs typeface="Arial" panose="020B0604020202020204" pitchFamily="34" charset="0"/>
            </a:endParaRPr>
          </a:p>
          <a:p>
            <a:r>
              <a:rPr lang="en-AU" sz="1000" dirty="0">
                <a:solidFill>
                  <a:schemeClr val="accent5">
                    <a:lumMod val="40000"/>
                    <a:lumOff val="60000"/>
                  </a:schemeClr>
                </a:solidFill>
                <a:cs typeface="Arial" panose="020B0604020202020204" pitchFamily="34" charset="0"/>
              </a:rPr>
              <a:t>Potential consequences:</a:t>
            </a:r>
          </a:p>
          <a:p>
            <a:pPr marL="171673" indent="-171673">
              <a:buFont typeface="Arial" panose="020B0604020202020204" pitchFamily="34" charset="0"/>
              <a:buChar char="•"/>
            </a:pPr>
            <a:r>
              <a:rPr lang="en-AU" sz="1000" dirty="0">
                <a:solidFill>
                  <a:schemeClr val="accent5">
                    <a:lumMod val="40000"/>
                    <a:lumOff val="60000"/>
                  </a:schemeClr>
                </a:solidFill>
                <a:cs typeface="Arial" panose="020B0604020202020204" pitchFamily="34" charset="0"/>
              </a:rPr>
              <a:t>Fatalities and injuries</a:t>
            </a:r>
          </a:p>
          <a:p>
            <a:pPr marL="171673" indent="-171673">
              <a:buFont typeface="Arial" panose="020B0604020202020204" pitchFamily="34" charset="0"/>
              <a:buChar char="•"/>
            </a:pPr>
            <a:r>
              <a:rPr lang="en-AU" sz="1000" dirty="0">
                <a:solidFill>
                  <a:schemeClr val="accent5">
                    <a:lumMod val="40000"/>
                    <a:lumOff val="60000"/>
                  </a:schemeClr>
                </a:solidFill>
                <a:cs typeface="Arial" panose="020B0604020202020204" pitchFamily="34" charset="0"/>
              </a:rPr>
              <a:t>Infrastructure damage</a:t>
            </a:r>
          </a:p>
          <a:p>
            <a:pPr marL="171673" indent="-171673">
              <a:buFont typeface="Arial" panose="020B0604020202020204" pitchFamily="34" charset="0"/>
              <a:buChar char="•"/>
            </a:pPr>
            <a:r>
              <a:rPr lang="en-AU" sz="1000" dirty="0">
                <a:solidFill>
                  <a:schemeClr val="accent5">
                    <a:lumMod val="40000"/>
                    <a:lumOff val="60000"/>
                  </a:schemeClr>
                </a:solidFill>
              </a:rPr>
              <a:t>Delays – road and rail</a:t>
            </a:r>
          </a:p>
          <a:p>
            <a:pPr marL="171673" indent="-171673">
              <a:buFont typeface="Arial" panose="020B0604020202020204" pitchFamily="34" charset="0"/>
              <a:buChar char="•"/>
            </a:pPr>
            <a:r>
              <a:rPr lang="en-AU" sz="1000" dirty="0">
                <a:solidFill>
                  <a:schemeClr val="accent5">
                    <a:lumMod val="40000"/>
                    <a:lumOff val="60000"/>
                  </a:schemeClr>
                </a:solidFill>
              </a:rPr>
              <a:t>Reputation damage</a:t>
            </a:r>
          </a:p>
          <a:p>
            <a:pPr marL="171673" indent="-171673">
              <a:buFont typeface="Arial" panose="020B0604020202020204" pitchFamily="34" charset="0"/>
              <a:buChar char="•"/>
            </a:pPr>
            <a:r>
              <a:rPr lang="en-AU" sz="1000" dirty="0">
                <a:solidFill>
                  <a:schemeClr val="accent5">
                    <a:lumMod val="40000"/>
                    <a:lumOff val="60000"/>
                  </a:schemeClr>
                </a:solidFill>
              </a:rPr>
              <a:t>Cost</a:t>
            </a:r>
          </a:p>
          <a:p>
            <a:pPr eaLnBrk="0" hangingPunct="0"/>
            <a:endParaRPr lang="en-AU" sz="1000" dirty="0"/>
          </a:p>
          <a:p>
            <a:pPr eaLnBrk="0" hangingPunct="0"/>
            <a:r>
              <a:rPr lang="en-AU" sz="1000" dirty="0"/>
              <a:t>ALCAM looks at risks to safety only.</a:t>
            </a:r>
          </a:p>
          <a:p>
            <a:pPr eaLnBrk="0" hangingPunct="0"/>
            <a:endParaRPr lang="en-AU" sz="1000" dirty="0"/>
          </a:p>
          <a:p>
            <a:pPr eaLnBrk="0" hangingPunct="0"/>
            <a:r>
              <a:rPr lang="en-AU" sz="1000" dirty="0"/>
              <a:t>ALCAM has a scope that is limited to the likelihood and immediate safety consequences of a collision at a level crossing. </a:t>
            </a:r>
          </a:p>
        </p:txBody>
      </p:sp>
      <p:sp>
        <p:nvSpPr>
          <p:cNvPr id="4" name="Slide Number Placeholder 3"/>
          <p:cNvSpPr>
            <a:spLocks noGrp="1"/>
          </p:cNvSpPr>
          <p:nvPr>
            <p:ph type="sldNum" sz="quarter" idx="10"/>
          </p:nvPr>
        </p:nvSpPr>
        <p:spPr/>
        <p:txBody>
          <a:bodyPr/>
          <a:lstStyle/>
          <a:p>
            <a:fld id="{A5406347-AD3B-4AE7-A184-E728CD3B6C11}" type="slidenum">
              <a:rPr lang="en-AU" smtClean="0"/>
              <a:t>2</a:t>
            </a:fld>
            <a:endParaRPr lang="en-AU" dirty="0"/>
          </a:p>
        </p:txBody>
      </p:sp>
    </p:spTree>
    <p:extLst>
      <p:ext uri="{BB962C8B-B14F-4D97-AF65-F5344CB8AC3E}">
        <p14:creationId xmlns:p14="http://schemas.microsoft.com/office/powerpoint/2010/main" val="2534856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The above are examples of a passively controlled pedestrian crossing with mazes and an active controlled pedestrian crossing with automatic gates, flashing lights and audible warning devices (RX-12 assemblies)</a:t>
            </a:r>
          </a:p>
        </p:txBody>
      </p:sp>
      <p:sp>
        <p:nvSpPr>
          <p:cNvPr id="4" name="Slide Number Placeholder 3"/>
          <p:cNvSpPr>
            <a:spLocks noGrp="1"/>
          </p:cNvSpPr>
          <p:nvPr>
            <p:ph type="sldNum" sz="quarter" idx="10"/>
          </p:nvPr>
        </p:nvSpPr>
        <p:spPr/>
        <p:txBody>
          <a:bodyPr/>
          <a:lstStyle/>
          <a:p>
            <a:fld id="{A5406347-AD3B-4AE7-A184-E728CD3B6C11}" type="slidenum">
              <a:rPr lang="en-AU" smtClean="0"/>
              <a:t>21</a:t>
            </a:fld>
            <a:endParaRPr lang="en-AU" dirty="0"/>
          </a:p>
        </p:txBody>
      </p:sp>
    </p:spTree>
    <p:extLst>
      <p:ext uri="{BB962C8B-B14F-4D97-AF65-F5344CB8AC3E}">
        <p14:creationId xmlns:p14="http://schemas.microsoft.com/office/powerpoint/2010/main" val="239024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AU" sz="1000" dirty="0"/>
              <a:t>AS1742.7 describes the uniform standards and practices in the use of signs, pavement markings and other devices to be applied at public level crossings. It specifies the way in which these devices are used to achieve the level of traffic control required for the safety of rail traffic, road users, cyclists, and pedestrians. Requirements and guidance are also given on sighting distance requirements, location and installation of signs, illumination of signs and other topics.</a:t>
            </a:r>
          </a:p>
          <a:p>
            <a:pPr eaLnBrk="0" hangingPunct="0"/>
            <a:r>
              <a:rPr lang="en-AU" sz="1000" dirty="0"/>
              <a:t>Whilst AS1742.7 identifies what control</a:t>
            </a:r>
            <a:r>
              <a:rPr lang="en-AU" sz="1000" baseline="0" dirty="0"/>
              <a:t> devices and signage are to be used at level crossings, AS1742.2 outlines the standards for the size and construction of these devices and signage.</a:t>
            </a:r>
            <a:endParaRPr lang="en-AU" sz="1000" dirty="0"/>
          </a:p>
        </p:txBody>
      </p:sp>
      <p:sp>
        <p:nvSpPr>
          <p:cNvPr id="4" name="Slide Number Placeholder 3"/>
          <p:cNvSpPr>
            <a:spLocks noGrp="1"/>
          </p:cNvSpPr>
          <p:nvPr>
            <p:ph type="sldNum" sz="quarter" idx="10"/>
          </p:nvPr>
        </p:nvSpPr>
        <p:spPr/>
        <p:txBody>
          <a:bodyPr/>
          <a:lstStyle/>
          <a:p>
            <a:fld id="{A5406347-AD3B-4AE7-A184-E728CD3B6C11}" type="slidenum">
              <a:rPr lang="en-AU" smtClean="0"/>
              <a:t>22</a:t>
            </a:fld>
            <a:endParaRPr lang="en-AU" dirty="0"/>
          </a:p>
        </p:txBody>
      </p:sp>
    </p:spTree>
    <p:extLst>
      <p:ext uri="{BB962C8B-B14F-4D97-AF65-F5344CB8AC3E}">
        <p14:creationId xmlns:p14="http://schemas.microsoft.com/office/powerpoint/2010/main" val="2196595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AU" sz="1000" i="1" dirty="0"/>
              <a:t>It should also be noted that appendices in AS1742.7 are classed as either “normative” or “informative”. A “normative” appendix is an integral part of the standard whilst an “informative” appendix is only for information and guidance. This is similar to the distinction between “shall” and “should” above</a:t>
            </a:r>
          </a:p>
          <a:p>
            <a:pPr eaLnBrk="0" hangingPunct="0"/>
            <a:endParaRPr lang="en-AU" sz="1000" dirty="0"/>
          </a:p>
        </p:txBody>
      </p:sp>
      <p:sp>
        <p:nvSpPr>
          <p:cNvPr id="4" name="Slide Number Placeholder 3"/>
          <p:cNvSpPr>
            <a:spLocks noGrp="1"/>
          </p:cNvSpPr>
          <p:nvPr>
            <p:ph type="sldNum" sz="quarter" idx="10"/>
          </p:nvPr>
        </p:nvSpPr>
        <p:spPr/>
        <p:txBody>
          <a:bodyPr/>
          <a:lstStyle/>
          <a:p>
            <a:fld id="{A5406347-AD3B-4AE7-A184-E728CD3B6C11}" type="slidenum">
              <a:rPr lang="en-AU" smtClean="0"/>
              <a:t>23</a:t>
            </a:fld>
            <a:endParaRPr lang="en-AU" dirty="0"/>
          </a:p>
        </p:txBody>
      </p:sp>
    </p:spTree>
    <p:extLst>
      <p:ext uri="{BB962C8B-B14F-4D97-AF65-F5344CB8AC3E}">
        <p14:creationId xmlns:p14="http://schemas.microsoft.com/office/powerpoint/2010/main" val="690776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AU" sz="1000" dirty="0"/>
              <a:t>Examples of Level Crossing Controls</a:t>
            </a:r>
            <a:r>
              <a:rPr lang="en-AU" sz="1000" baseline="0" dirty="0"/>
              <a:t> which are likely to be observed whilst undertaking ALCAM field surveys.</a:t>
            </a:r>
            <a:endParaRPr lang="en-AU" sz="1000" dirty="0"/>
          </a:p>
        </p:txBody>
      </p:sp>
      <p:sp>
        <p:nvSpPr>
          <p:cNvPr id="4" name="Slide Number Placeholder 3"/>
          <p:cNvSpPr>
            <a:spLocks noGrp="1"/>
          </p:cNvSpPr>
          <p:nvPr>
            <p:ph type="sldNum" sz="quarter" idx="10"/>
          </p:nvPr>
        </p:nvSpPr>
        <p:spPr/>
        <p:txBody>
          <a:bodyPr/>
          <a:lstStyle/>
          <a:p>
            <a:fld id="{A5406347-AD3B-4AE7-A184-E728CD3B6C11}" type="slidenum">
              <a:rPr lang="en-AU" smtClean="0"/>
              <a:t>24</a:t>
            </a:fld>
            <a:endParaRPr lang="en-AU" dirty="0"/>
          </a:p>
        </p:txBody>
      </p:sp>
    </p:spTree>
    <p:extLst>
      <p:ext uri="{BB962C8B-B14F-4D97-AF65-F5344CB8AC3E}">
        <p14:creationId xmlns:p14="http://schemas.microsoft.com/office/powerpoint/2010/main" val="3698459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AU" sz="1000" dirty="0"/>
              <a:t>Examples of Level Crossing Advance Warning Signage</a:t>
            </a:r>
            <a:r>
              <a:rPr lang="en-AU" sz="1000" baseline="0" dirty="0"/>
              <a:t> which are likely to be observed whilst undertaking ALCAM field surveys.</a:t>
            </a:r>
            <a:endParaRPr lang="en-AU" sz="1000" dirty="0"/>
          </a:p>
          <a:p>
            <a:pPr eaLnBrk="0" hangingPunct="0"/>
            <a:endParaRPr lang="en-AU" sz="1000" dirty="0"/>
          </a:p>
        </p:txBody>
      </p:sp>
      <p:sp>
        <p:nvSpPr>
          <p:cNvPr id="4" name="Slide Number Placeholder 3"/>
          <p:cNvSpPr>
            <a:spLocks noGrp="1"/>
          </p:cNvSpPr>
          <p:nvPr>
            <p:ph type="sldNum" sz="quarter" idx="10"/>
          </p:nvPr>
        </p:nvSpPr>
        <p:spPr/>
        <p:txBody>
          <a:bodyPr/>
          <a:lstStyle/>
          <a:p>
            <a:fld id="{A5406347-AD3B-4AE7-A184-E728CD3B6C11}" type="slidenum">
              <a:rPr lang="en-AU" smtClean="0"/>
              <a:t>25</a:t>
            </a:fld>
            <a:endParaRPr lang="en-AU" dirty="0"/>
          </a:p>
        </p:txBody>
      </p:sp>
    </p:spTree>
    <p:extLst>
      <p:ext uri="{BB962C8B-B14F-4D97-AF65-F5344CB8AC3E}">
        <p14:creationId xmlns:p14="http://schemas.microsoft.com/office/powerpoint/2010/main" val="768094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lang="en-AU" sz="1000" dirty="0"/>
              <a:t>Additional examples of Level Crossing Advance Warning </a:t>
            </a:r>
            <a:r>
              <a:rPr lang="en-AU" sz="1000" baseline="0" dirty="0"/>
              <a:t>Signage which are likely to be observed whilst undertaking ALCAM field surveys.</a:t>
            </a:r>
            <a:endParaRPr lang="en-AU" sz="1000" dirty="0"/>
          </a:p>
          <a:p>
            <a:pPr eaLnBrk="0" hangingPunct="0"/>
            <a:endParaRPr lang="en-AU" sz="1000" dirty="0"/>
          </a:p>
        </p:txBody>
      </p:sp>
      <p:sp>
        <p:nvSpPr>
          <p:cNvPr id="4" name="Slide Number Placeholder 3"/>
          <p:cNvSpPr>
            <a:spLocks noGrp="1"/>
          </p:cNvSpPr>
          <p:nvPr>
            <p:ph type="sldNum" sz="quarter" idx="10"/>
          </p:nvPr>
        </p:nvSpPr>
        <p:spPr/>
        <p:txBody>
          <a:bodyPr/>
          <a:lstStyle/>
          <a:p>
            <a:fld id="{A5406347-AD3B-4AE7-A184-E728CD3B6C11}" type="slidenum">
              <a:rPr lang="en-AU" smtClean="0"/>
              <a:t>26</a:t>
            </a:fld>
            <a:endParaRPr lang="en-AU" dirty="0"/>
          </a:p>
        </p:txBody>
      </p:sp>
    </p:spTree>
    <p:extLst>
      <p:ext uri="{BB962C8B-B14F-4D97-AF65-F5344CB8AC3E}">
        <p14:creationId xmlns:p14="http://schemas.microsoft.com/office/powerpoint/2010/main" val="1996932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defTabSz="915589">
              <a:defRPr/>
            </a:pPr>
            <a:r>
              <a:rPr lang="en-AU" sz="1000" dirty="0"/>
              <a:t>Level crossings have a broad range of level crossing stakeholders (including pedestrians, train users, vehicle passengers, train drivers, local residents etc.)</a:t>
            </a:r>
          </a:p>
          <a:p>
            <a:endParaRPr lang="en-AU" sz="1000" dirty="0"/>
          </a:p>
          <a:p>
            <a:endParaRPr lang="en-AU" sz="1000" dirty="0"/>
          </a:p>
          <a:p>
            <a:br>
              <a:rPr lang="en-AU" sz="1000" dirty="0"/>
            </a:b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27</a:t>
            </a:fld>
            <a:endParaRPr lang="en-AU" dirty="0"/>
          </a:p>
        </p:txBody>
      </p:sp>
    </p:spTree>
    <p:extLst>
      <p:ext uri="{BB962C8B-B14F-4D97-AF65-F5344CB8AC3E}">
        <p14:creationId xmlns:p14="http://schemas.microsoft.com/office/powerpoint/2010/main" val="129790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defTabSz="915589">
              <a:defRPr/>
            </a:pPr>
            <a:r>
              <a:rPr lang="en-AU" dirty="0"/>
              <a:t>The stakeholders in relation to ALCAM have a narrower focus:</a:t>
            </a:r>
          </a:p>
          <a:p>
            <a:endParaRPr lang="en-AU" dirty="0"/>
          </a:p>
          <a:p>
            <a:r>
              <a:rPr lang="en-AU" b="1" u="sng" dirty="0"/>
              <a:t>Road Manager</a:t>
            </a:r>
          </a:p>
          <a:p>
            <a:r>
              <a:rPr lang="en-AU" dirty="0"/>
              <a:t>If the crossing includes a road (i.e. is not a pedestrian only crossing) there will be an organisation or individual who has the primary maintenance responsibility for the roadway and associated approach signage.  In the case of a public road, this will be either the main road authority for the State, or the local council within which the crossing falls.</a:t>
            </a:r>
          </a:p>
          <a:p>
            <a:r>
              <a:rPr lang="en-AU" b="1" u="sng" dirty="0"/>
              <a:t>Path Manager</a:t>
            </a:r>
          </a:p>
          <a:p>
            <a:r>
              <a:rPr lang="en-AU" dirty="0"/>
              <a:t>If the crossing includes a pedestrian crossing there will be an organisation or individual who has the maintenance responsibility for the approach paths and advance approach signage. This will generally be a local council within which the crossing falls. </a:t>
            </a:r>
          </a:p>
          <a:p>
            <a:r>
              <a:rPr lang="en-AU" b="1" u="sng" dirty="0"/>
              <a:t>Rail Infrastructure Manager</a:t>
            </a:r>
          </a:p>
          <a:p>
            <a:r>
              <a:rPr lang="en-AU" dirty="0"/>
              <a:t>Rail Infrastructure Manager</a:t>
            </a:r>
            <a:r>
              <a:rPr lang="en-AU" b="1" dirty="0"/>
              <a:t> </a:t>
            </a:r>
            <a:r>
              <a:rPr lang="en-AU" dirty="0"/>
              <a:t>is the organisation which has the legal responsibility for the management of the railway track and signalling infrastructure, either through ownership of that asset, or where the owner has leased the infrastructure to the organisation/s, which then have legal obligations to manage that infrastructure.</a:t>
            </a:r>
          </a:p>
          <a:p>
            <a:r>
              <a:rPr lang="en-AU" b="1" u="sng" dirty="0"/>
              <a:t>Rail Transport Operator</a:t>
            </a:r>
          </a:p>
          <a:p>
            <a:r>
              <a:rPr lang="en-AU" dirty="0"/>
              <a:t>A Rail Transport Operator is an organisation which operates trains on a rail line. Operators are not considered stakeholders from an ALCAM perspective although they are included in the data for information purposes.</a:t>
            </a:r>
          </a:p>
          <a:p>
            <a:endParaRPr lang="en-AU" dirty="0"/>
          </a:p>
          <a:p>
            <a:r>
              <a:rPr lang="en-AU" dirty="0"/>
              <a:t>A clear understanding of the ownership and legal responsibility for infrastructure maintenance of the rail networks and operation or rail services over those networks on which assessed railway crossings are located is therefore required. </a:t>
            </a:r>
          </a:p>
        </p:txBody>
      </p:sp>
      <p:sp>
        <p:nvSpPr>
          <p:cNvPr id="4" name="Slide Number Placeholder 3"/>
          <p:cNvSpPr>
            <a:spLocks noGrp="1"/>
          </p:cNvSpPr>
          <p:nvPr>
            <p:ph type="sldNum" sz="quarter" idx="10"/>
          </p:nvPr>
        </p:nvSpPr>
        <p:spPr/>
        <p:txBody>
          <a:bodyPr/>
          <a:lstStyle/>
          <a:p>
            <a:fld id="{A5406347-AD3B-4AE7-A184-E728CD3B6C11}" type="slidenum">
              <a:rPr lang="en-AU" smtClean="0"/>
              <a:t>28</a:t>
            </a:fld>
            <a:endParaRPr lang="en-AU" dirty="0"/>
          </a:p>
        </p:txBody>
      </p:sp>
    </p:spTree>
    <p:extLst>
      <p:ext uri="{BB962C8B-B14F-4D97-AF65-F5344CB8AC3E}">
        <p14:creationId xmlns:p14="http://schemas.microsoft.com/office/powerpoint/2010/main" val="2534856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000" dirty="0">
                <a:latin typeface="Arial" panose="020B0604020202020204" pitchFamily="34" charset="0"/>
                <a:cs typeface="Arial" panose="020B0604020202020204" pitchFamily="34" charset="0"/>
              </a:rPr>
              <a:t>With respect to a data collector, a good relationship with each of these stakeholders should be established, both in terms of the requirement for on-site safety at the crossing and some of the data required to complete crossing assessments may need to be obtained from these organisations</a:t>
            </a:r>
          </a:p>
        </p:txBody>
      </p:sp>
      <p:sp>
        <p:nvSpPr>
          <p:cNvPr id="4" name="Slide Number Placeholder 3"/>
          <p:cNvSpPr>
            <a:spLocks noGrp="1"/>
          </p:cNvSpPr>
          <p:nvPr>
            <p:ph type="sldNum" sz="quarter" idx="10"/>
          </p:nvPr>
        </p:nvSpPr>
        <p:spPr/>
        <p:txBody>
          <a:bodyPr/>
          <a:lstStyle/>
          <a:p>
            <a:fld id="{A5406347-AD3B-4AE7-A184-E728CD3B6C11}" type="slidenum">
              <a:rPr lang="en-AU" smtClean="0"/>
              <a:t>29</a:t>
            </a:fld>
            <a:endParaRPr lang="en-AU" dirty="0"/>
          </a:p>
        </p:txBody>
      </p:sp>
    </p:spTree>
    <p:extLst>
      <p:ext uri="{BB962C8B-B14F-4D97-AF65-F5344CB8AC3E}">
        <p14:creationId xmlns:p14="http://schemas.microsoft.com/office/powerpoint/2010/main" val="595177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000" b="1" dirty="0"/>
          </a:p>
          <a:p>
            <a:pPr lvl="0"/>
            <a:r>
              <a:rPr lang="en-US" sz="1000" dirty="0"/>
              <a:t>Each crossing site has key components that identify it and it’s location. These are:</a:t>
            </a:r>
          </a:p>
          <a:p>
            <a:pPr lvl="0"/>
            <a:endParaRPr lang="en-US" sz="1000" dirty="0"/>
          </a:p>
          <a:p>
            <a:pPr marL="171673" indent="-171673" defTabSz="915589">
              <a:buFont typeface="Arial" panose="020B0604020202020204" pitchFamily="34" charset="0"/>
              <a:buChar char="•"/>
              <a:defRPr/>
            </a:pPr>
            <a:r>
              <a:rPr lang="en-AU" sz="1000" dirty="0"/>
              <a:t>The rail line name, rail kilometrage and Line Code where it is located</a:t>
            </a:r>
          </a:p>
          <a:p>
            <a:pPr marL="171673" indent="-171673" defTabSz="915589">
              <a:buFont typeface="Arial" panose="020B0604020202020204" pitchFamily="34" charset="0"/>
              <a:buChar char="•"/>
              <a:defRPr/>
            </a:pPr>
            <a:r>
              <a:rPr lang="en-AU" sz="1000" dirty="0"/>
              <a:t>A unique identifying number – this is a unique number assigned to a crossing. It is generated by the ALCAM and used to reference the crossing.</a:t>
            </a:r>
          </a:p>
          <a:p>
            <a:pPr marL="171673" indent="-171673">
              <a:buFont typeface="Arial" panose="020B0604020202020204" pitchFamily="34" charset="0"/>
              <a:buChar char="•"/>
            </a:pPr>
            <a:r>
              <a:rPr lang="en-US" sz="1000" dirty="0"/>
              <a:t>A crossing name</a:t>
            </a:r>
            <a:r>
              <a:rPr lang="en-AU" sz="1000" dirty="0"/>
              <a:t> – the formal name of road as identified by sources such as street directories or street signs, regional maps, or emergency services maps. A crossing may also have a local commonly known or colloquial name. A stand-alone pedestrian crossing may be named by the nearest street or road or access point e.g. Ferny Grove Station Pedestrian Access. </a:t>
            </a:r>
          </a:p>
          <a:p>
            <a:pPr marL="171673" indent="-171673" defTabSz="915589">
              <a:buFont typeface="Arial" panose="020B0604020202020204" pitchFamily="34" charset="0"/>
              <a:buChar char="•"/>
              <a:defRPr/>
            </a:pPr>
            <a:r>
              <a:rPr lang="en-AU" sz="1000" dirty="0"/>
              <a:t>Geographic co-ordinates</a:t>
            </a:r>
          </a:p>
          <a:p>
            <a:pPr defTabSz="915589">
              <a:defRPr/>
            </a:pPr>
            <a:endParaRPr lang="en-AU" sz="1000" dirty="0"/>
          </a:p>
          <a:p>
            <a:pPr lvl="0"/>
            <a:endParaRPr lang="en-US" sz="1000" dirty="0"/>
          </a:p>
        </p:txBody>
      </p:sp>
      <p:sp>
        <p:nvSpPr>
          <p:cNvPr id="4" name="Slide Number Placeholder 3"/>
          <p:cNvSpPr>
            <a:spLocks noGrp="1"/>
          </p:cNvSpPr>
          <p:nvPr>
            <p:ph type="sldNum" sz="quarter" idx="10"/>
          </p:nvPr>
        </p:nvSpPr>
        <p:spPr/>
        <p:txBody>
          <a:bodyPr/>
          <a:lstStyle/>
          <a:p>
            <a:fld id="{A5406347-AD3B-4AE7-A184-E728CD3B6C11}" type="slidenum">
              <a:rPr lang="en-AU" smtClean="0"/>
              <a:t>30</a:t>
            </a:fld>
            <a:endParaRPr lang="en-AU" dirty="0"/>
          </a:p>
        </p:txBody>
      </p:sp>
    </p:spTree>
    <p:extLst>
      <p:ext uri="{BB962C8B-B14F-4D97-AF65-F5344CB8AC3E}">
        <p14:creationId xmlns:p14="http://schemas.microsoft.com/office/powerpoint/2010/main" val="199128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000" dirty="0"/>
              <a:t>Discuss  as a group, the accident, the consequences, the possible cause:</a:t>
            </a:r>
          </a:p>
          <a:p>
            <a:endParaRPr lang="en-AU" sz="1000" dirty="0"/>
          </a:p>
          <a:p>
            <a:r>
              <a:rPr lang="en-AU" sz="1000" dirty="0"/>
              <a:t>The </a:t>
            </a:r>
            <a:r>
              <a:rPr lang="en-AU" sz="1000" b="1" dirty="0"/>
              <a:t>Kerang train accident</a:t>
            </a:r>
            <a:r>
              <a:rPr lang="en-AU" sz="1000" dirty="0"/>
              <a:t> occurred on 5 June 2007 approximately 6 kilometres north of the town of </a:t>
            </a:r>
            <a:r>
              <a:rPr lang="en-AU" sz="1000" dirty="0">
                <a:hlinkClick r:id="rId3" tooltip="Kerang, Victoria"/>
              </a:rPr>
              <a:t>Kerang</a:t>
            </a:r>
            <a:r>
              <a:rPr lang="en-AU" sz="1000" dirty="0"/>
              <a:t> in Victoria.</a:t>
            </a:r>
          </a:p>
          <a:p>
            <a:endParaRPr lang="en-AU" sz="1000" dirty="0"/>
          </a:p>
          <a:p>
            <a:r>
              <a:rPr lang="en-AU" sz="1000" dirty="0"/>
              <a:t>Southbound </a:t>
            </a:r>
            <a:r>
              <a:rPr lang="en-AU" sz="1000" dirty="0">
                <a:hlinkClick r:id="rId4" tooltip="V/Line"/>
              </a:rPr>
              <a:t>V/Line</a:t>
            </a:r>
            <a:r>
              <a:rPr lang="en-AU" sz="1000" dirty="0"/>
              <a:t> passenger train was run into by a northbound </a:t>
            </a:r>
            <a:r>
              <a:rPr lang="en-AU" sz="1000" dirty="0">
                <a:hlinkClick r:id="rId5" tooltip="Semi-trailer truck"/>
              </a:rPr>
              <a:t>semi-trailer truck</a:t>
            </a:r>
            <a:r>
              <a:rPr lang="en-AU" sz="1000" dirty="0"/>
              <a:t>, at a </a:t>
            </a:r>
            <a:r>
              <a:rPr lang="en-AU" sz="1000" dirty="0">
                <a:hlinkClick r:id="rId6" tooltip="Level crossing"/>
              </a:rPr>
              <a:t>level crossing</a:t>
            </a:r>
            <a:r>
              <a:rPr lang="en-AU" sz="1000" dirty="0"/>
              <a:t> where the </a:t>
            </a:r>
            <a:r>
              <a:rPr lang="en-AU" sz="1000" dirty="0">
                <a:hlinkClick r:id="rId7" tooltip="Yungera railway line"/>
              </a:rPr>
              <a:t>Yungera railway line</a:t>
            </a:r>
            <a:r>
              <a:rPr lang="en-AU" sz="1000" dirty="0"/>
              <a:t> crosses the </a:t>
            </a:r>
            <a:r>
              <a:rPr lang="en-AU" sz="1000" dirty="0">
                <a:hlinkClick r:id="rId8" tooltip="Murray Valley Highway"/>
              </a:rPr>
              <a:t>Murray Valley Highway</a:t>
            </a:r>
            <a:r>
              <a:rPr lang="en-AU" sz="1000" dirty="0"/>
              <a:t>. The locomotive and first carriage escaped impact as the truck swerved left. However, the second carriage and third carriages were both struck, causing severe damage to the carriages and fatal injury to 11 of the passengers.</a:t>
            </a:r>
          </a:p>
          <a:p>
            <a:endParaRPr lang="en-AU" sz="1000" dirty="0"/>
          </a:p>
          <a:p>
            <a:r>
              <a:rPr lang="en-AU" sz="1000" dirty="0"/>
              <a:t>The truck had a mass of about 40 tonnes, and had been travelling at 100 km/h. The truck was extensively damaged on impact with the carriages. The driver sustained shoulder and head injuries.</a:t>
            </a:r>
          </a:p>
          <a:p>
            <a:r>
              <a:rPr lang="en-AU" sz="1000" dirty="0">
                <a:hlinkClick r:id="rId9" tooltip="Victoria Police"/>
              </a:rPr>
              <a:t>Victoria Police</a:t>
            </a:r>
            <a:r>
              <a:rPr lang="en-AU" sz="1000" dirty="0"/>
              <a:t> confirmed that 11 people were killed and 23 injured in the crash, making this to date the deadliest Australian rail disaster since 1977. </a:t>
            </a:r>
          </a:p>
          <a:p>
            <a:endParaRPr lang="en-AU" sz="1000" dirty="0"/>
          </a:p>
          <a:p>
            <a:r>
              <a:rPr lang="en-AU" sz="1000" dirty="0"/>
              <a:t>The collision caused the closure of nearby sections of the </a:t>
            </a:r>
            <a:r>
              <a:rPr lang="en-AU" sz="1000" dirty="0">
                <a:hlinkClick r:id="rId8" tooltip="Murray Valley Highway"/>
              </a:rPr>
              <a:t>Murray Valley Highway</a:t>
            </a:r>
            <a:r>
              <a:rPr lang="en-AU" sz="1000" dirty="0"/>
              <a:t>.</a:t>
            </a:r>
            <a:endParaRPr lang="en-AU" sz="1000" baseline="30000" dirty="0"/>
          </a:p>
          <a:p>
            <a:pPr eaLnBrk="0" hangingPunct="0"/>
            <a:endParaRPr lang="en-AU" sz="1000" dirty="0"/>
          </a:p>
        </p:txBody>
      </p:sp>
      <p:sp>
        <p:nvSpPr>
          <p:cNvPr id="4" name="Slide Number Placeholder 3"/>
          <p:cNvSpPr>
            <a:spLocks noGrp="1"/>
          </p:cNvSpPr>
          <p:nvPr>
            <p:ph type="sldNum" sz="quarter" idx="10"/>
          </p:nvPr>
        </p:nvSpPr>
        <p:spPr/>
        <p:txBody>
          <a:bodyPr/>
          <a:lstStyle/>
          <a:p>
            <a:fld id="{A5406347-AD3B-4AE7-A184-E728CD3B6C11}" type="slidenum">
              <a:rPr lang="en-AU" smtClean="0"/>
              <a:t>3</a:t>
            </a:fld>
            <a:endParaRPr lang="en-AU" dirty="0"/>
          </a:p>
        </p:txBody>
      </p:sp>
    </p:spTree>
    <p:extLst>
      <p:ext uri="{BB962C8B-B14F-4D97-AF65-F5344CB8AC3E}">
        <p14:creationId xmlns:p14="http://schemas.microsoft.com/office/powerpoint/2010/main" val="1991280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ALCAM surveys and the LXM software use a consistent convention to refer to the orientation of level crossing sites. </a:t>
            </a:r>
          </a:p>
          <a:p>
            <a:r>
              <a:rPr lang="en-AU" dirty="0"/>
              <a:t>Up direction is towards the origin of the track. i.e. when standing at the crossing and facing in a direction of decreasing track kilometrage, you are facing in an Up direction.</a:t>
            </a:r>
          </a:p>
          <a:p>
            <a:r>
              <a:rPr lang="en-AU" dirty="0"/>
              <a:t>Down direction is away from the origin of the track. i.e. when standing at the crossing and facing in a direction of increasing track kilometrage, you are facing in a Down direction.</a:t>
            </a:r>
          </a:p>
          <a:p>
            <a:r>
              <a:rPr lang="en-AU" dirty="0"/>
              <a:t>Note: The interpretation of Up direction may vary between jurisdictions and should be confirmed. </a:t>
            </a:r>
          </a:p>
          <a:p>
            <a:r>
              <a:rPr lang="en-AU" dirty="0"/>
              <a:t>Locations of level crossings are referred to by their running kilometrage, or the distance (in kilometres) from the origin of the line. </a:t>
            </a:r>
          </a:p>
          <a:p>
            <a:r>
              <a:rPr lang="en-AU" dirty="0"/>
              <a:t>The direction of the road or path approaches is defined as left or right, based on the observer’s left- or right-hand side when at the crossing facing in the Up direction.</a:t>
            </a:r>
          </a:p>
          <a:p>
            <a:r>
              <a:rPr lang="en-AU" baseline="0" dirty="0"/>
              <a:t>	</a:t>
            </a:r>
          </a:p>
        </p:txBody>
      </p:sp>
      <p:sp>
        <p:nvSpPr>
          <p:cNvPr id="4" name="Slide Number Placeholder 3"/>
          <p:cNvSpPr>
            <a:spLocks noGrp="1"/>
          </p:cNvSpPr>
          <p:nvPr>
            <p:ph type="sldNum" sz="quarter" idx="10"/>
          </p:nvPr>
        </p:nvSpPr>
        <p:spPr/>
        <p:txBody>
          <a:bodyPr/>
          <a:lstStyle/>
          <a:p>
            <a:fld id="{A5406347-AD3B-4AE7-A184-E728CD3B6C11}" type="slidenum">
              <a:rPr lang="en-AU" smtClean="0"/>
              <a:t>31</a:t>
            </a:fld>
            <a:endParaRPr lang="en-AU" dirty="0"/>
          </a:p>
        </p:txBody>
      </p:sp>
    </p:spTree>
    <p:extLst>
      <p:ext uri="{BB962C8B-B14F-4D97-AF65-F5344CB8AC3E}">
        <p14:creationId xmlns:p14="http://schemas.microsoft.com/office/powerpoint/2010/main" val="4109043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589">
              <a:defRPr/>
            </a:pPr>
            <a:r>
              <a:rPr lang="en-AU" baseline="0" dirty="0"/>
              <a:t>The intersection of the road and rail divides the site into four quadrants</a:t>
            </a:r>
            <a:r>
              <a:rPr lang="en-AU" altLang="en-US" dirty="0"/>
              <a:t>:</a:t>
            </a:r>
          </a:p>
          <a:p>
            <a:pPr defTabSz="915589">
              <a:defRPr/>
            </a:pPr>
            <a:endParaRPr lang="en-AU" altLang="en-US" dirty="0"/>
          </a:p>
          <a:p>
            <a:pPr marL="1087262" lvl="2" indent="-171673">
              <a:buFont typeface="Arial" panose="020B0604020202020204" pitchFamily="34" charset="0"/>
              <a:buChar char="•"/>
            </a:pPr>
            <a:r>
              <a:rPr lang="en-AU" altLang="en-US" dirty="0"/>
              <a:t>Therefore the right UP side is quadrant 1  </a:t>
            </a:r>
          </a:p>
          <a:p>
            <a:pPr marL="1087262" lvl="2" indent="-171673">
              <a:buFont typeface="Arial" panose="020B0604020202020204" pitchFamily="34" charset="0"/>
              <a:buChar char="•"/>
            </a:pPr>
            <a:r>
              <a:rPr lang="en-AU" altLang="en-US" dirty="0"/>
              <a:t>The right DOWN side is quadrant 2   </a:t>
            </a:r>
          </a:p>
          <a:p>
            <a:pPr marL="1087262" lvl="2" indent="-171673">
              <a:buFont typeface="Arial" panose="020B0604020202020204" pitchFamily="34" charset="0"/>
              <a:buChar char="•"/>
            </a:pPr>
            <a:r>
              <a:rPr lang="en-AU" altLang="en-US" dirty="0"/>
              <a:t>The left UP side is quadrant 3   </a:t>
            </a:r>
            <a:endParaRPr lang="en-AU" altLang="en-US" b="1" dirty="0"/>
          </a:p>
          <a:p>
            <a:pPr marL="1087262" lvl="2" indent="-171673">
              <a:buFont typeface="Arial" panose="020B0604020202020204" pitchFamily="34" charset="0"/>
              <a:buChar char="•"/>
            </a:pPr>
            <a:r>
              <a:rPr lang="en-AU" altLang="en-US" dirty="0"/>
              <a:t>And the left DOWN side is quadrant 4</a:t>
            </a:r>
            <a:endParaRPr lang="en-AU" dirty="0"/>
          </a:p>
          <a:p>
            <a:r>
              <a:rPr lang="en-AU" baseline="0" dirty="0"/>
              <a:t>	</a:t>
            </a:r>
          </a:p>
          <a:p>
            <a:r>
              <a:rPr lang="en-AU" baseline="0" dirty="0"/>
              <a:t>	</a:t>
            </a:r>
          </a:p>
        </p:txBody>
      </p:sp>
      <p:sp>
        <p:nvSpPr>
          <p:cNvPr id="4" name="Slide Number Placeholder 3"/>
          <p:cNvSpPr>
            <a:spLocks noGrp="1"/>
          </p:cNvSpPr>
          <p:nvPr>
            <p:ph type="sldNum" sz="quarter" idx="10"/>
          </p:nvPr>
        </p:nvSpPr>
        <p:spPr/>
        <p:txBody>
          <a:bodyPr/>
          <a:lstStyle/>
          <a:p>
            <a:fld id="{A5406347-AD3B-4AE7-A184-E728CD3B6C11}" type="slidenum">
              <a:rPr lang="en-AU" smtClean="0"/>
              <a:t>32</a:t>
            </a:fld>
            <a:endParaRPr lang="en-AU" dirty="0"/>
          </a:p>
        </p:txBody>
      </p:sp>
    </p:spTree>
    <p:extLst>
      <p:ext uri="{BB962C8B-B14F-4D97-AF65-F5344CB8AC3E}">
        <p14:creationId xmlns:p14="http://schemas.microsoft.com/office/powerpoint/2010/main" val="2493844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Where multiple adjacent pedestrian crossings exist, the individual pedestrian crossings are numbered as per the above.</a:t>
            </a:r>
          </a:p>
          <a:p>
            <a:r>
              <a:rPr lang="en-AU" baseline="0" dirty="0"/>
              <a:t>The pedestrian facility on the Up side of the road crossing is Ped Crossing No.1, the pedestrian facility on the Down side of the road crossing is Ped Crossing No.2</a:t>
            </a:r>
          </a:p>
        </p:txBody>
      </p:sp>
      <p:sp>
        <p:nvSpPr>
          <p:cNvPr id="4" name="Slide Number Placeholder 3"/>
          <p:cNvSpPr>
            <a:spLocks noGrp="1"/>
          </p:cNvSpPr>
          <p:nvPr>
            <p:ph type="sldNum" sz="quarter" idx="10"/>
          </p:nvPr>
        </p:nvSpPr>
        <p:spPr/>
        <p:txBody>
          <a:bodyPr/>
          <a:lstStyle/>
          <a:p>
            <a:fld id="{A5406347-AD3B-4AE7-A184-E728CD3B6C11}" type="slidenum">
              <a:rPr lang="en-AU" smtClean="0"/>
              <a:t>33</a:t>
            </a:fld>
            <a:endParaRPr lang="en-AU" dirty="0"/>
          </a:p>
        </p:txBody>
      </p:sp>
    </p:spTree>
    <p:extLst>
      <p:ext uri="{BB962C8B-B14F-4D97-AF65-F5344CB8AC3E}">
        <p14:creationId xmlns:p14="http://schemas.microsoft.com/office/powerpoint/2010/main" val="3365621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Where multiple adjacent pedestrian crossings exist on both sides of the road crossing, the individual pedestrian crossings are numbered as per the above.</a:t>
            </a:r>
          </a:p>
          <a:p>
            <a:pPr marL="1087262" lvl="2" indent="-171673">
              <a:buFont typeface="Arial" panose="020B0604020202020204" pitchFamily="34" charset="0"/>
              <a:buChar char="•"/>
            </a:pPr>
            <a:r>
              <a:rPr lang="en-AU" altLang="en-US" dirty="0"/>
              <a:t>Therefore the right UP side is Ped Crossing No.1  </a:t>
            </a:r>
          </a:p>
          <a:p>
            <a:pPr marL="1087262" lvl="2" indent="-171673">
              <a:buFont typeface="Arial" panose="020B0604020202020204" pitchFamily="34" charset="0"/>
              <a:buChar char="•"/>
            </a:pPr>
            <a:r>
              <a:rPr lang="en-AU" altLang="en-US" dirty="0"/>
              <a:t>The left UP side is Ped Crossing No.2   </a:t>
            </a:r>
          </a:p>
          <a:p>
            <a:pPr marL="1087262" lvl="2" indent="-171673">
              <a:buFont typeface="Arial" panose="020B0604020202020204" pitchFamily="34" charset="0"/>
              <a:buChar char="•"/>
            </a:pPr>
            <a:r>
              <a:rPr lang="en-AU" altLang="en-US" dirty="0"/>
              <a:t>The right DOWN side is Ped Crossing No.3   </a:t>
            </a:r>
            <a:endParaRPr lang="en-AU" altLang="en-US" b="1" dirty="0"/>
          </a:p>
          <a:p>
            <a:pPr marL="1087262" lvl="2" indent="-171673">
              <a:buFont typeface="Arial" panose="020B0604020202020204" pitchFamily="34" charset="0"/>
              <a:buChar char="•"/>
            </a:pPr>
            <a:r>
              <a:rPr lang="en-AU" altLang="en-US" dirty="0"/>
              <a:t>And the left DOWN side is Ped Crossing No.4</a:t>
            </a:r>
            <a:endParaRPr lang="en-AU" dirty="0"/>
          </a:p>
          <a:p>
            <a:pPr marL="0" indent="0">
              <a:buFont typeface="Arial" panose="020B0604020202020204" pitchFamily="34" charset="0"/>
              <a:buNone/>
            </a:pPr>
            <a:endParaRPr lang="en-AU" baseline="0" dirty="0"/>
          </a:p>
        </p:txBody>
      </p:sp>
      <p:sp>
        <p:nvSpPr>
          <p:cNvPr id="4" name="Slide Number Placeholder 3"/>
          <p:cNvSpPr>
            <a:spLocks noGrp="1"/>
          </p:cNvSpPr>
          <p:nvPr>
            <p:ph type="sldNum" sz="quarter" idx="10"/>
          </p:nvPr>
        </p:nvSpPr>
        <p:spPr/>
        <p:txBody>
          <a:bodyPr/>
          <a:lstStyle/>
          <a:p>
            <a:fld id="{A5406347-AD3B-4AE7-A184-E728CD3B6C11}" type="slidenum">
              <a:rPr lang="en-AU" smtClean="0"/>
              <a:t>34</a:t>
            </a:fld>
            <a:endParaRPr lang="en-AU" dirty="0"/>
          </a:p>
        </p:txBody>
      </p:sp>
    </p:spTree>
    <p:extLst>
      <p:ext uri="{BB962C8B-B14F-4D97-AF65-F5344CB8AC3E}">
        <p14:creationId xmlns:p14="http://schemas.microsoft.com/office/powerpoint/2010/main" val="111462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dirty="0"/>
              <a:t>We all know the two main types of level crossing:</a:t>
            </a:r>
          </a:p>
          <a:p>
            <a:pPr marL="171673" indent="-171673">
              <a:buFont typeface="Arial" panose="020B0604020202020204" pitchFamily="34" charset="0"/>
              <a:buChar char="•"/>
            </a:pPr>
            <a:r>
              <a:rPr lang="en-AU" altLang="en-US" dirty="0"/>
              <a:t>Public – for use by the general public, both vehicular</a:t>
            </a:r>
            <a:r>
              <a:rPr lang="en-AU" altLang="en-US" baseline="0" dirty="0"/>
              <a:t> or</a:t>
            </a:r>
            <a:r>
              <a:rPr lang="en-AU" altLang="en-US" dirty="0"/>
              <a:t> pedestrian</a:t>
            </a:r>
          </a:p>
          <a:p>
            <a:pPr marL="171673" indent="-171673" defTabSz="915589">
              <a:buFont typeface="Arial" panose="020B0604020202020204" pitchFamily="34" charset="0"/>
              <a:buChar char="•"/>
              <a:defRPr/>
            </a:pPr>
            <a:r>
              <a:rPr lang="en-AU" altLang="en-US" dirty="0"/>
              <a:t>Private - to provide access to private land either to access the property from a road for use by the property owner and their invitees or from one part of the property to another.</a:t>
            </a:r>
          </a:p>
          <a:p>
            <a:pPr defTabSz="915589">
              <a:defRPr/>
            </a:pPr>
            <a:r>
              <a:rPr lang="en-AU" altLang="en-US" dirty="0"/>
              <a:t>    Private crossings include</a:t>
            </a:r>
            <a:r>
              <a:rPr lang="en-AU" altLang="en-US" baseline="0" dirty="0"/>
              <a:t> railway maintenance or service</a:t>
            </a:r>
            <a:r>
              <a:rPr lang="en-AU" altLang="en-US" dirty="0"/>
              <a:t> crossings solely for railway staff</a:t>
            </a:r>
            <a:r>
              <a:rPr lang="en-AU" altLang="en-US" baseline="0" dirty="0"/>
              <a:t> and</a:t>
            </a:r>
            <a:r>
              <a:rPr lang="en-AU" altLang="en-US" dirty="0"/>
              <a:t> used for track maintenance purposes, for  </a:t>
            </a:r>
          </a:p>
          <a:p>
            <a:pPr defTabSz="915589">
              <a:defRPr/>
            </a:pPr>
            <a:r>
              <a:rPr lang="en-AU" altLang="en-US" baseline="0" dirty="0"/>
              <a:t>    </a:t>
            </a:r>
            <a:r>
              <a:rPr lang="en-AU" altLang="en-US" dirty="0"/>
              <a:t>access in station yards or for access to railway infrastructure.</a:t>
            </a:r>
          </a:p>
        </p:txBody>
      </p:sp>
      <p:sp>
        <p:nvSpPr>
          <p:cNvPr id="4" name="Slide Number Placeholder 3"/>
          <p:cNvSpPr>
            <a:spLocks noGrp="1"/>
          </p:cNvSpPr>
          <p:nvPr>
            <p:ph type="sldNum" sz="quarter" idx="10"/>
          </p:nvPr>
        </p:nvSpPr>
        <p:spPr/>
        <p:txBody>
          <a:bodyPr/>
          <a:lstStyle/>
          <a:p>
            <a:fld id="{A5406347-AD3B-4AE7-A184-E728CD3B6C11}" type="slidenum">
              <a:rPr lang="en-AU" smtClean="0"/>
              <a:t>35</a:t>
            </a:fld>
            <a:endParaRPr lang="en-AU" dirty="0"/>
          </a:p>
        </p:txBody>
      </p:sp>
    </p:spTree>
    <p:extLst>
      <p:ext uri="{BB962C8B-B14F-4D97-AF65-F5344CB8AC3E}">
        <p14:creationId xmlns:p14="http://schemas.microsoft.com/office/powerpoint/2010/main" val="616417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dirty="0"/>
              <a:t>In the ALCAM system level crossings have been categorised according to their legal status. </a:t>
            </a:r>
          </a:p>
          <a:p>
            <a:pPr lvl="0"/>
            <a:endParaRPr lang="en-AU" sz="1200" dirty="0"/>
          </a:p>
          <a:p>
            <a:r>
              <a:rPr lang="en-AU" sz="1200" b="1" dirty="0"/>
              <a:t>Public (statutory):</a:t>
            </a:r>
            <a:r>
              <a:rPr lang="en-AU" sz="1200" dirty="0"/>
              <a:t> Declared public roads and associated pedestrian crossings, official mid-block pedestrian crossings provided by Local Government or Railway for pedestrian access across tracks. Includes end-of-platform pedestrian crossings for access to passenger platforms. </a:t>
            </a:r>
          </a:p>
          <a:p>
            <a:endParaRPr lang="en-AU" sz="1200" dirty="0"/>
          </a:p>
          <a:p>
            <a:r>
              <a:rPr lang="en-AU" sz="1200" b="1" dirty="0"/>
              <a:t>Private</a:t>
            </a:r>
            <a:r>
              <a:rPr lang="en-AU" sz="1200" dirty="0"/>
              <a:t>: Access to private land by the landowner, service providers to that landowner, or employees of that land-owner (e.g. Occupation crossings, factory or large farm access where the public is not permitted or invited but employees, contractors, and suppliers may enter). This would include access by delivery vehicles, as long as the access is restricted and the Public are not welcome.  However some private crossings may have public access in circumstances such as  a golf club, or plant nursery.</a:t>
            </a:r>
          </a:p>
          <a:p>
            <a:endParaRPr lang="en-AU" sz="1200" b="1" dirty="0"/>
          </a:p>
          <a:p>
            <a:r>
              <a:rPr lang="en-AU" sz="1200" b="1" dirty="0"/>
              <a:t>Service: </a:t>
            </a:r>
            <a:r>
              <a:rPr lang="en-AU" sz="1200" dirty="0"/>
              <a:t>Crossings used by railway only and not available for public use</a:t>
            </a:r>
          </a:p>
          <a:p>
            <a:endParaRPr lang="en-AU" sz="1200" dirty="0"/>
          </a:p>
          <a:p>
            <a:r>
              <a:rPr lang="en-AU" sz="1200" b="1" dirty="0"/>
              <a:t>Illegal: </a:t>
            </a:r>
            <a:r>
              <a:rPr lang="en-AU" sz="1200" dirty="0"/>
              <a:t>Road or pedestrian path across the tracks has been constructed without the consent of the rail authority or local council.</a:t>
            </a:r>
          </a:p>
        </p:txBody>
      </p:sp>
      <p:sp>
        <p:nvSpPr>
          <p:cNvPr id="4" name="Slide Number Placeholder 3"/>
          <p:cNvSpPr>
            <a:spLocks noGrp="1"/>
          </p:cNvSpPr>
          <p:nvPr>
            <p:ph type="sldNum" sz="quarter" idx="10"/>
          </p:nvPr>
        </p:nvSpPr>
        <p:spPr/>
        <p:txBody>
          <a:bodyPr/>
          <a:lstStyle/>
          <a:p>
            <a:fld id="{A5406347-AD3B-4AE7-A184-E728CD3B6C11}" type="slidenum">
              <a:rPr lang="en-AU" smtClean="0"/>
              <a:t>36</a:t>
            </a:fld>
            <a:endParaRPr lang="en-AU" dirty="0"/>
          </a:p>
        </p:txBody>
      </p:sp>
    </p:spTree>
    <p:extLst>
      <p:ext uri="{BB962C8B-B14F-4D97-AF65-F5344CB8AC3E}">
        <p14:creationId xmlns:p14="http://schemas.microsoft.com/office/powerpoint/2010/main" val="1553624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AU" sz="1200" b="1" u="sng" dirty="0"/>
              <a:t>Access </a:t>
            </a:r>
            <a:r>
              <a:rPr lang="en-AU" sz="1200" dirty="0"/>
              <a:t> describes the type of access, regardless of Legal Status:</a:t>
            </a:r>
          </a:p>
          <a:p>
            <a:pPr eaLnBrk="0" hangingPunct="0"/>
            <a:endParaRPr lang="en-AU" sz="1200" dirty="0"/>
          </a:p>
          <a:p>
            <a:pPr marL="171673" indent="-171673" eaLnBrk="0" hangingPunct="0">
              <a:buFont typeface="Arial" panose="020B0604020202020204" pitchFamily="34" charset="0"/>
              <a:buChar char="•"/>
            </a:pPr>
            <a:r>
              <a:rPr lang="en-AU" sz="1200" dirty="0"/>
              <a:t>Public – Open to public access</a:t>
            </a:r>
          </a:p>
          <a:p>
            <a:pPr marL="171673" indent="-171673" eaLnBrk="0" hangingPunct="0">
              <a:buFont typeface="Arial" panose="020B0604020202020204" pitchFamily="34" charset="0"/>
              <a:buChar char="•"/>
            </a:pPr>
            <a:r>
              <a:rPr lang="en-AU" sz="1200" dirty="0"/>
              <a:t>Private – Access restricted to occupier or by other people with the knowledge and agreement of the occupier</a:t>
            </a:r>
          </a:p>
          <a:p>
            <a:pPr eaLnBrk="0" hangingPunct="0"/>
            <a:endParaRPr lang="en-AU" sz="1200" dirty="0"/>
          </a:p>
          <a:p>
            <a:pPr eaLnBrk="0" hangingPunct="0"/>
            <a:r>
              <a:rPr lang="en-AU" sz="1200" dirty="0"/>
              <a:t>Legal Status and Access are independent of each other and so, for example, a Private crossing may have public accessibility in some circumstances. E.g. a level crossing may be used to access a winery/private commercial building where the access road is a private road</a:t>
            </a:r>
            <a:endParaRPr lang="en-AU" sz="1200" b="1" dirty="0"/>
          </a:p>
          <a:p>
            <a:endParaRPr lang="en-AU" sz="1200" b="1" dirty="0">
              <a:solidFill>
                <a:srgbClr val="92D050"/>
              </a:solidFill>
            </a:endParaRPr>
          </a:p>
          <a:p>
            <a:r>
              <a:rPr lang="en-AU" sz="1200" b="1" dirty="0">
                <a:solidFill>
                  <a:srgbClr val="92D050"/>
                </a:solidFill>
              </a:rPr>
              <a:t>The example in the picture is of private crossing but the public uses it to access a business. </a:t>
            </a:r>
            <a:endParaRPr lang="en-AU" sz="1200" dirty="0"/>
          </a:p>
        </p:txBody>
      </p:sp>
      <p:sp>
        <p:nvSpPr>
          <p:cNvPr id="4" name="Slide Number Placeholder 3"/>
          <p:cNvSpPr>
            <a:spLocks noGrp="1"/>
          </p:cNvSpPr>
          <p:nvPr>
            <p:ph type="sldNum" sz="quarter" idx="10"/>
          </p:nvPr>
        </p:nvSpPr>
        <p:spPr/>
        <p:txBody>
          <a:bodyPr/>
          <a:lstStyle/>
          <a:p>
            <a:fld id="{A5406347-AD3B-4AE7-A184-E728CD3B6C11}" type="slidenum">
              <a:rPr lang="en-AU" smtClean="0"/>
              <a:t>37</a:t>
            </a:fld>
            <a:endParaRPr lang="en-AU" dirty="0"/>
          </a:p>
        </p:txBody>
      </p:sp>
    </p:spTree>
    <p:extLst>
      <p:ext uri="{BB962C8B-B14F-4D97-AF65-F5344CB8AC3E}">
        <p14:creationId xmlns:p14="http://schemas.microsoft.com/office/powerpoint/2010/main" val="1274767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Putting the ALCAM Legal Status and Access together forms the Crossing Classes</a:t>
            </a:r>
            <a:r>
              <a:rPr lang="en-AU" sz="1200" baseline="0" dirty="0"/>
              <a:t> as shown above.</a:t>
            </a:r>
            <a:endParaRPr lang="en-AU" sz="1200" dirty="0"/>
          </a:p>
        </p:txBody>
      </p:sp>
      <p:sp>
        <p:nvSpPr>
          <p:cNvPr id="4" name="Slide Number Placeholder 3"/>
          <p:cNvSpPr>
            <a:spLocks noGrp="1"/>
          </p:cNvSpPr>
          <p:nvPr>
            <p:ph type="sldNum" sz="quarter" idx="10"/>
          </p:nvPr>
        </p:nvSpPr>
        <p:spPr/>
        <p:txBody>
          <a:bodyPr/>
          <a:lstStyle/>
          <a:p>
            <a:fld id="{A5406347-AD3B-4AE7-A184-E728CD3B6C11}" type="slidenum">
              <a:rPr lang="en-AU" smtClean="0"/>
              <a:t>38</a:t>
            </a:fld>
            <a:endParaRPr lang="en-AU" dirty="0"/>
          </a:p>
        </p:txBody>
      </p:sp>
    </p:spTree>
    <p:extLst>
      <p:ext uri="{BB962C8B-B14F-4D97-AF65-F5344CB8AC3E}">
        <p14:creationId xmlns:p14="http://schemas.microsoft.com/office/powerpoint/2010/main" val="1708156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39</a:t>
            </a:fld>
            <a:endParaRPr lang="en-AU" dirty="0"/>
          </a:p>
        </p:txBody>
      </p:sp>
    </p:spTree>
    <p:extLst>
      <p:ext uri="{BB962C8B-B14F-4D97-AF65-F5344CB8AC3E}">
        <p14:creationId xmlns:p14="http://schemas.microsoft.com/office/powerpoint/2010/main" val="463074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US" dirty="0"/>
              <a:t> </a:t>
            </a:r>
            <a:endParaRPr lang="en-AU" dirty="0"/>
          </a:p>
        </p:txBody>
      </p:sp>
      <p:sp>
        <p:nvSpPr>
          <p:cNvPr id="4" name="Slide Number Placeholder 3"/>
          <p:cNvSpPr>
            <a:spLocks noGrp="1"/>
          </p:cNvSpPr>
          <p:nvPr>
            <p:ph type="sldNum" sz="quarter" idx="10"/>
          </p:nvPr>
        </p:nvSpPr>
        <p:spPr/>
        <p:txBody>
          <a:bodyPr/>
          <a:lstStyle/>
          <a:p>
            <a:fld id="{F8169BB2-5239-49C9-964A-6D059F4DD44A}" type="slidenum">
              <a:rPr lang="en-AU" smtClean="0"/>
              <a:t>40</a:t>
            </a:fld>
            <a:endParaRPr lang="en-AU" dirty="0"/>
          </a:p>
        </p:txBody>
      </p:sp>
    </p:spTree>
    <p:extLst>
      <p:ext uri="{BB962C8B-B14F-4D97-AF65-F5344CB8AC3E}">
        <p14:creationId xmlns:p14="http://schemas.microsoft.com/office/powerpoint/2010/main" val="2492266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defTabSz="915589" eaLnBrk="0" hangingPunct="0">
              <a:defRPr/>
            </a:pPr>
            <a:r>
              <a:rPr lang="en-AU" altLang="en-US" dirty="0">
                <a:ea typeface="ＭＳ Ｐゴシック" pitchFamily="34" charset="-128"/>
              </a:rPr>
              <a:t>Australian Level Crossing Assessment Model (ALCAM) is an assessment tool used to identify risks at level crossings and produces a risk score.  This can be used to assist in the prioritisation of crossings for upgrades. It provides a process for decision making for level crossings safety improvements;</a:t>
            </a:r>
          </a:p>
          <a:p>
            <a:pPr eaLnBrk="0" hangingPunct="0"/>
            <a:endParaRPr lang="en-AU" dirty="0">
              <a:solidFill>
                <a:schemeClr val="accent2"/>
              </a:solidFill>
            </a:endParaRPr>
          </a:p>
          <a:p>
            <a:r>
              <a:rPr lang="en-AU" dirty="0"/>
              <a:t>ALCAM does not provide warrants for upgrades or attempt to define a ‘safe’ or acceptable level of risk.  </a:t>
            </a:r>
          </a:p>
          <a:p>
            <a:r>
              <a:rPr lang="en-AU" dirty="0"/>
              <a:t>This is a decision for each jurisdiction and will depend on the standard of existing crossings, upgrade budgets and the level of risk that they are prepared to tolerate.</a:t>
            </a:r>
          </a:p>
          <a:p>
            <a:pPr eaLnBrk="0" hangingPunct="0"/>
            <a:endParaRPr lang="en-AU" dirty="0">
              <a:solidFill>
                <a:schemeClr val="accent2"/>
              </a:solidFill>
            </a:endParaRPr>
          </a:p>
        </p:txBody>
      </p:sp>
      <p:sp>
        <p:nvSpPr>
          <p:cNvPr id="4" name="Slide Number Placeholder 3"/>
          <p:cNvSpPr>
            <a:spLocks noGrp="1"/>
          </p:cNvSpPr>
          <p:nvPr>
            <p:ph type="sldNum" sz="quarter" idx="10"/>
          </p:nvPr>
        </p:nvSpPr>
        <p:spPr/>
        <p:txBody>
          <a:bodyPr/>
          <a:lstStyle/>
          <a:p>
            <a:fld id="{A5406347-AD3B-4AE7-A184-E728CD3B6C11}" type="slidenum">
              <a:rPr lang="en-AU" smtClean="0"/>
              <a:t>4</a:t>
            </a:fld>
            <a:endParaRPr lang="en-AU" dirty="0"/>
          </a:p>
        </p:txBody>
      </p:sp>
    </p:spTree>
    <p:extLst>
      <p:ext uri="{BB962C8B-B14F-4D97-AF65-F5344CB8AC3E}">
        <p14:creationId xmlns:p14="http://schemas.microsoft.com/office/powerpoint/2010/main" val="1991280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42</a:t>
            </a:fld>
            <a:endParaRPr lang="en-AU" dirty="0"/>
          </a:p>
        </p:txBody>
      </p:sp>
    </p:spTree>
    <p:extLst>
      <p:ext uri="{BB962C8B-B14F-4D97-AF65-F5344CB8AC3E}">
        <p14:creationId xmlns:p14="http://schemas.microsoft.com/office/powerpoint/2010/main" val="32044232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43</a:t>
            </a:fld>
            <a:endParaRPr lang="en-AU" dirty="0"/>
          </a:p>
        </p:txBody>
      </p:sp>
    </p:spTree>
    <p:extLst>
      <p:ext uri="{BB962C8B-B14F-4D97-AF65-F5344CB8AC3E}">
        <p14:creationId xmlns:p14="http://schemas.microsoft.com/office/powerpoint/2010/main" val="877788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44</a:t>
            </a:fld>
            <a:endParaRPr lang="en-AU" dirty="0"/>
          </a:p>
        </p:txBody>
      </p:sp>
    </p:spTree>
    <p:extLst>
      <p:ext uri="{BB962C8B-B14F-4D97-AF65-F5344CB8AC3E}">
        <p14:creationId xmlns:p14="http://schemas.microsoft.com/office/powerpoint/2010/main" val="3173629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a:t>NOTE:</a:t>
            </a:r>
            <a:r>
              <a:rPr lang="en-AU" b="1" dirty="0"/>
              <a:t> The following</a:t>
            </a:r>
            <a:r>
              <a:rPr lang="en-AU" b="1" baseline="0" dirty="0"/>
              <a:t> slides outline the tasks required in undertaking the field based assessment activities associated with an ALCAM assessment.</a:t>
            </a:r>
          </a:p>
          <a:p>
            <a:r>
              <a:rPr lang="en-AU" b="1" baseline="0" dirty="0"/>
              <a:t>The order in which these tasks are completed may be varied provided that all of the information identified is collected.</a:t>
            </a:r>
            <a:endParaRPr lang="en-AU" b="1" dirty="0"/>
          </a:p>
        </p:txBody>
      </p:sp>
      <p:sp>
        <p:nvSpPr>
          <p:cNvPr id="4" name="Slide Number Placeholder 3"/>
          <p:cNvSpPr>
            <a:spLocks noGrp="1"/>
          </p:cNvSpPr>
          <p:nvPr>
            <p:ph type="sldNum" sz="quarter" idx="10"/>
          </p:nvPr>
        </p:nvSpPr>
        <p:spPr/>
        <p:txBody>
          <a:bodyPr/>
          <a:lstStyle/>
          <a:p>
            <a:fld id="{A5406347-AD3B-4AE7-A184-E728CD3B6C11}" type="slidenum">
              <a:rPr lang="en-AU" smtClean="0"/>
              <a:t>45</a:t>
            </a:fld>
            <a:endParaRPr lang="en-AU" dirty="0"/>
          </a:p>
        </p:txBody>
      </p:sp>
    </p:spTree>
    <p:extLst>
      <p:ext uri="{BB962C8B-B14F-4D97-AF65-F5344CB8AC3E}">
        <p14:creationId xmlns:p14="http://schemas.microsoft.com/office/powerpoint/2010/main" val="372185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46</a:t>
            </a:fld>
            <a:endParaRPr lang="en-AU" dirty="0"/>
          </a:p>
        </p:txBody>
      </p:sp>
    </p:spTree>
    <p:extLst>
      <p:ext uri="{BB962C8B-B14F-4D97-AF65-F5344CB8AC3E}">
        <p14:creationId xmlns:p14="http://schemas.microsoft.com/office/powerpoint/2010/main" val="556042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47</a:t>
            </a:fld>
            <a:endParaRPr lang="en-AU" dirty="0"/>
          </a:p>
        </p:txBody>
      </p:sp>
    </p:spTree>
    <p:extLst>
      <p:ext uri="{BB962C8B-B14F-4D97-AF65-F5344CB8AC3E}">
        <p14:creationId xmlns:p14="http://schemas.microsoft.com/office/powerpoint/2010/main" val="39513475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In cases where there are sharp bends forcing drivers to slow down as they approach the level crossing, the approach speed should be measured where the driver will first recognise and react to the crossing controls. Do not record the slower speed when crossing over the rail tracks. </a:t>
            </a:r>
          </a:p>
          <a:p>
            <a:r>
              <a:rPr lang="en-AU" sz="1200" b="0" i="0" u="none" strike="noStrike" kern="1200" baseline="0" dirty="0">
                <a:solidFill>
                  <a:schemeClr val="tx1"/>
                </a:solidFill>
                <a:latin typeface="+mn-lt"/>
                <a:ea typeface="+mn-ea"/>
                <a:cs typeface="+mn-cs"/>
              </a:rPr>
              <a:t>For vehicles approaching from a side road or T-intersection, the 85th percentile is the higher speed of: </a:t>
            </a:r>
          </a:p>
          <a:p>
            <a:r>
              <a:rPr lang="en-AU" sz="1200" b="0" i="0" u="none" strike="noStrike" kern="1200" baseline="0" dirty="0">
                <a:solidFill>
                  <a:schemeClr val="tx1"/>
                </a:solidFill>
                <a:latin typeface="+mn-lt"/>
                <a:ea typeface="+mn-ea"/>
                <a:cs typeface="+mn-cs"/>
              </a:rPr>
              <a:t>• the speed of the vehicle when it completes the turn from the side road towards the crossing and the driver first recognises the crossing controls, or </a:t>
            </a:r>
          </a:p>
          <a:p>
            <a:r>
              <a:rPr lang="en-AU" sz="1200" b="0" i="0" u="none" strike="noStrike" kern="1200" baseline="0" dirty="0">
                <a:solidFill>
                  <a:schemeClr val="tx1"/>
                </a:solidFill>
                <a:latin typeface="+mn-lt"/>
                <a:ea typeface="+mn-ea"/>
                <a:cs typeface="+mn-cs"/>
              </a:rPr>
              <a:t>• the accelerated speed from this intersection point travelling towards the crossing when the driver first recognises the crossing controls. </a:t>
            </a:r>
          </a:p>
          <a:p>
            <a:r>
              <a:rPr lang="en-AU" dirty="0"/>
              <a:t>Alternate methods for determining</a:t>
            </a:r>
            <a:r>
              <a:rPr lang="en-AU" baseline="0" dirty="0"/>
              <a:t> the 85</a:t>
            </a:r>
            <a:r>
              <a:rPr lang="en-AU" baseline="30000" dirty="0"/>
              <a:t>th</a:t>
            </a:r>
            <a:r>
              <a:rPr lang="en-AU" baseline="0" dirty="0"/>
              <a:t> percentile speed include;</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Utilising a road traffic count at a location near where drivers react to the crossing signage: </a:t>
            </a:r>
          </a:p>
          <a:p>
            <a:r>
              <a:rPr lang="en-AU" sz="1200" b="0" i="0" u="none" strike="noStrike" kern="1200" baseline="0" dirty="0">
                <a:solidFill>
                  <a:schemeClr val="tx1"/>
                </a:solidFill>
                <a:latin typeface="+mn-lt"/>
                <a:ea typeface="+mn-ea"/>
                <a:cs typeface="+mn-cs"/>
              </a:rPr>
              <a:t>o The measured 85th percentile speeds extracted from the count data. </a:t>
            </a:r>
          </a:p>
          <a:p>
            <a:r>
              <a:rPr lang="en-AU" sz="1200" b="0" i="0" u="none" strike="noStrike" kern="1200" baseline="0" dirty="0">
                <a:solidFill>
                  <a:schemeClr val="tx1"/>
                </a:solidFill>
                <a:latin typeface="+mn-lt"/>
                <a:ea typeface="+mn-ea"/>
                <a:cs typeface="+mn-cs"/>
              </a:rPr>
              <a:t>o This method is best suited for crossings on long straight stretches of road. </a:t>
            </a:r>
          </a:p>
          <a:p>
            <a:r>
              <a:rPr lang="en-AU" sz="1200" b="0" i="0" u="none" strike="noStrike" kern="1200" baseline="0" dirty="0">
                <a:solidFill>
                  <a:schemeClr val="tx1"/>
                </a:solidFill>
                <a:latin typeface="+mn-lt"/>
                <a:ea typeface="+mn-ea"/>
                <a:cs typeface="+mn-cs"/>
              </a:rPr>
              <a:t>• If traffic flow is sufficient measure the speed of a sample of vehicles using a hand-held speed measuring device where the drivers react to the crossing controls. </a:t>
            </a:r>
          </a:p>
          <a:p>
            <a:r>
              <a:rPr lang="en-AU" sz="1200" b="0" i="0" u="none" strike="noStrike" kern="1200" baseline="0" dirty="0">
                <a:solidFill>
                  <a:schemeClr val="tx1"/>
                </a:solidFill>
                <a:latin typeface="+mn-lt"/>
                <a:ea typeface="+mn-ea"/>
                <a:cs typeface="+mn-cs"/>
              </a:rPr>
              <a:t>• Engage a specialist to undertake a road traffic count. The location of where the count is taken should be at the point where the drivers react to the crossing controls. </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50</a:t>
            </a:fld>
            <a:endParaRPr lang="en-AU" dirty="0"/>
          </a:p>
        </p:txBody>
      </p:sp>
    </p:spTree>
    <p:extLst>
      <p:ext uri="{BB962C8B-B14F-4D97-AF65-F5344CB8AC3E}">
        <p14:creationId xmlns:p14="http://schemas.microsoft.com/office/powerpoint/2010/main" val="623923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Example S1 table for an as-of-right vehicle</a:t>
            </a:r>
            <a:r>
              <a:rPr lang="en-AU" sz="1200" baseline="0" dirty="0"/>
              <a:t> on a sealed approach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51</a:t>
            </a:fld>
            <a:endParaRPr lang="en-AU" dirty="0"/>
          </a:p>
        </p:txBody>
      </p:sp>
    </p:spTree>
    <p:extLst>
      <p:ext uri="{BB962C8B-B14F-4D97-AF65-F5344CB8AC3E}">
        <p14:creationId xmlns:p14="http://schemas.microsoft.com/office/powerpoint/2010/main" val="27752379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dirty="0"/>
              <a:t>Safe location is considered outside of the ‘Danger Zone’ and far</a:t>
            </a:r>
            <a:r>
              <a:rPr lang="en-AU" baseline="0" dirty="0"/>
              <a:t> enough off the road way to ensure that the vehicle does not provide a distraction to other road users or obscure the sighting of the crossing controls. Ideally the vehicle should also be located in a position which will not interfere with any site photographs or measurements.</a:t>
            </a:r>
          </a:p>
          <a:p>
            <a:pPr marL="228600" indent="-228600">
              <a:buAutoNum type="arabicPeriod"/>
            </a:pPr>
            <a:r>
              <a:rPr lang="en-AU" baseline="0" dirty="0"/>
              <a:t>Each RIM has their own Network Rules, ALCAM assessor should be familiar with the necessary requirements regarding level of accreditation and contact process prior to heading to site.</a:t>
            </a:r>
          </a:p>
          <a:p>
            <a:pPr marL="228600" indent="-228600">
              <a:buAutoNum type="arabicPeriod"/>
            </a:pPr>
            <a:r>
              <a:rPr lang="en-AU" baseline="0" dirty="0"/>
              <a:t>Photograph identifying the site to be taken. For active controls, this should be the location case which identifies the crossing’s asset number. For passive controls, take photograph of any identifying feature such as ID sticker or the like. (See next slide for example image)</a:t>
            </a:r>
          </a:p>
          <a:p>
            <a:pPr marL="228600" indent="-228600">
              <a:buAutoNum type="arabicPeriod"/>
            </a:pPr>
            <a:r>
              <a:rPr lang="en-AU" baseline="0" dirty="0"/>
              <a:t>Photograph showing an overview of the crossing site to be taken. Ensure the photo captures as much of the site as possible including crossing controls on both approaches. This photo is generally taken from the departure side of the crossing. (See next slide for example image)</a:t>
            </a:r>
          </a:p>
          <a:p>
            <a:pPr marL="228600" indent="-228600">
              <a:buAutoNum type="arabicPeriod"/>
            </a:pPr>
            <a:r>
              <a:rPr lang="en-AU" baseline="0" dirty="0"/>
              <a:t>GPS coordinates when taken onsite using a GPS receiver should be recorded from the centre of the crossing. Alternatively these coordinates can be recorded from a GIS system.</a:t>
            </a:r>
          </a:p>
          <a:p>
            <a:r>
              <a:rPr lang="en-AU" baseline="0" dirty="0"/>
              <a:t>6.   Measurement is generally undertaken using a measuring wheel. This measurement records the narrowest road width. </a:t>
            </a:r>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 Unsealed road – measure the useable road width as observed on site, usually between the outer tyre tread patterns imprinted on the road surface. </a:t>
            </a:r>
          </a:p>
          <a:p>
            <a:r>
              <a:rPr lang="en-AU" sz="1200" b="0" i="0" u="none" strike="noStrike" kern="1200" baseline="0" dirty="0">
                <a:solidFill>
                  <a:schemeClr val="tx1"/>
                </a:solidFill>
                <a:latin typeface="+mn-lt"/>
                <a:ea typeface="+mn-ea"/>
                <a:cs typeface="+mn-cs"/>
              </a:rPr>
              <a:t>• Sealed road (line marked) – measure from edge line to edge line. </a:t>
            </a:r>
          </a:p>
          <a:p>
            <a:r>
              <a:rPr lang="en-AU" sz="1200" b="0" i="0" u="none" strike="noStrike" kern="1200" baseline="0" dirty="0">
                <a:solidFill>
                  <a:schemeClr val="tx1"/>
                </a:solidFill>
                <a:latin typeface="+mn-lt"/>
                <a:ea typeface="+mn-ea"/>
                <a:cs typeface="+mn-cs"/>
              </a:rPr>
              <a:t>• Sealed road (kerb and channel) – measure from kerb and channel lip or kerb face to kerb and channel lip or kerb face. </a:t>
            </a:r>
          </a:p>
          <a:p>
            <a:r>
              <a:rPr lang="en-AU" sz="1200" b="0" i="0" u="none" strike="noStrike" kern="1200" baseline="0" dirty="0">
                <a:solidFill>
                  <a:schemeClr val="tx1"/>
                </a:solidFill>
                <a:latin typeface="+mn-lt"/>
                <a:ea typeface="+mn-ea"/>
                <a:cs typeface="+mn-cs"/>
              </a:rPr>
              <a:t>• Sealed road (unmarked) – measure from the edge-of-seal to edge-of-seal. </a:t>
            </a:r>
          </a:p>
          <a:p>
            <a:r>
              <a:rPr lang="en-AU" sz="1200" b="0" i="0" u="none" strike="noStrike" kern="1200" baseline="0" dirty="0">
                <a:solidFill>
                  <a:schemeClr val="tx1"/>
                </a:solidFill>
                <a:latin typeface="+mn-lt"/>
                <a:ea typeface="+mn-ea"/>
                <a:cs typeface="+mn-cs"/>
              </a:rPr>
              <a:t>7. </a:t>
            </a:r>
            <a:r>
              <a:rPr lang="en-AU" sz="1200" kern="1200" baseline="0" dirty="0">
                <a:solidFill>
                  <a:schemeClr val="tx1"/>
                </a:solidFill>
                <a:latin typeface="+mn-lt"/>
                <a:ea typeface="+mn-ea"/>
                <a:cs typeface="+mn-cs"/>
              </a:rPr>
              <a:t>Record</a:t>
            </a:r>
            <a:r>
              <a:rPr lang="en-AU" sz="1200" b="0" i="0" u="none" strike="noStrike" kern="1200" baseline="0" dirty="0">
                <a:solidFill>
                  <a:schemeClr val="tx1"/>
                </a:solidFill>
                <a:latin typeface="+mn-lt"/>
                <a:ea typeface="+mn-ea"/>
                <a:cs typeface="+mn-cs"/>
              </a:rPr>
              <a:t> the maximum width through the crossing that a vehicle with a wide load could pass through without hitting any signs or infrastructure on either side of the road. Generally, this will be the narrowest distance between the road-side edges of the control signs on each approach.</a:t>
            </a:r>
          </a:p>
          <a:p>
            <a:r>
              <a:rPr lang="en-AU" sz="1200" b="0" i="0" u="none" strike="noStrike" kern="1200" baseline="0" dirty="0">
                <a:solidFill>
                  <a:schemeClr val="tx1"/>
                </a:solidFill>
                <a:latin typeface="+mn-lt"/>
                <a:ea typeface="+mn-ea"/>
                <a:cs typeface="+mn-cs"/>
              </a:rPr>
              <a:t>8. Track width measurement is only required for multi-track crossings. </a:t>
            </a:r>
          </a:p>
          <a:p>
            <a:r>
              <a:rPr lang="en-AU" sz="1200" b="0" i="0" u="none" strike="noStrike" kern="1200" baseline="0" dirty="0">
                <a:solidFill>
                  <a:schemeClr val="tx1"/>
                </a:solidFill>
                <a:latin typeface="+mn-lt"/>
                <a:ea typeface="+mn-ea"/>
                <a:cs typeface="+mn-cs"/>
              </a:rPr>
              <a:t>o Measure between the inner faces of the rails of the outermost tracks. </a:t>
            </a:r>
          </a:p>
          <a:p>
            <a:r>
              <a:rPr lang="en-AU" sz="1200" b="0" i="0" u="none" strike="noStrike" kern="1200" baseline="0" dirty="0">
                <a:solidFill>
                  <a:schemeClr val="tx1"/>
                </a:solidFill>
                <a:latin typeface="+mn-lt"/>
                <a:ea typeface="+mn-ea"/>
                <a:cs typeface="+mn-cs"/>
              </a:rPr>
              <a:t>o Measure at an angle of 90° across tracks. </a:t>
            </a:r>
          </a:p>
          <a:p>
            <a:r>
              <a:rPr lang="en-AU" sz="1200" b="0" i="0" u="none" strike="noStrike" kern="1200" baseline="0" dirty="0">
                <a:solidFill>
                  <a:schemeClr val="tx1"/>
                </a:solidFill>
                <a:latin typeface="+mn-lt"/>
                <a:ea typeface="+mn-ea"/>
                <a:cs typeface="+mn-cs"/>
              </a:rPr>
              <a:t>o If tracks are not completely parallel, measure at an angle of 90° across the widest point. </a:t>
            </a:r>
          </a:p>
          <a:p>
            <a:r>
              <a:rPr lang="en-AU" sz="1200" b="0" i="0" u="none" strike="noStrike" kern="1200" baseline="0" dirty="0">
                <a:solidFill>
                  <a:schemeClr val="tx1"/>
                </a:solidFill>
                <a:latin typeface="+mn-lt"/>
                <a:ea typeface="+mn-ea"/>
                <a:cs typeface="+mn-cs"/>
              </a:rPr>
              <a:t>9. Complete; Panel Surface Condition, Panel Surface Treatment, Panel Surface Material, Horizontal Rail Alignment, Vertical Rail Alignment &amp; Overhead Clearance.</a:t>
            </a: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endParaRPr lang="en-AU" sz="1200" b="0" i="0" u="none" strike="noStrike" kern="1200" baseline="0" dirty="0">
              <a:solidFill>
                <a:schemeClr val="tx1"/>
              </a:solidFill>
              <a:latin typeface="+mn-lt"/>
              <a:ea typeface="+mn-ea"/>
              <a:cs typeface="+mn-cs"/>
            </a:endParaRPr>
          </a:p>
          <a:p>
            <a:pPr marL="228600" indent="-228600">
              <a:buAutoNum type="arabicPeriod"/>
            </a:pPr>
            <a:endParaRPr lang="en-AU" dirty="0"/>
          </a:p>
        </p:txBody>
      </p:sp>
      <p:sp>
        <p:nvSpPr>
          <p:cNvPr id="4" name="Slide Number Placeholder 3"/>
          <p:cNvSpPr>
            <a:spLocks noGrp="1"/>
          </p:cNvSpPr>
          <p:nvPr>
            <p:ph type="sldNum" sz="quarter" idx="10"/>
          </p:nvPr>
        </p:nvSpPr>
        <p:spPr/>
        <p:txBody>
          <a:bodyPr/>
          <a:lstStyle/>
          <a:p>
            <a:fld id="{1D904CF9-F315-46B3-9D39-10C246463910}" type="slidenum">
              <a:rPr lang="en-AU" smtClean="0"/>
              <a:t>52</a:t>
            </a:fld>
            <a:endParaRPr lang="en-AU" dirty="0"/>
          </a:p>
        </p:txBody>
      </p:sp>
    </p:spTree>
    <p:extLst>
      <p:ext uri="{BB962C8B-B14F-4D97-AF65-F5344CB8AC3E}">
        <p14:creationId xmlns:p14="http://schemas.microsoft.com/office/powerpoint/2010/main" val="3838482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Left: Photo showing location cabinet displaying LX</a:t>
            </a:r>
            <a:r>
              <a:rPr lang="en-AU" baseline="0" dirty="0"/>
              <a:t> ID as well as a fault reporting phone line. Inset shows an example of an LX ID installed at a passive controlled crossing.</a:t>
            </a:r>
          </a:p>
          <a:p>
            <a:r>
              <a:rPr lang="en-AU" baseline="0" dirty="0"/>
              <a:t>Right: Example crossing overview photo showing crossing controls on both approaches, track panel and hold points for both approaches.</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53</a:t>
            </a:fld>
            <a:endParaRPr lang="en-AU" dirty="0"/>
          </a:p>
        </p:txBody>
      </p:sp>
    </p:spTree>
    <p:extLst>
      <p:ext uri="{BB962C8B-B14F-4D97-AF65-F5344CB8AC3E}">
        <p14:creationId xmlns:p14="http://schemas.microsoft.com/office/powerpoint/2010/main" val="2378721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dirty="0"/>
              <a:t>It</a:t>
            </a:r>
            <a:r>
              <a:rPr lang="en-AU" baseline="0" dirty="0"/>
              <a:t> was identified that a</a:t>
            </a:r>
            <a:r>
              <a:rPr lang="en-AU" dirty="0"/>
              <a:t> tool which consistently assessed the characteristics at each level crossing was required to effectively determine priorities when addressing safety hazards at these level crossings.  </a:t>
            </a:r>
          </a:p>
          <a:p>
            <a:r>
              <a:rPr lang="en-AU" dirty="0"/>
              <a:t>A project team was formed to establish such a tool.  This was known as ALCAM and the model has undergone a variety of improvements to reach the stage it is at today.  </a:t>
            </a:r>
          </a:p>
          <a:p>
            <a:r>
              <a:rPr lang="en-AU" dirty="0"/>
              <a:t> </a:t>
            </a:r>
          </a:p>
          <a:p>
            <a:r>
              <a:rPr lang="en-AU" dirty="0"/>
              <a:t>The main benefits of ALCAM and the LXM system include: </a:t>
            </a:r>
          </a:p>
          <a:p>
            <a:r>
              <a:rPr lang="en-AU" dirty="0"/>
              <a:t> </a:t>
            </a:r>
          </a:p>
          <a:p>
            <a:pPr marL="171673" indent="-171673">
              <a:buFont typeface="Arial" panose="020B0604020202020204" pitchFamily="34" charset="0"/>
              <a:buChar char="•"/>
            </a:pPr>
            <a:r>
              <a:rPr lang="en-AU" dirty="0"/>
              <a:t>The provision of a level crossing database</a:t>
            </a:r>
          </a:p>
          <a:p>
            <a:pPr marL="171673" indent="-171673">
              <a:buFont typeface="Arial" panose="020B0604020202020204" pitchFamily="34" charset="0"/>
              <a:buChar char="•"/>
            </a:pPr>
            <a:r>
              <a:rPr lang="en-AU" dirty="0"/>
              <a:t>Best practice risk assessment methods that include site conditions, exposure, consequence and total risk</a:t>
            </a:r>
          </a:p>
          <a:p>
            <a:pPr marL="171673" indent="-171673">
              <a:buFont typeface="Arial" panose="020B0604020202020204" pitchFamily="34" charset="0"/>
              <a:buChar char="•"/>
            </a:pPr>
            <a:r>
              <a:rPr lang="en-AU" dirty="0"/>
              <a:t>The identification of specific risk characteristics</a:t>
            </a:r>
          </a:p>
          <a:p>
            <a:pPr marL="171673" indent="-171673">
              <a:buFont typeface="Arial" panose="020B0604020202020204" pitchFamily="34" charset="0"/>
              <a:buChar char="•"/>
            </a:pPr>
            <a:r>
              <a:rPr lang="en-AU" dirty="0"/>
              <a:t>The ability to objectively rank level crossings within a jurisdiction or region </a:t>
            </a:r>
          </a:p>
          <a:p>
            <a:pPr marL="171673" indent="-171673">
              <a:buFont typeface="Arial" panose="020B0604020202020204" pitchFamily="34" charset="0"/>
              <a:buChar char="•"/>
            </a:pPr>
            <a:r>
              <a:rPr lang="en-AU" dirty="0"/>
              <a:t> Assessment of the overall effects of proposed treatments</a:t>
            </a:r>
          </a:p>
          <a:p>
            <a:pPr marL="171673" indent="-171673">
              <a:buFont typeface="Arial" panose="020B0604020202020204" pitchFamily="34" charset="0"/>
              <a:buChar char="•"/>
            </a:pPr>
            <a:r>
              <a:rPr lang="en-AU" dirty="0"/>
              <a:t>The capacity to measure the reduction or elimination of road-rail interface risk </a:t>
            </a:r>
          </a:p>
          <a:p>
            <a:pPr marL="171673" indent="-171673">
              <a:buFont typeface="Arial" panose="020B0604020202020204" pitchFamily="34" charset="0"/>
              <a:buChar char="•"/>
            </a:pPr>
            <a:r>
              <a:rPr lang="en-AU" dirty="0"/>
              <a:t>A means by which road and rail authorities can liaise with each other in respect of their individual and joint legislative and public risk reduction responsibilities</a:t>
            </a:r>
          </a:p>
          <a:p>
            <a:pPr marL="171673" indent="-171673">
              <a:buFont typeface="Arial" panose="020B0604020202020204" pitchFamily="34" charset="0"/>
              <a:buChar char="•"/>
            </a:pPr>
            <a:r>
              <a:rPr lang="en-AU" dirty="0"/>
              <a:t>Model output in common quantitative terms (probability and expected fatalities), enabling cost-benefit analysis and integration into road funding models </a:t>
            </a:r>
          </a:p>
          <a:p>
            <a:pPr marL="171673" indent="-171673">
              <a:buFont typeface="Arial" panose="020B0604020202020204" pitchFamily="34" charset="0"/>
              <a:buChar char="•"/>
            </a:pPr>
            <a:r>
              <a:rPr lang="en-AU" dirty="0"/>
              <a:t>The capacity for each railway crossing safety dollar to be spent where it can best generate the greatest safety improvement.</a:t>
            </a:r>
          </a:p>
        </p:txBody>
      </p:sp>
      <p:sp>
        <p:nvSpPr>
          <p:cNvPr id="4" name="Slide Number Placeholder 3"/>
          <p:cNvSpPr>
            <a:spLocks noGrp="1"/>
          </p:cNvSpPr>
          <p:nvPr>
            <p:ph type="sldNum" sz="quarter" idx="10"/>
          </p:nvPr>
        </p:nvSpPr>
        <p:spPr/>
        <p:txBody>
          <a:bodyPr/>
          <a:lstStyle/>
          <a:p>
            <a:fld id="{A5406347-AD3B-4AE7-A184-E728CD3B6C11}" type="slidenum">
              <a:rPr lang="en-AU" smtClean="0"/>
              <a:t>5</a:t>
            </a:fld>
            <a:endParaRPr lang="en-AU" dirty="0"/>
          </a:p>
        </p:txBody>
      </p:sp>
    </p:spTree>
    <p:extLst>
      <p:ext uri="{BB962C8B-B14F-4D97-AF65-F5344CB8AC3E}">
        <p14:creationId xmlns:p14="http://schemas.microsoft.com/office/powerpoint/2010/main" val="3796241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Measurement is generally undertaken with a measuring wheel and measures the location of the crossing control from the nearest rail. AS1742.7 minimum measurement is 3.5m. </a:t>
            </a:r>
            <a:r>
              <a:rPr lang="en-AU" sz="1000" b="1" dirty="0"/>
              <a:t>Note: </a:t>
            </a:r>
            <a:r>
              <a:rPr lang="en-US" sz="1200" kern="1200" dirty="0">
                <a:solidFill>
                  <a:schemeClr val="tx1"/>
                </a:solidFill>
                <a:effectLst/>
                <a:latin typeface="+mn-lt"/>
                <a:ea typeface="+mn-ea"/>
                <a:cs typeface="+mn-cs"/>
              </a:rPr>
              <a:t>Control positions needs to be measured @ 90 degrees to the outer rail in assessing conformance to AS1742.7 (not all crossings are square)</a:t>
            </a:r>
            <a:endParaRPr lang="en-AU" sz="1000" dirty="0"/>
          </a:p>
          <a:p>
            <a:pPr marL="228600" indent="-228600">
              <a:buAutoNum type="arabicPeriod"/>
            </a:pPr>
            <a:r>
              <a:rPr lang="en-AU" sz="1000" dirty="0"/>
              <a:t>Measurement is generally</a:t>
            </a:r>
            <a:r>
              <a:rPr lang="en-AU" sz="1000" baseline="0" dirty="0"/>
              <a:t> undertaken with a measuring wheel and measures the distance of the hold line from the nearest rail. </a:t>
            </a:r>
            <a:r>
              <a:rPr lang="en-AU" sz="1000" dirty="0"/>
              <a:t>AS1742.7 minimum measurement is 3.5m for passive controls or 3m from crossing control</a:t>
            </a:r>
            <a:r>
              <a:rPr lang="en-AU" sz="1000" baseline="0" dirty="0"/>
              <a:t> for actively controlled crossings. For skewed crossings, this distance is the shortest distances along the road between the nearest rail and the rear of the hold line. </a:t>
            </a:r>
            <a:r>
              <a:rPr lang="en-AU" sz="1000" b="1" baseline="0" dirty="0"/>
              <a:t>Note: </a:t>
            </a:r>
            <a:r>
              <a:rPr lang="en-US" sz="1200" kern="1200" dirty="0">
                <a:solidFill>
                  <a:schemeClr val="tx1"/>
                </a:solidFill>
                <a:effectLst/>
                <a:latin typeface="+mn-lt"/>
                <a:ea typeface="+mn-ea"/>
                <a:cs typeface="+mn-cs"/>
              </a:rPr>
              <a:t>Hold point positions are measured to the centre of the crossing parallel to the centre of the road, which for skewed crossings is not the nearest rail.</a:t>
            </a:r>
            <a:endParaRPr lang="en-AU" sz="1000" baseline="0" dirty="0"/>
          </a:p>
          <a:p>
            <a:pPr marL="228600" indent="-228600">
              <a:buAutoNum type="arabicPeriod"/>
            </a:pPr>
            <a:r>
              <a:rPr lang="en-AU" sz="1000" baseline="0" dirty="0"/>
              <a:t>S3 Point is defined as the point at which a driver will be located at when stopped at the Hold Line. As a general guide, this point can be considered to be;</a:t>
            </a:r>
          </a:p>
          <a:p>
            <a:pPr marL="0" indent="0">
              <a:buNone/>
            </a:pPr>
            <a:r>
              <a:rPr lang="en-AU" sz="1000" baseline="0" dirty="0"/>
              <a:t>	a.  1.5m behind the hold line, or </a:t>
            </a:r>
          </a:p>
          <a:p>
            <a:pPr marL="0" indent="0">
              <a:buNone/>
            </a:pPr>
            <a:r>
              <a:rPr lang="en-AU" sz="1000" baseline="0" dirty="0"/>
              <a:t>	b. 1.5m behind the control sign if no hold line is marked, or</a:t>
            </a:r>
          </a:p>
          <a:p>
            <a:pPr marL="0" indent="0">
              <a:buNone/>
            </a:pPr>
            <a:r>
              <a:rPr lang="en-AU" sz="1000" baseline="0" dirty="0"/>
              <a:t>	c. 5m away from the nearest rail if no control sign or hold line is present.</a:t>
            </a:r>
          </a:p>
          <a:p>
            <a:pPr marL="0" indent="0">
              <a:buNone/>
            </a:pPr>
            <a:r>
              <a:rPr lang="en-AU" sz="1000" baseline="0" dirty="0"/>
              <a:t>Using range finding binoculars:</a:t>
            </a:r>
          </a:p>
          <a:p>
            <a:pPr marL="0" indent="0">
              <a:buNone/>
            </a:pPr>
            <a:r>
              <a:rPr lang="en-AU" sz="1000" baseline="0" dirty="0"/>
              <a:t>4. Measure the maximum available unobscured sighting distance from the S3 point along the track in an UP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5. Measure the maximum available unobscured sighting distance from the S3 point along the track in a DOWN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6. Measure the proximity of structures within the rail corridor in both an UP and DOWN direction.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    Structures can include; Sidings or Shunting Yards, Points or Crossings, Platforms, Underbridges, Steep embankments of 3m+ in height, medium embankments, overbridge/tunnel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7. Where installed, measure the distance to whistle boards installed </a:t>
            </a:r>
            <a:r>
              <a:rPr lang="en-US" sz="1200" kern="1200" dirty="0">
                <a:solidFill>
                  <a:schemeClr val="tx1"/>
                </a:solidFill>
                <a:effectLst/>
                <a:latin typeface="+mn-lt"/>
                <a:ea typeface="+mn-ea"/>
                <a:cs typeface="+mn-cs"/>
              </a:rPr>
              <a:t>equivalent to the centre of the crossing</a:t>
            </a:r>
            <a:r>
              <a:rPr lang="en-AU" sz="1000" baseline="0" dirty="0"/>
              <a:t> for the crossing being assessed in both an UP and Down direction.</a:t>
            </a:r>
          </a:p>
        </p:txBody>
      </p:sp>
      <p:sp>
        <p:nvSpPr>
          <p:cNvPr id="4" name="Slide Number Placeholder 3"/>
          <p:cNvSpPr>
            <a:spLocks noGrp="1"/>
          </p:cNvSpPr>
          <p:nvPr>
            <p:ph type="sldNum" sz="quarter" idx="10"/>
          </p:nvPr>
        </p:nvSpPr>
        <p:spPr/>
        <p:txBody>
          <a:bodyPr/>
          <a:lstStyle/>
          <a:p>
            <a:fld id="{1D904CF9-F315-46B3-9D39-10C246463910}" type="slidenum">
              <a:rPr lang="en-AU" smtClean="0"/>
              <a:t>54</a:t>
            </a:fld>
            <a:endParaRPr lang="en-AU" dirty="0"/>
          </a:p>
        </p:txBody>
      </p:sp>
    </p:spTree>
    <p:extLst>
      <p:ext uri="{BB962C8B-B14F-4D97-AF65-F5344CB8AC3E}">
        <p14:creationId xmlns:p14="http://schemas.microsoft.com/office/powerpoint/2010/main" val="2100298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Left: Example of S3 sighting in an UP</a:t>
            </a:r>
            <a:r>
              <a:rPr lang="en-AU" baseline="0" dirty="0"/>
              <a:t> track direction</a:t>
            </a:r>
          </a:p>
          <a:p>
            <a:r>
              <a:rPr lang="en-AU" baseline="0" dirty="0"/>
              <a:t>Right: </a:t>
            </a:r>
            <a:r>
              <a:rPr lang="en-AU" dirty="0"/>
              <a:t>Example of S3 sighting in a</a:t>
            </a:r>
            <a:r>
              <a:rPr lang="en-AU" baseline="0" dirty="0"/>
              <a:t> DOWN track direction</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55</a:t>
            </a:fld>
            <a:endParaRPr lang="en-AU" dirty="0"/>
          </a:p>
        </p:txBody>
      </p:sp>
    </p:spTree>
    <p:extLst>
      <p:ext uri="{BB962C8B-B14F-4D97-AF65-F5344CB8AC3E}">
        <p14:creationId xmlns:p14="http://schemas.microsoft.com/office/powerpoint/2010/main" val="14877315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As</a:t>
            </a:r>
            <a:r>
              <a:rPr lang="en-AU" sz="1000" baseline="0" dirty="0"/>
              <a:t> part of the planning required prior to undertaking an ALCAM assessment, the assessor is required to establish what the largest permitted road vehicle is to traverse the level crossing. Roads which are not RAV rated are accessible by as-of-right vehicles. A length of 20m is to be assumed for all as-of-right level crossings. S3 grade measurements are required to be taken at 5m increments over then length of the largest permitted vehicle beginning at the hold line. E.g.. 5 measurements for an as-of-right 20m vehicle or 9 measurements for a 36.5m Double Road Train.</a:t>
            </a:r>
          </a:p>
          <a:p>
            <a:pPr marL="228600" indent="-228600">
              <a:buAutoNum type="arabicPeriod"/>
            </a:pPr>
            <a:r>
              <a:rPr lang="en-AU" sz="1000" baseline="0" dirty="0"/>
              <a:t>Using a digital spirit level, starting at the hold line measure and record the road grade as a percentage at 5m increments over the length of the largest vehicle.</a:t>
            </a:r>
          </a:p>
          <a:p>
            <a:pPr marL="228600" indent="-228600">
              <a:buAutoNum type="arabicPeriod"/>
            </a:pPr>
            <a:endParaRPr lang="en-AU" sz="1000" baseline="0" dirty="0"/>
          </a:p>
        </p:txBody>
      </p:sp>
      <p:sp>
        <p:nvSpPr>
          <p:cNvPr id="4" name="Slide Number Placeholder 3"/>
          <p:cNvSpPr>
            <a:spLocks noGrp="1"/>
          </p:cNvSpPr>
          <p:nvPr>
            <p:ph type="sldNum" sz="quarter" idx="10"/>
          </p:nvPr>
        </p:nvSpPr>
        <p:spPr/>
        <p:txBody>
          <a:bodyPr/>
          <a:lstStyle/>
          <a:p>
            <a:fld id="{1D904CF9-F315-46B3-9D39-10C246463910}" type="slidenum">
              <a:rPr lang="en-AU" smtClean="0"/>
              <a:t>56</a:t>
            </a:fld>
            <a:endParaRPr lang="en-AU" dirty="0"/>
          </a:p>
        </p:txBody>
      </p:sp>
    </p:spTree>
    <p:extLst>
      <p:ext uri="{BB962C8B-B14F-4D97-AF65-F5344CB8AC3E}">
        <p14:creationId xmlns:p14="http://schemas.microsoft.com/office/powerpoint/2010/main" val="6262551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See example S1 table for an as-of-right vehicle</a:t>
            </a:r>
            <a:r>
              <a:rPr lang="en-AU" sz="1000" baseline="0" dirty="0"/>
              <a:t> on a sealed approach on the next slide</a:t>
            </a:r>
          </a:p>
          <a:p>
            <a:pPr marL="228600" indent="-228600">
              <a:buAutoNum type="arabicPeriod"/>
            </a:pPr>
            <a:r>
              <a:rPr lang="en-AU" sz="1000" baseline="0" dirty="0"/>
              <a:t>Using a digital spirit level, starting at the hold line measure and record the road grade as a percentage at a minimum of 5 locations equally spaced over the preliminary S1 length. Note: for low speed approaches, some of the previously measured S3 grades may also be recorded as S1 grades.</a:t>
            </a:r>
          </a:p>
          <a:p>
            <a:pPr marL="228600" indent="-228600">
              <a:buAutoNum type="arabicPeriod"/>
            </a:pPr>
            <a:r>
              <a:rPr lang="en-AU" sz="1000" baseline="0" dirty="0"/>
              <a:t>Calculate the average of the S1 grades just measured and record on the data collection sheet.</a:t>
            </a:r>
          </a:p>
          <a:p>
            <a:pPr marL="228600" indent="-228600">
              <a:buAutoNum type="arabicPeriod"/>
            </a:pPr>
            <a:r>
              <a:rPr lang="en-AU" sz="1000" baseline="0" dirty="0"/>
              <a:t>Using the calculated average S1 grade, refer to the appropriate S1 table to determine the S1/SSD distance for the crossing.</a:t>
            </a:r>
          </a:p>
        </p:txBody>
      </p:sp>
      <p:sp>
        <p:nvSpPr>
          <p:cNvPr id="4" name="Slide Number Placeholder 3"/>
          <p:cNvSpPr>
            <a:spLocks noGrp="1"/>
          </p:cNvSpPr>
          <p:nvPr>
            <p:ph type="sldNum" sz="quarter" idx="10"/>
          </p:nvPr>
        </p:nvSpPr>
        <p:spPr/>
        <p:txBody>
          <a:bodyPr/>
          <a:lstStyle/>
          <a:p>
            <a:fld id="{1D904CF9-F315-46B3-9D39-10C246463910}" type="slidenum">
              <a:rPr lang="en-AU" smtClean="0"/>
              <a:t>57</a:t>
            </a:fld>
            <a:endParaRPr lang="en-AU" dirty="0"/>
          </a:p>
        </p:txBody>
      </p:sp>
    </p:spTree>
    <p:extLst>
      <p:ext uri="{BB962C8B-B14F-4D97-AF65-F5344CB8AC3E}">
        <p14:creationId xmlns:p14="http://schemas.microsoft.com/office/powerpoint/2010/main" val="30556847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Example S1 table for an as-of-right vehicle</a:t>
            </a:r>
            <a:r>
              <a:rPr lang="en-AU" sz="1200" baseline="0" dirty="0"/>
              <a:t> on a sealed approach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58</a:t>
            </a:fld>
            <a:endParaRPr lang="en-AU" dirty="0"/>
          </a:p>
        </p:txBody>
      </p:sp>
    </p:spTree>
    <p:extLst>
      <p:ext uri="{BB962C8B-B14F-4D97-AF65-F5344CB8AC3E}">
        <p14:creationId xmlns:p14="http://schemas.microsoft.com/office/powerpoint/2010/main" val="27752379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From the preliminary S1 point,</a:t>
            </a:r>
            <a:r>
              <a:rPr lang="en-AU" sz="1000" baseline="0" dirty="0"/>
              <a:t> measure to the S1/SSD point</a:t>
            </a:r>
          </a:p>
          <a:p>
            <a:pPr marL="228600" indent="-228600">
              <a:buAutoNum type="arabicPeriod"/>
            </a:pPr>
            <a:r>
              <a:rPr lang="en-AU" sz="1000" baseline="0" dirty="0"/>
              <a:t>Standing at the S1/SSD point, look back towards the crossing and determine if the sighting back to the crossing controls is unobstructed for the full length back to the controls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Using range finding binoculars:</a:t>
            </a:r>
          </a:p>
          <a:p>
            <a:pPr marL="0" indent="0">
              <a:buNone/>
            </a:pPr>
            <a:r>
              <a:rPr lang="en-AU" sz="1000" baseline="0" dirty="0"/>
              <a:t>3. Measure the available S2 sighting distance and bearing in the UP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4. Measure the available sighting distance and bearing along the road to the centre of the crossing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5. Measure the available S2 sighting distance and bearing in the DOWN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baseline="0" dirty="0"/>
              <a:t>Note: </a:t>
            </a:r>
            <a:r>
              <a:rPr lang="en-AU" sz="1000" b="0" baseline="0" dirty="0"/>
              <a:t>The available S2 sighting needs to consider if there are any sighting obstructions within the S2 triangle, i.e. sighting should be unobstructed along the full length of the road back to the controls, the length along the rail corridor to where a driver will first sight a train and the triangular area bound by these 2 distances.</a:t>
            </a:r>
            <a:endParaRPr lang="en-AU" sz="10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aseline="0" dirty="0"/>
          </a:p>
          <a:p>
            <a:pPr marL="0" indent="0">
              <a:buNone/>
            </a:pPr>
            <a:endParaRPr lang="en-AU" sz="1000" baseline="0" dirty="0"/>
          </a:p>
        </p:txBody>
      </p:sp>
      <p:sp>
        <p:nvSpPr>
          <p:cNvPr id="4" name="Slide Number Placeholder 3"/>
          <p:cNvSpPr>
            <a:spLocks noGrp="1"/>
          </p:cNvSpPr>
          <p:nvPr>
            <p:ph type="sldNum" sz="quarter" idx="10"/>
          </p:nvPr>
        </p:nvSpPr>
        <p:spPr/>
        <p:txBody>
          <a:bodyPr/>
          <a:lstStyle/>
          <a:p>
            <a:fld id="{1D904CF9-F315-46B3-9D39-10C246463910}" type="slidenum">
              <a:rPr lang="en-AU" smtClean="0"/>
              <a:t>59</a:t>
            </a:fld>
            <a:endParaRPr lang="en-AU" dirty="0"/>
          </a:p>
        </p:txBody>
      </p:sp>
    </p:spTree>
    <p:extLst>
      <p:ext uri="{BB962C8B-B14F-4D97-AF65-F5344CB8AC3E}">
        <p14:creationId xmlns:p14="http://schemas.microsoft.com/office/powerpoint/2010/main" val="29770471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000" dirty="0"/>
              <a:t>Standing</a:t>
            </a:r>
            <a:r>
              <a:rPr lang="en-AU" sz="1000" baseline="0" dirty="0"/>
              <a:t> at the S1/SSD position, take photographs of;</a:t>
            </a:r>
          </a:p>
          <a:p>
            <a:pPr marL="228600" indent="-228600">
              <a:buAutoNum type="arabicPeriod"/>
            </a:pPr>
            <a:r>
              <a:rPr lang="en-AU" sz="1000" baseline="0" dirty="0"/>
              <a:t>The available S2 in the UP direction</a:t>
            </a:r>
          </a:p>
          <a:p>
            <a:pPr marL="228600" indent="-228600">
              <a:buAutoNum type="arabicPeriod"/>
            </a:pPr>
            <a:r>
              <a:rPr lang="en-AU" sz="1000" baseline="0" dirty="0"/>
              <a:t>The available S1 back to the centre of the crossing</a:t>
            </a:r>
          </a:p>
          <a:p>
            <a:pPr marL="228600" indent="-228600">
              <a:buAutoNum type="arabicPeriod"/>
            </a:pPr>
            <a:r>
              <a:rPr lang="en-AU" sz="1000" baseline="0" dirty="0"/>
              <a:t>The available S2 in the DOWN direction</a:t>
            </a:r>
            <a:endParaRPr lang="en-AU" sz="1000" dirty="0"/>
          </a:p>
        </p:txBody>
      </p:sp>
      <p:sp>
        <p:nvSpPr>
          <p:cNvPr id="4" name="Slide Number Placeholder 3"/>
          <p:cNvSpPr>
            <a:spLocks noGrp="1"/>
          </p:cNvSpPr>
          <p:nvPr>
            <p:ph type="sldNum" sz="quarter" idx="10"/>
          </p:nvPr>
        </p:nvSpPr>
        <p:spPr/>
        <p:txBody>
          <a:bodyPr/>
          <a:lstStyle/>
          <a:p>
            <a:fld id="{1D904CF9-F315-46B3-9D39-10C246463910}" type="slidenum">
              <a:rPr lang="en-AU" smtClean="0"/>
              <a:t>60</a:t>
            </a:fld>
            <a:endParaRPr lang="en-AU" dirty="0"/>
          </a:p>
        </p:txBody>
      </p:sp>
    </p:spTree>
    <p:extLst>
      <p:ext uri="{BB962C8B-B14F-4D97-AF65-F5344CB8AC3E}">
        <p14:creationId xmlns:p14="http://schemas.microsoft.com/office/powerpoint/2010/main" val="21450147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Left:</a:t>
            </a:r>
            <a:r>
              <a:rPr lang="en-AU" baseline="0" dirty="0"/>
              <a:t> Photo showing S2 sighting from a left approach looking in an UP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Centre:</a:t>
            </a:r>
            <a:r>
              <a:rPr lang="en-AU" baseline="0" dirty="0"/>
              <a:t> Photo showing S1 sighting from a left approach looking back to the crossing</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Right:</a:t>
            </a:r>
            <a:r>
              <a:rPr lang="en-AU" baseline="0" dirty="0"/>
              <a:t> Photo showing S2 sighting from a left approach looking in a DOWN direction</a:t>
            </a:r>
            <a:endParaRPr lang="en-AU" dirty="0"/>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61</a:t>
            </a:fld>
            <a:endParaRPr lang="en-AU" dirty="0"/>
          </a:p>
        </p:txBody>
      </p:sp>
    </p:spTree>
    <p:extLst>
      <p:ext uri="{BB962C8B-B14F-4D97-AF65-F5344CB8AC3E}">
        <p14:creationId xmlns:p14="http://schemas.microsoft.com/office/powerpoint/2010/main" val="20841318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From the S1/SSD point, measure along the roadway</a:t>
            </a:r>
            <a:r>
              <a:rPr lang="en-AU" sz="1000" baseline="0" dirty="0"/>
              <a:t> out to the point of maximum achievable SSD and record this distance on your Data Collection Sheet.</a:t>
            </a:r>
          </a:p>
          <a:p>
            <a:pPr marL="0" indent="0">
              <a:buNone/>
            </a:pPr>
            <a:endParaRPr lang="en-AU" sz="1000" dirty="0"/>
          </a:p>
        </p:txBody>
      </p:sp>
      <p:sp>
        <p:nvSpPr>
          <p:cNvPr id="4" name="Slide Number Placeholder 3"/>
          <p:cNvSpPr>
            <a:spLocks noGrp="1"/>
          </p:cNvSpPr>
          <p:nvPr>
            <p:ph type="sldNum" sz="quarter" idx="10"/>
          </p:nvPr>
        </p:nvSpPr>
        <p:spPr/>
        <p:txBody>
          <a:bodyPr/>
          <a:lstStyle/>
          <a:p>
            <a:fld id="{1D904CF9-F315-46B3-9D39-10C246463910}" type="slidenum">
              <a:rPr lang="en-AU" smtClean="0"/>
              <a:t>62</a:t>
            </a:fld>
            <a:endParaRPr lang="en-AU" dirty="0"/>
          </a:p>
        </p:txBody>
      </p:sp>
    </p:spTree>
    <p:extLst>
      <p:ext uri="{BB962C8B-B14F-4D97-AF65-F5344CB8AC3E}">
        <p14:creationId xmlns:p14="http://schemas.microsoft.com/office/powerpoint/2010/main" val="3063520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Whilst making your way back to the crossing, take a photograph and record the location as a distance from the crossing of any advanced warning</a:t>
            </a:r>
            <a:r>
              <a:rPr lang="en-AU" sz="1000" baseline="0" dirty="0"/>
              <a:t> signage or pavement markings on your site sketch.</a:t>
            </a:r>
          </a:p>
          <a:p>
            <a:pPr marL="228600" indent="-228600">
              <a:buAutoNum type="arabicPeriod"/>
            </a:pPr>
            <a:r>
              <a:rPr lang="en-AU" sz="1000" baseline="0" dirty="0"/>
              <a:t>On returning to the crossing, take a photo of the crossing controls from the left approach, being sure to include the hold line and controls in the same photo.</a:t>
            </a:r>
          </a:p>
          <a:p>
            <a:pPr marL="0" indent="0">
              <a:buNone/>
            </a:pPr>
            <a:r>
              <a:rPr lang="en-AU" sz="1000" b="1" baseline="0" dirty="0"/>
              <a:t>Note:</a:t>
            </a:r>
            <a:r>
              <a:rPr lang="en-AU" sz="1000" baseline="0" dirty="0"/>
              <a:t> To determine compliance with AS1742.7, advanced warning signage and pavement markings are measured relative to the crossing hold line. For ease of assessment, in the field these items are measured from the outer rail with the hold line distance subtracted from the field measurement.</a:t>
            </a:r>
            <a:endParaRPr lang="en-AU" sz="1000" dirty="0"/>
          </a:p>
        </p:txBody>
      </p:sp>
      <p:sp>
        <p:nvSpPr>
          <p:cNvPr id="4" name="Slide Number Placeholder 3"/>
          <p:cNvSpPr>
            <a:spLocks noGrp="1"/>
          </p:cNvSpPr>
          <p:nvPr>
            <p:ph type="sldNum" sz="quarter" idx="10"/>
          </p:nvPr>
        </p:nvSpPr>
        <p:spPr/>
        <p:txBody>
          <a:bodyPr/>
          <a:lstStyle/>
          <a:p>
            <a:fld id="{1D904CF9-F315-46B3-9D39-10C246463910}" type="slidenum">
              <a:rPr lang="en-AU" smtClean="0"/>
              <a:t>63</a:t>
            </a:fld>
            <a:endParaRPr lang="en-AU" dirty="0"/>
          </a:p>
        </p:txBody>
      </p:sp>
    </p:spTree>
    <p:extLst>
      <p:ext uri="{BB962C8B-B14F-4D97-AF65-F5344CB8AC3E}">
        <p14:creationId xmlns:p14="http://schemas.microsoft.com/office/powerpoint/2010/main" val="182876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05EB3-C16A-49BF-9478-C9FFFE422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E22EB-4C3F-30EC-F9F1-62BD645668DE}"/>
              </a:ext>
            </a:extLst>
          </p:cNvPr>
          <p:cNvSpPr>
            <a:spLocks noGrp="1" noRot="1" noChangeAspect="1"/>
          </p:cNvSpPr>
          <p:nvPr>
            <p:ph type="sldImg"/>
          </p:nvPr>
        </p:nvSpPr>
        <p:spPr>
          <a:xfrm>
            <a:off x="90488" y="746125"/>
            <a:ext cx="6626225" cy="3727450"/>
          </a:xfrm>
        </p:spPr>
      </p:sp>
      <p:sp>
        <p:nvSpPr>
          <p:cNvPr id="3" name="Notes Placeholder 2">
            <a:extLst>
              <a:ext uri="{FF2B5EF4-FFF2-40B4-BE49-F238E27FC236}">
                <a16:creationId xmlns:a16="http://schemas.microsoft.com/office/drawing/2014/main" id="{92E0FFB8-2F43-73D5-B409-123D036C80C3}"/>
              </a:ext>
            </a:extLst>
          </p:cNvPr>
          <p:cNvSpPr>
            <a:spLocks noGrp="1"/>
          </p:cNvSpPr>
          <p:nvPr>
            <p:ph type="body" idx="1"/>
          </p:nvPr>
        </p:nvSpPr>
        <p:spPr/>
        <p:txBody>
          <a:bodyPr/>
          <a:lstStyle/>
          <a:p>
            <a:r>
              <a:rPr lang="en-AU" dirty="0"/>
              <a:t>It</a:t>
            </a:r>
            <a:r>
              <a:rPr lang="en-AU" baseline="0" dirty="0"/>
              <a:t> was identified that a</a:t>
            </a:r>
            <a:r>
              <a:rPr lang="en-AU" dirty="0"/>
              <a:t> tool which consistently assessed the characteristics at each level crossing was required to effectively determine priorities when addressing safety hazards at these level crossings.  </a:t>
            </a:r>
          </a:p>
          <a:p>
            <a:r>
              <a:rPr lang="en-AU" dirty="0"/>
              <a:t>A project team was formed to establish such a tool.  This was known as ALCAM and the model has undergone a variety of improvements to reach the stage it is at today.  </a:t>
            </a:r>
          </a:p>
          <a:p>
            <a:r>
              <a:rPr lang="en-AU" dirty="0"/>
              <a:t> </a:t>
            </a:r>
          </a:p>
          <a:p>
            <a:r>
              <a:rPr lang="en-AU" dirty="0"/>
              <a:t>The main benefits of ALCAM and the LXM system include: </a:t>
            </a:r>
          </a:p>
          <a:p>
            <a:r>
              <a:rPr lang="en-AU" dirty="0"/>
              <a:t> </a:t>
            </a:r>
          </a:p>
          <a:p>
            <a:pPr marL="171673" indent="-171673">
              <a:buFont typeface="Arial" panose="020B0604020202020204" pitchFamily="34" charset="0"/>
              <a:buChar char="•"/>
            </a:pPr>
            <a:r>
              <a:rPr lang="en-AU" dirty="0"/>
              <a:t>The provision of a level crossing database</a:t>
            </a:r>
          </a:p>
          <a:p>
            <a:pPr marL="171673" indent="-171673">
              <a:buFont typeface="Arial" panose="020B0604020202020204" pitchFamily="34" charset="0"/>
              <a:buChar char="•"/>
            </a:pPr>
            <a:r>
              <a:rPr lang="en-AU" dirty="0"/>
              <a:t>Best practice risk assessment methods that include site conditions, exposure, consequence and total risk</a:t>
            </a:r>
          </a:p>
          <a:p>
            <a:pPr marL="171673" indent="-171673">
              <a:buFont typeface="Arial" panose="020B0604020202020204" pitchFamily="34" charset="0"/>
              <a:buChar char="•"/>
            </a:pPr>
            <a:r>
              <a:rPr lang="en-AU" dirty="0"/>
              <a:t>The identification of specific risk characteristics</a:t>
            </a:r>
          </a:p>
          <a:p>
            <a:pPr marL="171673" indent="-171673">
              <a:buFont typeface="Arial" panose="020B0604020202020204" pitchFamily="34" charset="0"/>
              <a:buChar char="•"/>
            </a:pPr>
            <a:r>
              <a:rPr lang="en-AU" dirty="0"/>
              <a:t>The ability to objectively rank level crossings within a jurisdiction or region </a:t>
            </a:r>
          </a:p>
          <a:p>
            <a:pPr marL="171673" indent="-171673">
              <a:buFont typeface="Arial" panose="020B0604020202020204" pitchFamily="34" charset="0"/>
              <a:buChar char="•"/>
            </a:pPr>
            <a:r>
              <a:rPr lang="en-AU" dirty="0"/>
              <a:t> Assessment of the overall effects of proposed treatments</a:t>
            </a:r>
          </a:p>
          <a:p>
            <a:pPr marL="171673" indent="-171673">
              <a:buFont typeface="Arial" panose="020B0604020202020204" pitchFamily="34" charset="0"/>
              <a:buChar char="•"/>
            </a:pPr>
            <a:r>
              <a:rPr lang="en-AU" dirty="0"/>
              <a:t>The capacity to measure the reduction or elimination of road-rail interface risk </a:t>
            </a:r>
          </a:p>
          <a:p>
            <a:pPr marL="171673" indent="-171673">
              <a:buFont typeface="Arial" panose="020B0604020202020204" pitchFamily="34" charset="0"/>
              <a:buChar char="•"/>
            </a:pPr>
            <a:r>
              <a:rPr lang="en-AU" dirty="0"/>
              <a:t>A means by which road and rail authorities can liaise with each other in respect of their individual and joint legislative and public risk reduction responsibilities</a:t>
            </a:r>
          </a:p>
          <a:p>
            <a:pPr marL="171673" indent="-171673">
              <a:buFont typeface="Arial" panose="020B0604020202020204" pitchFamily="34" charset="0"/>
              <a:buChar char="•"/>
            </a:pPr>
            <a:r>
              <a:rPr lang="en-AU" dirty="0"/>
              <a:t>Model output in common quantitative terms (probability and expected fatalities), enabling cost-benefit analysis and integration into road funding models </a:t>
            </a:r>
          </a:p>
          <a:p>
            <a:pPr marL="171673" indent="-171673">
              <a:buFont typeface="Arial" panose="020B0604020202020204" pitchFamily="34" charset="0"/>
              <a:buChar char="•"/>
            </a:pPr>
            <a:r>
              <a:rPr lang="en-AU" dirty="0"/>
              <a:t>The capacity for each railway crossing safety dollar to be spent where it can best generate the greatest safety improvement.</a:t>
            </a:r>
          </a:p>
        </p:txBody>
      </p:sp>
      <p:sp>
        <p:nvSpPr>
          <p:cNvPr id="4" name="Slide Number Placeholder 3">
            <a:extLst>
              <a:ext uri="{FF2B5EF4-FFF2-40B4-BE49-F238E27FC236}">
                <a16:creationId xmlns:a16="http://schemas.microsoft.com/office/drawing/2014/main" id="{56AF07C8-3DAC-4953-EFBE-21AF8EB57B73}"/>
              </a:ext>
            </a:extLst>
          </p:cNvPr>
          <p:cNvSpPr>
            <a:spLocks noGrp="1"/>
          </p:cNvSpPr>
          <p:nvPr>
            <p:ph type="sldNum" sz="quarter" idx="10"/>
          </p:nvPr>
        </p:nvSpPr>
        <p:spPr/>
        <p:txBody>
          <a:bodyPr/>
          <a:lstStyle/>
          <a:p>
            <a:fld id="{A5406347-AD3B-4AE7-A184-E728CD3B6C11}" type="slidenum">
              <a:rPr lang="en-AU" smtClean="0"/>
              <a:t>6</a:t>
            </a:fld>
            <a:endParaRPr lang="en-AU" dirty="0"/>
          </a:p>
        </p:txBody>
      </p:sp>
    </p:spTree>
    <p:extLst>
      <p:ext uri="{BB962C8B-B14F-4D97-AF65-F5344CB8AC3E}">
        <p14:creationId xmlns:p14="http://schemas.microsoft.com/office/powerpoint/2010/main" val="2367396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Left:</a:t>
            </a:r>
            <a:r>
              <a:rPr lang="en-AU" baseline="0" dirty="0"/>
              <a:t> Photo showing advanced warning signage (W7-4)</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Centre:</a:t>
            </a:r>
            <a:r>
              <a:rPr lang="en-AU" baseline="0" dirty="0"/>
              <a:t> Photo showing advanced warning RAIL X pavement markings</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Right:</a:t>
            </a:r>
            <a:r>
              <a:rPr lang="en-AU" baseline="0" dirty="0"/>
              <a:t> Photo showing left approach crossing controls, including hold line</a:t>
            </a:r>
            <a:endParaRPr lang="en-AU" dirty="0"/>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64</a:t>
            </a:fld>
            <a:endParaRPr lang="en-AU" dirty="0"/>
          </a:p>
        </p:txBody>
      </p:sp>
    </p:spTree>
    <p:extLst>
      <p:ext uri="{BB962C8B-B14F-4D97-AF65-F5344CB8AC3E}">
        <p14:creationId xmlns:p14="http://schemas.microsoft.com/office/powerpoint/2010/main" val="1216308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baseline="0" dirty="0"/>
              <a:t>Move to the S3 point (same point as S3 sighting measurements were previously taken)</a:t>
            </a:r>
          </a:p>
          <a:p>
            <a:pPr marL="228600" indent="-228600">
              <a:buAutoNum type="arabicPeriod"/>
            </a:pPr>
            <a:r>
              <a:rPr lang="en-AU" sz="1000" baseline="0" dirty="0"/>
              <a:t>Take a photograph of the available S3 sighting in an UP direction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000" baseline="0" dirty="0"/>
              <a:t>Take a photograph across the crossing from the S3 point of the left approach ensuring to capture the hold line when one is present.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000" baseline="0" dirty="0"/>
              <a:t>Take a photograph of the available S3 sighting in a DOWN direction</a:t>
            </a:r>
          </a:p>
          <a:p>
            <a:pPr marL="228600" indent="-228600">
              <a:buAutoNum type="arabicPeriod"/>
            </a:pPr>
            <a:endParaRPr lang="en-AU" sz="1000" baseline="0" dirty="0"/>
          </a:p>
          <a:p>
            <a:pPr marL="228600" indent="-228600">
              <a:buAutoNum type="arabicPeriod"/>
            </a:pPr>
            <a:endParaRPr lang="en-AU" sz="1000" dirty="0"/>
          </a:p>
        </p:txBody>
      </p:sp>
      <p:sp>
        <p:nvSpPr>
          <p:cNvPr id="4" name="Slide Number Placeholder 3"/>
          <p:cNvSpPr>
            <a:spLocks noGrp="1"/>
          </p:cNvSpPr>
          <p:nvPr>
            <p:ph type="sldNum" sz="quarter" idx="10"/>
          </p:nvPr>
        </p:nvSpPr>
        <p:spPr/>
        <p:txBody>
          <a:bodyPr/>
          <a:lstStyle/>
          <a:p>
            <a:fld id="{1D904CF9-F315-46B3-9D39-10C246463910}" type="slidenum">
              <a:rPr lang="en-AU" smtClean="0"/>
              <a:t>65</a:t>
            </a:fld>
            <a:endParaRPr lang="en-AU" dirty="0"/>
          </a:p>
        </p:txBody>
      </p:sp>
    </p:spTree>
    <p:extLst>
      <p:ext uri="{BB962C8B-B14F-4D97-AF65-F5344CB8AC3E}">
        <p14:creationId xmlns:p14="http://schemas.microsoft.com/office/powerpoint/2010/main" val="11675136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Left:</a:t>
            </a:r>
            <a:r>
              <a:rPr lang="en-AU" baseline="0" dirty="0"/>
              <a:t> Photo showing S3 sighting from a left approach looking in an UP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Centre:</a:t>
            </a:r>
            <a:r>
              <a:rPr lang="en-AU" baseline="0" dirty="0"/>
              <a:t> Photo showing S3 sighting from a left approach looking across the crossing</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Right:</a:t>
            </a:r>
            <a:r>
              <a:rPr lang="en-AU" baseline="0" dirty="0"/>
              <a:t> Photo showing S3 sighting from a left approach looking in a DOWN direction</a:t>
            </a:r>
            <a:endParaRPr lang="en-AU" dirty="0"/>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66</a:t>
            </a:fld>
            <a:endParaRPr lang="en-AU" dirty="0"/>
          </a:p>
        </p:txBody>
      </p:sp>
    </p:spTree>
    <p:extLst>
      <p:ext uri="{BB962C8B-B14F-4D97-AF65-F5344CB8AC3E}">
        <p14:creationId xmlns:p14="http://schemas.microsoft.com/office/powerpoint/2010/main" val="31347817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200" kern="1200" dirty="0">
                <a:solidFill>
                  <a:schemeClr val="tx1"/>
                </a:solidFill>
                <a:effectLst/>
                <a:latin typeface="+mn-lt"/>
                <a:ea typeface="+mn-ea"/>
                <a:cs typeface="+mn-cs"/>
              </a:rPr>
              <a:t>Field staff must never enter the rail corridor without the approval of the RIM.  If approval to enter the rail corridor, including the Danger Zone, has been given, field staff must abide by the RIM’s safety and other requirements as applicable</a:t>
            </a:r>
            <a:r>
              <a:rPr lang="en-AU" sz="1000" kern="1200" dirty="0">
                <a:solidFill>
                  <a:schemeClr val="tx1"/>
                </a:solidFill>
                <a:effectLst/>
                <a:latin typeface="+mn-lt"/>
                <a:ea typeface="+mn-ea"/>
                <a:cs typeface="+mn-cs"/>
              </a:rPr>
              <a:t>.</a:t>
            </a:r>
            <a:r>
              <a:rPr lang="en-AU" sz="1000" kern="1200" baseline="0" dirty="0">
                <a:solidFill>
                  <a:schemeClr val="tx1"/>
                </a:solidFill>
                <a:effectLst/>
                <a:latin typeface="+mn-lt"/>
                <a:ea typeface="+mn-ea"/>
                <a:cs typeface="+mn-cs"/>
              </a:rPr>
              <a:t> </a:t>
            </a:r>
            <a:r>
              <a:rPr lang="en-AU" sz="1000" dirty="0"/>
              <a:t>Prior to entering the Danger Zone,</a:t>
            </a:r>
            <a:r>
              <a:rPr lang="en-AU" sz="1000" baseline="0" dirty="0"/>
              <a:t> ensure that it is safe to do so. The use of a lookout is recommended.</a:t>
            </a:r>
          </a:p>
          <a:p>
            <a:pPr marL="228600" indent="-228600">
              <a:buAutoNum type="arabicPeriod"/>
            </a:pPr>
            <a:r>
              <a:rPr lang="en-AU" sz="1000" baseline="0" dirty="0"/>
              <a:t>Move to a position approximately 4-5m UP track from the crossing panel and take a photograph of the track panel facing in a DOWN direction. You should be positioned in a location where your photograph captures the entire crossing panel surface.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000" baseline="0" dirty="0"/>
              <a:t>Move to a position approximately 4-5m DOWN track from the crossing panel and take a photograph of the track panel facing in an UP direction. You should be positioned in a location where your photograph captures the entire crossing panel surface.</a:t>
            </a:r>
            <a:endParaRPr lang="en-AU" sz="1000" dirty="0"/>
          </a:p>
          <a:p>
            <a:pPr marL="228600" indent="-228600">
              <a:buAutoNum type="arabicPeriod"/>
            </a:pPr>
            <a:endParaRPr lang="en-AU" sz="1000" dirty="0"/>
          </a:p>
        </p:txBody>
      </p:sp>
      <p:sp>
        <p:nvSpPr>
          <p:cNvPr id="4" name="Slide Number Placeholder 3"/>
          <p:cNvSpPr>
            <a:spLocks noGrp="1"/>
          </p:cNvSpPr>
          <p:nvPr>
            <p:ph type="sldNum" sz="quarter" idx="10"/>
          </p:nvPr>
        </p:nvSpPr>
        <p:spPr/>
        <p:txBody>
          <a:bodyPr/>
          <a:lstStyle/>
          <a:p>
            <a:fld id="{1D904CF9-F315-46B3-9D39-10C246463910}" type="slidenum">
              <a:rPr lang="en-AU" smtClean="0"/>
              <a:t>67</a:t>
            </a:fld>
            <a:endParaRPr lang="en-AU" dirty="0"/>
          </a:p>
        </p:txBody>
      </p:sp>
    </p:spTree>
    <p:extLst>
      <p:ext uri="{BB962C8B-B14F-4D97-AF65-F5344CB8AC3E}">
        <p14:creationId xmlns:p14="http://schemas.microsoft.com/office/powerpoint/2010/main" val="505448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Left:</a:t>
            </a:r>
            <a:r>
              <a:rPr lang="en-AU" baseline="0" dirty="0"/>
              <a:t> Photo showing crossing panel looking in an UP direction</a:t>
            </a:r>
          </a:p>
          <a:p>
            <a:r>
              <a:rPr lang="en-AU" dirty="0"/>
              <a:t>Right:</a:t>
            </a:r>
            <a:r>
              <a:rPr lang="en-AU" baseline="0" dirty="0"/>
              <a:t> Photo showing crossing panel looking in a DOWN direction</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68</a:t>
            </a:fld>
            <a:endParaRPr lang="en-AU" dirty="0"/>
          </a:p>
        </p:txBody>
      </p:sp>
    </p:spTree>
    <p:extLst>
      <p:ext uri="{BB962C8B-B14F-4D97-AF65-F5344CB8AC3E}">
        <p14:creationId xmlns:p14="http://schemas.microsoft.com/office/powerpoint/2010/main" val="37482316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baseline="0" dirty="0"/>
              <a:t>Move to the S3 point (same point as S3 sighting measurements were previously taken)</a:t>
            </a:r>
          </a:p>
          <a:p>
            <a:pPr marL="228600" indent="-228600">
              <a:buAutoNum type="arabicPeriod"/>
            </a:pPr>
            <a:r>
              <a:rPr lang="en-AU" sz="1000" baseline="0" dirty="0"/>
              <a:t>Take a photograph of the available S3 sighting in an UP direction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000" baseline="0" dirty="0"/>
              <a:t>Take a photograph across the crossing from the S3 point of the left approach ensuring to capture the hold line when one is present.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000" baseline="0" dirty="0"/>
              <a:t>Take a photograph of the available S3 sighting in a DOWN direction</a:t>
            </a:r>
          </a:p>
        </p:txBody>
      </p:sp>
      <p:sp>
        <p:nvSpPr>
          <p:cNvPr id="4" name="Slide Number Placeholder 3"/>
          <p:cNvSpPr>
            <a:spLocks noGrp="1"/>
          </p:cNvSpPr>
          <p:nvPr>
            <p:ph type="sldNum" sz="quarter" idx="10"/>
          </p:nvPr>
        </p:nvSpPr>
        <p:spPr/>
        <p:txBody>
          <a:bodyPr/>
          <a:lstStyle/>
          <a:p>
            <a:fld id="{1D904CF9-F315-46B3-9D39-10C246463910}" type="slidenum">
              <a:rPr lang="en-AU" smtClean="0"/>
              <a:t>69</a:t>
            </a:fld>
            <a:endParaRPr lang="en-AU" dirty="0"/>
          </a:p>
        </p:txBody>
      </p:sp>
    </p:spTree>
    <p:extLst>
      <p:ext uri="{BB962C8B-B14F-4D97-AF65-F5344CB8AC3E}">
        <p14:creationId xmlns:p14="http://schemas.microsoft.com/office/powerpoint/2010/main" val="22799279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Measurement is generally undertaken with a measuring wheel and measures the location of the crossing control from the nearest rail. AS1742.7 minimum measurement is 3.5m. </a:t>
            </a:r>
            <a:r>
              <a:rPr lang="en-AU" sz="1000" b="1" dirty="0"/>
              <a:t>Note: </a:t>
            </a:r>
            <a:r>
              <a:rPr lang="en-US" sz="1200" kern="1200" dirty="0">
                <a:solidFill>
                  <a:schemeClr val="tx1"/>
                </a:solidFill>
                <a:effectLst/>
                <a:latin typeface="+mn-lt"/>
                <a:ea typeface="+mn-ea"/>
                <a:cs typeface="+mn-cs"/>
              </a:rPr>
              <a:t>Control positions needs to be measured @ 90 degrees to the outer rail in assessing conformance to AS1742.7 (not all crossings are square)</a:t>
            </a:r>
            <a:endParaRPr lang="en-AU" sz="1000" dirty="0"/>
          </a:p>
          <a:p>
            <a:pPr marL="228600" indent="-228600">
              <a:buAutoNum type="arabicPeriod"/>
            </a:pPr>
            <a:r>
              <a:rPr lang="en-AU" sz="1000" dirty="0"/>
              <a:t>Measurement is generally</a:t>
            </a:r>
            <a:r>
              <a:rPr lang="en-AU" sz="1000" baseline="0" dirty="0"/>
              <a:t> undertaken with a measuring wheel and measures the distance of the hold line from the nearest rail. </a:t>
            </a:r>
            <a:r>
              <a:rPr lang="en-AU" sz="1000" dirty="0"/>
              <a:t>AS1742.7 minimum measurement is 3.5m for passive controls or 3m from crossing control</a:t>
            </a:r>
            <a:r>
              <a:rPr lang="en-AU" sz="1000" baseline="0" dirty="0"/>
              <a:t> for actively controlled crossings. For skewed crossings, this distance is the shortest distances along the road between the nearest rail and the rear of the hold line. </a:t>
            </a:r>
            <a:r>
              <a:rPr lang="en-AU" sz="1000" b="1" baseline="0" dirty="0"/>
              <a:t>Note: </a:t>
            </a:r>
            <a:r>
              <a:rPr lang="en-US" sz="1200" kern="1200" dirty="0">
                <a:solidFill>
                  <a:schemeClr val="tx1"/>
                </a:solidFill>
                <a:effectLst/>
                <a:latin typeface="+mn-lt"/>
                <a:ea typeface="+mn-ea"/>
                <a:cs typeface="+mn-cs"/>
              </a:rPr>
              <a:t>Hold point positions are measured to the centre of the crossing parallel to the centre of the road, which for skewed crossings is not the nearest rail.</a:t>
            </a:r>
            <a:endParaRPr lang="en-AU" sz="1000" baseline="0" dirty="0"/>
          </a:p>
          <a:p>
            <a:pPr marL="228600" indent="-228600">
              <a:buAutoNum type="arabicPeriod"/>
            </a:pPr>
            <a:r>
              <a:rPr lang="en-AU" sz="1000" baseline="0" dirty="0"/>
              <a:t>S3 Point is defined as the point at which a driver will be located at when stopped at the Hold Line. As a general guide, this point can be considered to be;</a:t>
            </a:r>
          </a:p>
          <a:p>
            <a:pPr marL="0" indent="0">
              <a:buNone/>
            </a:pPr>
            <a:r>
              <a:rPr lang="en-AU" sz="1000" baseline="0" dirty="0"/>
              <a:t>	a.  1.5m behind the hold line, or </a:t>
            </a:r>
          </a:p>
          <a:p>
            <a:pPr marL="0" indent="0">
              <a:buNone/>
            </a:pPr>
            <a:r>
              <a:rPr lang="en-AU" sz="1000" baseline="0" dirty="0"/>
              <a:t>	b. 1.5m behind the control sign if no hold line is marked, or</a:t>
            </a:r>
          </a:p>
          <a:p>
            <a:pPr marL="0" indent="0">
              <a:buNone/>
            </a:pPr>
            <a:r>
              <a:rPr lang="en-AU" sz="1000" baseline="0" dirty="0"/>
              <a:t>	c. 5m away from the nearest rail if no control sign or hold line is present.</a:t>
            </a:r>
          </a:p>
          <a:p>
            <a:pPr marL="0" indent="0">
              <a:buNone/>
            </a:pPr>
            <a:r>
              <a:rPr lang="en-AU" sz="1000" baseline="0" dirty="0"/>
              <a:t>Using range finding binoculars:</a:t>
            </a:r>
          </a:p>
          <a:p>
            <a:pPr marL="0" indent="0">
              <a:buNone/>
            </a:pPr>
            <a:r>
              <a:rPr lang="en-AU" sz="1000" baseline="0" dirty="0"/>
              <a:t>4. Measure the maximum available unobscured sighting distance from the S3 point along the track in an UP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5. Measure the maximum available unobscured sighting distance from the S3 point along the track in a DOWN direction.</a:t>
            </a:r>
          </a:p>
        </p:txBody>
      </p:sp>
      <p:sp>
        <p:nvSpPr>
          <p:cNvPr id="4" name="Slide Number Placeholder 3"/>
          <p:cNvSpPr>
            <a:spLocks noGrp="1"/>
          </p:cNvSpPr>
          <p:nvPr>
            <p:ph type="sldNum" sz="quarter" idx="10"/>
          </p:nvPr>
        </p:nvSpPr>
        <p:spPr/>
        <p:txBody>
          <a:bodyPr/>
          <a:lstStyle/>
          <a:p>
            <a:fld id="{1D904CF9-F315-46B3-9D39-10C246463910}" type="slidenum">
              <a:rPr lang="en-AU" smtClean="0"/>
              <a:t>70</a:t>
            </a:fld>
            <a:endParaRPr lang="en-AU" dirty="0"/>
          </a:p>
        </p:txBody>
      </p:sp>
    </p:spTree>
    <p:extLst>
      <p:ext uri="{BB962C8B-B14F-4D97-AF65-F5344CB8AC3E}">
        <p14:creationId xmlns:p14="http://schemas.microsoft.com/office/powerpoint/2010/main" val="13633970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Left:</a:t>
            </a:r>
            <a:r>
              <a:rPr lang="en-AU" baseline="0" dirty="0"/>
              <a:t> Photo showing S3 sighting from a right approach looking in an UP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Centre:</a:t>
            </a:r>
            <a:r>
              <a:rPr lang="en-AU" baseline="0" dirty="0"/>
              <a:t> Photo showing S3 sighting from a right approach looking across the crossing</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Right:</a:t>
            </a:r>
            <a:r>
              <a:rPr lang="en-AU" baseline="0" dirty="0"/>
              <a:t> Photo showing S3 sighting from a right approach looking in a DOWN direction</a:t>
            </a:r>
            <a:endParaRPr lang="en-AU" dirty="0"/>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71</a:t>
            </a:fld>
            <a:endParaRPr lang="en-AU" dirty="0"/>
          </a:p>
        </p:txBody>
      </p:sp>
    </p:spTree>
    <p:extLst>
      <p:ext uri="{BB962C8B-B14F-4D97-AF65-F5344CB8AC3E}">
        <p14:creationId xmlns:p14="http://schemas.microsoft.com/office/powerpoint/2010/main" val="7794868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As</a:t>
            </a:r>
            <a:r>
              <a:rPr lang="en-AU" sz="1000" baseline="0" dirty="0"/>
              <a:t> part of the planning required prior to undertaking an ALCAM assessment, the assessor is required to establish what the largest permitted road vehicle is to traverse the level crossing. Roads which are not RAV rated are accessible by as-of-right vehicles. A length of 20m is to be assumed for all as-of-right level crossings. S3 grade measurements are required to be taken at 5m increments over then length of the largest permitted vehicle beginning at the hold line. E.g.. 5 measurements for an as-of-right 20m vehicle or 9 measurements for a 36.5m Double Road Train.</a:t>
            </a:r>
          </a:p>
          <a:p>
            <a:pPr marL="228600" indent="-228600">
              <a:buAutoNum type="arabicPeriod"/>
            </a:pPr>
            <a:r>
              <a:rPr lang="en-AU" sz="1000" baseline="0" dirty="0"/>
              <a:t>Using a digital spirit level, starting at the hold line measure and record the road grade as a percentage at 5m increments over the length of the largest vehicle.</a:t>
            </a:r>
          </a:p>
          <a:p>
            <a:pPr marL="228600" indent="-228600">
              <a:buAutoNum type="arabicPeriod"/>
            </a:pPr>
            <a:r>
              <a:rPr lang="en-AU" sz="1000" baseline="0" dirty="0"/>
              <a:t>On each side of the crossing, take point grades at the hold line, add the 2 grades together to determine the vertical profile of the crossing.</a:t>
            </a:r>
          </a:p>
          <a:p>
            <a:pPr marL="685800" lvl="1" indent="-228600">
              <a:buAutoNum type="arabicPeriod"/>
            </a:pPr>
            <a:r>
              <a:rPr lang="en-AU" sz="1000" baseline="0" dirty="0"/>
              <a:t>Combined grade is &lt;8% = level</a:t>
            </a:r>
          </a:p>
          <a:p>
            <a:pPr marL="685800" lvl="1" indent="-228600">
              <a:buAutoNum type="arabicPeriod"/>
            </a:pPr>
            <a:r>
              <a:rPr lang="en-AU" sz="1000" baseline="0" dirty="0"/>
              <a:t>Combined grade ≥8% and &lt;12% = minor hump</a:t>
            </a:r>
          </a:p>
          <a:p>
            <a:pPr marL="685800" lvl="1" indent="-228600">
              <a:buAutoNum type="arabicPeriod"/>
            </a:pPr>
            <a:r>
              <a:rPr lang="en-AU" sz="1000" baseline="0" dirty="0"/>
              <a:t>Combined grade is ≥12% = major hump</a:t>
            </a:r>
          </a:p>
          <a:p>
            <a:pPr marL="685800" lvl="1" indent="-228600">
              <a:buAutoNum type="arabicPeriod"/>
            </a:pPr>
            <a:r>
              <a:rPr lang="en-AU" sz="1000" baseline="0" dirty="0"/>
              <a:t>≤-10% on any one side or combined grade ≤-12% = dip</a:t>
            </a:r>
          </a:p>
        </p:txBody>
      </p:sp>
      <p:sp>
        <p:nvSpPr>
          <p:cNvPr id="4" name="Slide Number Placeholder 3"/>
          <p:cNvSpPr>
            <a:spLocks noGrp="1"/>
          </p:cNvSpPr>
          <p:nvPr>
            <p:ph type="sldNum" sz="quarter" idx="10"/>
          </p:nvPr>
        </p:nvSpPr>
        <p:spPr/>
        <p:txBody>
          <a:bodyPr/>
          <a:lstStyle/>
          <a:p>
            <a:fld id="{1D904CF9-F315-46B3-9D39-10C246463910}" type="slidenum">
              <a:rPr lang="en-AU" smtClean="0"/>
              <a:t>72</a:t>
            </a:fld>
            <a:endParaRPr lang="en-AU" dirty="0"/>
          </a:p>
        </p:txBody>
      </p:sp>
    </p:spTree>
    <p:extLst>
      <p:ext uri="{BB962C8B-B14F-4D97-AF65-F5344CB8AC3E}">
        <p14:creationId xmlns:p14="http://schemas.microsoft.com/office/powerpoint/2010/main" val="21141556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See example S1 table for an as-of-right vehicle</a:t>
            </a:r>
            <a:r>
              <a:rPr lang="en-AU" sz="1000" baseline="0" dirty="0"/>
              <a:t> on a sealed approach on the next slide</a:t>
            </a:r>
          </a:p>
          <a:p>
            <a:pPr marL="228600" indent="-228600">
              <a:buAutoNum type="arabicPeriod"/>
            </a:pPr>
            <a:r>
              <a:rPr lang="en-AU" sz="1000" baseline="0" dirty="0"/>
              <a:t>Using a digital spirit level, starting at the hold line measure and record the road grade as a percentage at a minimum of 5 locations equally spaced over the preliminary S1 length. Note: for low speed approaches, some of the previously measured S3 grades may also be recorded as S1 grades.</a:t>
            </a:r>
          </a:p>
          <a:p>
            <a:pPr marL="228600" indent="-228600">
              <a:buAutoNum type="arabicPeriod"/>
            </a:pPr>
            <a:r>
              <a:rPr lang="en-AU" sz="1000" baseline="0" dirty="0"/>
              <a:t>Calculate the average of the S1 grades just measured and record on the data collection sheet.</a:t>
            </a:r>
          </a:p>
          <a:p>
            <a:pPr marL="228600" indent="-228600">
              <a:buAutoNum type="arabicPeriod"/>
            </a:pPr>
            <a:r>
              <a:rPr lang="en-AU" sz="1000" baseline="0" dirty="0"/>
              <a:t>Using the calculated average S1 grade, refer to the appropriate S1 table to determine the S1/SSD distance for the crossing.</a:t>
            </a:r>
          </a:p>
        </p:txBody>
      </p:sp>
      <p:sp>
        <p:nvSpPr>
          <p:cNvPr id="4" name="Slide Number Placeholder 3"/>
          <p:cNvSpPr>
            <a:spLocks noGrp="1"/>
          </p:cNvSpPr>
          <p:nvPr>
            <p:ph type="sldNum" sz="quarter" idx="10"/>
          </p:nvPr>
        </p:nvSpPr>
        <p:spPr/>
        <p:txBody>
          <a:bodyPr/>
          <a:lstStyle/>
          <a:p>
            <a:fld id="{1D904CF9-F315-46B3-9D39-10C246463910}" type="slidenum">
              <a:rPr lang="en-AU" smtClean="0"/>
              <a:t>73</a:t>
            </a:fld>
            <a:endParaRPr lang="en-AU" dirty="0"/>
          </a:p>
        </p:txBody>
      </p:sp>
    </p:spTree>
    <p:extLst>
      <p:ext uri="{BB962C8B-B14F-4D97-AF65-F5344CB8AC3E}">
        <p14:creationId xmlns:p14="http://schemas.microsoft.com/office/powerpoint/2010/main" val="3814931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8562B-42AB-685C-CE22-A23F3F333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19FED-2C76-7A7A-60CC-EDDF654DA138}"/>
              </a:ext>
            </a:extLst>
          </p:cNvPr>
          <p:cNvSpPr>
            <a:spLocks noGrp="1" noRot="1" noChangeAspect="1"/>
          </p:cNvSpPr>
          <p:nvPr>
            <p:ph type="sldImg"/>
          </p:nvPr>
        </p:nvSpPr>
        <p:spPr>
          <a:xfrm>
            <a:off x="90488" y="746125"/>
            <a:ext cx="6626225" cy="3727450"/>
          </a:xfrm>
        </p:spPr>
      </p:sp>
      <p:sp>
        <p:nvSpPr>
          <p:cNvPr id="3" name="Notes Placeholder 2">
            <a:extLst>
              <a:ext uri="{FF2B5EF4-FFF2-40B4-BE49-F238E27FC236}">
                <a16:creationId xmlns:a16="http://schemas.microsoft.com/office/drawing/2014/main" id="{2BA7E1D4-7C31-9AB1-23BC-F9E968C75D10}"/>
              </a:ext>
            </a:extLst>
          </p:cNvPr>
          <p:cNvSpPr>
            <a:spLocks noGrp="1"/>
          </p:cNvSpPr>
          <p:nvPr>
            <p:ph type="body" idx="1"/>
          </p:nvPr>
        </p:nvSpPr>
        <p:spPr/>
        <p:txBody>
          <a:bodyPr/>
          <a:lstStyle/>
          <a:p>
            <a:r>
              <a:rPr lang="en-AU" dirty="0"/>
              <a:t>It</a:t>
            </a:r>
            <a:r>
              <a:rPr lang="en-AU" baseline="0" dirty="0"/>
              <a:t> was identified that a</a:t>
            </a:r>
            <a:r>
              <a:rPr lang="en-AU" dirty="0"/>
              <a:t> tool which consistently assessed the characteristics at each level crossing was required to effectively determine priorities when addressing safety hazards at these level crossings.  </a:t>
            </a:r>
          </a:p>
          <a:p>
            <a:r>
              <a:rPr lang="en-AU" dirty="0"/>
              <a:t>A project team was formed to establish such a tool.  This was known as ALCAM and the model has undergone a variety of improvements to reach the stage it is at today.  </a:t>
            </a:r>
          </a:p>
          <a:p>
            <a:r>
              <a:rPr lang="en-AU" dirty="0"/>
              <a:t> </a:t>
            </a:r>
          </a:p>
          <a:p>
            <a:r>
              <a:rPr lang="en-AU" dirty="0"/>
              <a:t>The main benefits of ALCAM and the LXM system include: </a:t>
            </a:r>
          </a:p>
          <a:p>
            <a:r>
              <a:rPr lang="en-AU" dirty="0"/>
              <a:t> </a:t>
            </a:r>
          </a:p>
          <a:p>
            <a:pPr marL="171673" indent="-171673">
              <a:buFont typeface="Arial" panose="020B0604020202020204" pitchFamily="34" charset="0"/>
              <a:buChar char="•"/>
            </a:pPr>
            <a:r>
              <a:rPr lang="en-AU" dirty="0"/>
              <a:t>The provision of a level crossing database</a:t>
            </a:r>
          </a:p>
          <a:p>
            <a:pPr marL="171673" indent="-171673">
              <a:buFont typeface="Arial" panose="020B0604020202020204" pitchFamily="34" charset="0"/>
              <a:buChar char="•"/>
            </a:pPr>
            <a:r>
              <a:rPr lang="en-AU" dirty="0"/>
              <a:t>Best practice risk assessment methods that include site conditions, exposure, consequence and total risk</a:t>
            </a:r>
          </a:p>
          <a:p>
            <a:pPr marL="171673" indent="-171673">
              <a:buFont typeface="Arial" panose="020B0604020202020204" pitchFamily="34" charset="0"/>
              <a:buChar char="•"/>
            </a:pPr>
            <a:r>
              <a:rPr lang="en-AU" dirty="0"/>
              <a:t>The identification of specific risk characteristics</a:t>
            </a:r>
          </a:p>
          <a:p>
            <a:pPr marL="171673" indent="-171673">
              <a:buFont typeface="Arial" panose="020B0604020202020204" pitchFamily="34" charset="0"/>
              <a:buChar char="•"/>
            </a:pPr>
            <a:r>
              <a:rPr lang="en-AU" dirty="0"/>
              <a:t>The ability to objectively rank level crossings within a jurisdiction or region </a:t>
            </a:r>
          </a:p>
          <a:p>
            <a:pPr marL="171673" indent="-171673">
              <a:buFont typeface="Arial" panose="020B0604020202020204" pitchFamily="34" charset="0"/>
              <a:buChar char="•"/>
            </a:pPr>
            <a:r>
              <a:rPr lang="en-AU" dirty="0"/>
              <a:t> Assessment of the overall effects of proposed treatments</a:t>
            </a:r>
          </a:p>
          <a:p>
            <a:pPr marL="171673" indent="-171673">
              <a:buFont typeface="Arial" panose="020B0604020202020204" pitchFamily="34" charset="0"/>
              <a:buChar char="•"/>
            </a:pPr>
            <a:r>
              <a:rPr lang="en-AU" dirty="0"/>
              <a:t>The capacity to measure the reduction or elimination of road-rail interface risk </a:t>
            </a:r>
          </a:p>
          <a:p>
            <a:pPr marL="171673" indent="-171673">
              <a:buFont typeface="Arial" panose="020B0604020202020204" pitchFamily="34" charset="0"/>
              <a:buChar char="•"/>
            </a:pPr>
            <a:r>
              <a:rPr lang="en-AU" dirty="0"/>
              <a:t>A means by which road and rail authorities can liaise with each other in respect of their individual and joint legislative and public risk reduction responsibilities</a:t>
            </a:r>
          </a:p>
          <a:p>
            <a:pPr marL="171673" indent="-171673">
              <a:buFont typeface="Arial" panose="020B0604020202020204" pitchFamily="34" charset="0"/>
              <a:buChar char="•"/>
            </a:pPr>
            <a:r>
              <a:rPr lang="en-AU" dirty="0"/>
              <a:t>Model output in common quantitative terms (probability and expected fatalities), enabling cost-benefit analysis and integration into road funding models </a:t>
            </a:r>
          </a:p>
          <a:p>
            <a:pPr marL="171673" indent="-171673">
              <a:buFont typeface="Arial" panose="020B0604020202020204" pitchFamily="34" charset="0"/>
              <a:buChar char="•"/>
            </a:pPr>
            <a:r>
              <a:rPr lang="en-AU" dirty="0"/>
              <a:t>The capacity for each railway crossing safety dollar to be spent where it can best generate the greatest safety improvement.</a:t>
            </a:r>
          </a:p>
        </p:txBody>
      </p:sp>
      <p:sp>
        <p:nvSpPr>
          <p:cNvPr id="4" name="Slide Number Placeholder 3">
            <a:extLst>
              <a:ext uri="{FF2B5EF4-FFF2-40B4-BE49-F238E27FC236}">
                <a16:creationId xmlns:a16="http://schemas.microsoft.com/office/drawing/2014/main" id="{C1DFF989-2121-24F6-E21C-91A92F663BFF}"/>
              </a:ext>
            </a:extLst>
          </p:cNvPr>
          <p:cNvSpPr>
            <a:spLocks noGrp="1"/>
          </p:cNvSpPr>
          <p:nvPr>
            <p:ph type="sldNum" sz="quarter" idx="10"/>
          </p:nvPr>
        </p:nvSpPr>
        <p:spPr/>
        <p:txBody>
          <a:bodyPr/>
          <a:lstStyle/>
          <a:p>
            <a:fld id="{A5406347-AD3B-4AE7-A184-E728CD3B6C11}" type="slidenum">
              <a:rPr lang="en-AU" smtClean="0"/>
              <a:t>7</a:t>
            </a:fld>
            <a:endParaRPr lang="en-AU" dirty="0"/>
          </a:p>
        </p:txBody>
      </p:sp>
    </p:spTree>
    <p:extLst>
      <p:ext uri="{BB962C8B-B14F-4D97-AF65-F5344CB8AC3E}">
        <p14:creationId xmlns:p14="http://schemas.microsoft.com/office/powerpoint/2010/main" val="2518957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From the preliminary S1 point,</a:t>
            </a:r>
            <a:r>
              <a:rPr lang="en-AU" sz="1000" baseline="0" dirty="0"/>
              <a:t> measure to the S1/SSD point</a:t>
            </a:r>
          </a:p>
          <a:p>
            <a:pPr marL="228600" indent="-228600">
              <a:buAutoNum type="arabicPeriod"/>
            </a:pPr>
            <a:r>
              <a:rPr lang="en-AU" sz="1000" baseline="0" dirty="0"/>
              <a:t>Standing at the S1/SSD point, look back towards the crossing and determine if the sighting back to the crossing controls is unobstructed for the full length back to the controls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Using range finding binoculars:</a:t>
            </a:r>
          </a:p>
          <a:p>
            <a:pPr marL="0" indent="0">
              <a:buNone/>
            </a:pPr>
            <a:r>
              <a:rPr lang="en-AU" sz="1000" baseline="0" dirty="0"/>
              <a:t>3. Measure the available S2 sighting distance and bearing in the UP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4. Measure the available sighting distance and bearing along the road to the centre of the crossing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5. Measure the available S2 sighting distance and bearing in the DOWN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baseline="0" dirty="0"/>
              <a:t>Note: </a:t>
            </a:r>
            <a:r>
              <a:rPr lang="en-AU" sz="1000" b="0" baseline="0" dirty="0"/>
              <a:t>The available S2 sighting needs to consider if there are any sighting obstructions within the S2 triangle, i.e. sighting should be unobstructed along the full length of the road back to the controls, the length along the rail corridor to where a driver will first sight a train and the triangular area bound by these 2 distances.</a:t>
            </a:r>
            <a:endParaRPr lang="en-AU" sz="10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aseline="0" dirty="0"/>
          </a:p>
          <a:p>
            <a:pPr marL="0" indent="0">
              <a:buNone/>
            </a:pPr>
            <a:endParaRPr lang="en-AU" sz="1000" baseline="0" dirty="0"/>
          </a:p>
        </p:txBody>
      </p:sp>
      <p:sp>
        <p:nvSpPr>
          <p:cNvPr id="4" name="Slide Number Placeholder 3"/>
          <p:cNvSpPr>
            <a:spLocks noGrp="1"/>
          </p:cNvSpPr>
          <p:nvPr>
            <p:ph type="sldNum" sz="quarter" idx="10"/>
          </p:nvPr>
        </p:nvSpPr>
        <p:spPr/>
        <p:txBody>
          <a:bodyPr/>
          <a:lstStyle/>
          <a:p>
            <a:fld id="{1D904CF9-F315-46B3-9D39-10C246463910}" type="slidenum">
              <a:rPr lang="en-AU" smtClean="0"/>
              <a:t>74</a:t>
            </a:fld>
            <a:endParaRPr lang="en-AU" dirty="0"/>
          </a:p>
        </p:txBody>
      </p:sp>
    </p:spTree>
    <p:extLst>
      <p:ext uri="{BB962C8B-B14F-4D97-AF65-F5344CB8AC3E}">
        <p14:creationId xmlns:p14="http://schemas.microsoft.com/office/powerpoint/2010/main" val="1101552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000" dirty="0"/>
              <a:t>Standing</a:t>
            </a:r>
            <a:r>
              <a:rPr lang="en-AU" sz="1000" baseline="0" dirty="0"/>
              <a:t> at the S1/SSD position, take photographs of;</a:t>
            </a:r>
          </a:p>
          <a:p>
            <a:pPr marL="228600" indent="-228600">
              <a:buAutoNum type="arabicPeriod"/>
            </a:pPr>
            <a:r>
              <a:rPr lang="en-AU" sz="1000" baseline="0" dirty="0"/>
              <a:t>The available S2 in the UP direction</a:t>
            </a:r>
          </a:p>
          <a:p>
            <a:pPr marL="228600" indent="-228600">
              <a:buAutoNum type="arabicPeriod"/>
            </a:pPr>
            <a:r>
              <a:rPr lang="en-AU" sz="1000" baseline="0" dirty="0"/>
              <a:t>The available S1 back to the centre of the crossing</a:t>
            </a:r>
          </a:p>
          <a:p>
            <a:pPr marL="228600" indent="-228600">
              <a:buAutoNum type="arabicPeriod"/>
            </a:pPr>
            <a:r>
              <a:rPr lang="en-AU" sz="1000" baseline="0" dirty="0"/>
              <a:t>The available S2 in the DOWN direction</a:t>
            </a:r>
            <a:endParaRPr lang="en-AU" sz="1000" dirty="0"/>
          </a:p>
        </p:txBody>
      </p:sp>
      <p:sp>
        <p:nvSpPr>
          <p:cNvPr id="4" name="Slide Number Placeholder 3"/>
          <p:cNvSpPr>
            <a:spLocks noGrp="1"/>
          </p:cNvSpPr>
          <p:nvPr>
            <p:ph type="sldNum" sz="quarter" idx="10"/>
          </p:nvPr>
        </p:nvSpPr>
        <p:spPr/>
        <p:txBody>
          <a:bodyPr/>
          <a:lstStyle/>
          <a:p>
            <a:fld id="{1D904CF9-F315-46B3-9D39-10C246463910}" type="slidenum">
              <a:rPr lang="en-AU" smtClean="0"/>
              <a:t>75</a:t>
            </a:fld>
            <a:endParaRPr lang="en-AU" dirty="0"/>
          </a:p>
        </p:txBody>
      </p:sp>
    </p:spTree>
    <p:extLst>
      <p:ext uri="{BB962C8B-B14F-4D97-AF65-F5344CB8AC3E}">
        <p14:creationId xmlns:p14="http://schemas.microsoft.com/office/powerpoint/2010/main" val="4821480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Left:</a:t>
            </a:r>
            <a:r>
              <a:rPr lang="en-AU" baseline="0" dirty="0"/>
              <a:t> Photo showing S2 sighting from a right approach looking in an UP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Centre:</a:t>
            </a:r>
            <a:r>
              <a:rPr lang="en-AU" baseline="0" dirty="0"/>
              <a:t> Photo showing S1 sighting from a right approach looking back to the crossing</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Right:</a:t>
            </a:r>
            <a:r>
              <a:rPr lang="en-AU" baseline="0" dirty="0"/>
              <a:t> Photo showing S2 sighting from a right approach looking in a DOWN direction</a:t>
            </a:r>
            <a:endParaRPr lang="en-AU" dirty="0"/>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76</a:t>
            </a:fld>
            <a:endParaRPr lang="en-AU" dirty="0"/>
          </a:p>
        </p:txBody>
      </p:sp>
    </p:spTree>
    <p:extLst>
      <p:ext uri="{BB962C8B-B14F-4D97-AF65-F5344CB8AC3E}">
        <p14:creationId xmlns:p14="http://schemas.microsoft.com/office/powerpoint/2010/main" val="754236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000" dirty="0"/>
              <a:t>1. From the S1/SSD point, measure along the roadway</a:t>
            </a:r>
            <a:r>
              <a:rPr lang="en-AU" sz="1000" baseline="0" dirty="0"/>
              <a:t> out to the point of maximum achievable SSD and record this distance on your Data Collection Sheet.</a:t>
            </a:r>
            <a:endParaRPr lang="en-AU" sz="1000" dirty="0"/>
          </a:p>
        </p:txBody>
      </p:sp>
      <p:sp>
        <p:nvSpPr>
          <p:cNvPr id="4" name="Slide Number Placeholder 3"/>
          <p:cNvSpPr>
            <a:spLocks noGrp="1"/>
          </p:cNvSpPr>
          <p:nvPr>
            <p:ph type="sldNum" sz="quarter" idx="10"/>
          </p:nvPr>
        </p:nvSpPr>
        <p:spPr/>
        <p:txBody>
          <a:bodyPr/>
          <a:lstStyle/>
          <a:p>
            <a:fld id="{1D904CF9-F315-46B3-9D39-10C246463910}" type="slidenum">
              <a:rPr lang="en-AU" smtClean="0"/>
              <a:t>77</a:t>
            </a:fld>
            <a:endParaRPr lang="en-AU" dirty="0"/>
          </a:p>
        </p:txBody>
      </p:sp>
    </p:spTree>
    <p:extLst>
      <p:ext uri="{BB962C8B-B14F-4D97-AF65-F5344CB8AC3E}">
        <p14:creationId xmlns:p14="http://schemas.microsoft.com/office/powerpoint/2010/main" val="40418265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Whilst making your way back to the crossing, take a photograph and record the location as a distance from the crossing of any advanced warning</a:t>
            </a:r>
            <a:r>
              <a:rPr lang="en-AU" sz="1000" baseline="0" dirty="0"/>
              <a:t> signage or pavement markings on your site sketch.</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baseline="0" dirty="0"/>
              <a:t>Note:</a:t>
            </a:r>
            <a:r>
              <a:rPr lang="en-AU" sz="1000" baseline="0" dirty="0"/>
              <a:t> To determine compliance with AS1742.7, advanced warning signage and pavement markings are measured relative to the crossing hold line. For ease of assessment, in the field these items are measured from the outer rail with the hold line distance subtracted from the field measurement.</a:t>
            </a:r>
            <a:endParaRPr lang="en-AU" sz="1000" dirty="0"/>
          </a:p>
          <a:p>
            <a:pPr marL="0" indent="0">
              <a:buNone/>
            </a:pPr>
            <a:endParaRPr lang="en-AU" sz="1000" baseline="0" dirty="0"/>
          </a:p>
        </p:txBody>
      </p:sp>
      <p:sp>
        <p:nvSpPr>
          <p:cNvPr id="4" name="Slide Number Placeholder 3"/>
          <p:cNvSpPr>
            <a:spLocks noGrp="1"/>
          </p:cNvSpPr>
          <p:nvPr>
            <p:ph type="sldNum" sz="quarter" idx="10"/>
          </p:nvPr>
        </p:nvSpPr>
        <p:spPr/>
        <p:txBody>
          <a:bodyPr/>
          <a:lstStyle/>
          <a:p>
            <a:fld id="{1D904CF9-F315-46B3-9D39-10C246463910}" type="slidenum">
              <a:rPr lang="en-AU" smtClean="0"/>
              <a:t>78</a:t>
            </a:fld>
            <a:endParaRPr lang="en-AU" dirty="0"/>
          </a:p>
        </p:txBody>
      </p:sp>
    </p:spTree>
    <p:extLst>
      <p:ext uri="{BB962C8B-B14F-4D97-AF65-F5344CB8AC3E}">
        <p14:creationId xmlns:p14="http://schemas.microsoft.com/office/powerpoint/2010/main" val="27588116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79</a:t>
            </a:fld>
            <a:endParaRPr lang="en-AU" dirty="0"/>
          </a:p>
        </p:txBody>
      </p:sp>
    </p:spTree>
    <p:extLst>
      <p:ext uri="{BB962C8B-B14F-4D97-AF65-F5344CB8AC3E}">
        <p14:creationId xmlns:p14="http://schemas.microsoft.com/office/powerpoint/2010/main" val="41624120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80</a:t>
            </a:fld>
            <a:endParaRPr lang="en-AU" dirty="0"/>
          </a:p>
        </p:txBody>
      </p:sp>
    </p:spTree>
    <p:extLst>
      <p:ext uri="{BB962C8B-B14F-4D97-AF65-F5344CB8AC3E}">
        <p14:creationId xmlns:p14="http://schemas.microsoft.com/office/powerpoint/2010/main" val="26027539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See example S1 table for an as-of-right vehicle</a:t>
            </a:r>
            <a:r>
              <a:rPr lang="en-AU" sz="1000" baseline="0" dirty="0"/>
              <a:t> on a sealed approach on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000" baseline="0" dirty="0"/>
              <a:t>Using a digital spirit level, starting at the hold line measure and record the road grade as a percentage at a minimum of 5 locations equally spaced over the preliminary S1 length. Note: </a:t>
            </a:r>
            <a:r>
              <a:rPr lang="en-AU" sz="1000" dirty="0"/>
              <a:t>Some of these measurement locations may be the same as locations used for the primary approach.</a:t>
            </a:r>
            <a:endParaRPr lang="en-AU" sz="1000" baseline="0" dirty="0"/>
          </a:p>
          <a:p>
            <a:pPr marL="228600" indent="-228600">
              <a:buAutoNum type="arabicPeriod"/>
            </a:pPr>
            <a:r>
              <a:rPr lang="en-AU" sz="1000" baseline="0" dirty="0"/>
              <a:t>Calculate the average of the S1 grades just measured and record on the data collection sheet.</a:t>
            </a:r>
          </a:p>
          <a:p>
            <a:pPr marL="228600" indent="-228600">
              <a:buAutoNum type="arabicPeriod"/>
            </a:pPr>
            <a:r>
              <a:rPr lang="en-AU" sz="1000" baseline="0" dirty="0"/>
              <a:t>Using the calculated average S1 grade, refer to the appropriate S1 table to determine the S1/SSD distance for the crossing.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baseline="0" dirty="0"/>
              <a:t>Note: </a:t>
            </a:r>
            <a:r>
              <a:rPr lang="en-AU" sz="1000" baseline="0" dirty="0"/>
              <a:t>F</a:t>
            </a:r>
            <a:r>
              <a:rPr lang="en-AU" sz="1200" kern="1200" dirty="0">
                <a:solidFill>
                  <a:schemeClr val="tx1"/>
                </a:solidFill>
                <a:effectLst/>
                <a:latin typeface="+mn-lt"/>
                <a:ea typeface="+mn-ea"/>
                <a:cs typeface="+mn-cs"/>
              </a:rPr>
              <a:t>or vehicles approaching from an additional approach, the 85</a:t>
            </a:r>
            <a:r>
              <a:rPr lang="en-AU" sz="1200" kern="1200" baseline="30000" dirty="0">
                <a:solidFill>
                  <a:schemeClr val="tx1"/>
                </a:solidFill>
                <a:effectLst/>
                <a:latin typeface="+mn-lt"/>
                <a:ea typeface="+mn-ea"/>
                <a:cs typeface="+mn-cs"/>
              </a:rPr>
              <a:t>th</a:t>
            </a:r>
            <a:r>
              <a:rPr lang="en-AU" sz="1200" kern="1200" dirty="0">
                <a:solidFill>
                  <a:schemeClr val="tx1"/>
                </a:solidFill>
                <a:effectLst/>
                <a:latin typeface="+mn-lt"/>
                <a:ea typeface="+mn-ea"/>
                <a:cs typeface="+mn-cs"/>
              </a:rPr>
              <a:t> percentile speed is the higher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	a. The speed of the vehicle when it completes the turn from the side road towards the crossing and the driver first recognises the crossing controls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	b. The accelerated speed from this intersection point travelling towards the crossing when the driver first recognises the crossing controls.</a:t>
            </a:r>
          </a:p>
          <a:p>
            <a:pPr marL="0" indent="0">
              <a:buNone/>
            </a:pPr>
            <a:endParaRPr lang="en-AU" sz="1000" baseline="0" dirty="0"/>
          </a:p>
        </p:txBody>
      </p:sp>
      <p:sp>
        <p:nvSpPr>
          <p:cNvPr id="4" name="Slide Number Placeholder 3"/>
          <p:cNvSpPr>
            <a:spLocks noGrp="1"/>
          </p:cNvSpPr>
          <p:nvPr>
            <p:ph type="sldNum" sz="quarter" idx="10"/>
          </p:nvPr>
        </p:nvSpPr>
        <p:spPr/>
        <p:txBody>
          <a:bodyPr/>
          <a:lstStyle/>
          <a:p>
            <a:fld id="{1D904CF9-F315-46B3-9D39-10C246463910}" type="slidenum">
              <a:rPr lang="en-AU" smtClean="0"/>
              <a:t>81</a:t>
            </a:fld>
            <a:endParaRPr lang="en-AU" dirty="0"/>
          </a:p>
        </p:txBody>
      </p:sp>
    </p:spTree>
    <p:extLst>
      <p:ext uri="{BB962C8B-B14F-4D97-AF65-F5344CB8AC3E}">
        <p14:creationId xmlns:p14="http://schemas.microsoft.com/office/powerpoint/2010/main" val="165886047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From the preliminary S1 point,</a:t>
            </a:r>
            <a:r>
              <a:rPr lang="en-AU" sz="1000" baseline="0" dirty="0"/>
              <a:t> measure to the S1/SSD point</a:t>
            </a:r>
          </a:p>
          <a:p>
            <a:pPr marL="228600" indent="-228600">
              <a:buAutoNum type="arabicPeriod"/>
            </a:pPr>
            <a:r>
              <a:rPr lang="en-AU" sz="1000" baseline="0" dirty="0"/>
              <a:t>Standing at the S1/SSD point, look back towards the crossing and determine if the sighting back to the crossing controls is unobstructed for the full length back to the controls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Using range finding binoculars:</a:t>
            </a:r>
          </a:p>
          <a:p>
            <a:pPr marL="0" indent="0">
              <a:buNone/>
            </a:pPr>
            <a:r>
              <a:rPr lang="en-AU" sz="1000" baseline="0" dirty="0"/>
              <a:t>3. Measure the available S2 sighting distance and bearing in the UP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4. Measure the available sighting distance and bearing along the road to the centre of the crossing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t>5. Measure the available S2 sighting distance and bearing in the DOWN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t>6. From the S1/SSD point, measure along the roadway</a:t>
            </a:r>
            <a:r>
              <a:rPr lang="en-AU" sz="1000" baseline="0" dirty="0"/>
              <a:t> out to the point of maximum achievable SSD and record this distance on your Data Collection Sheet.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aseline="0" dirty="0"/>
          </a:p>
          <a:p>
            <a:pPr marL="0" indent="0">
              <a:buNone/>
            </a:pPr>
            <a:endParaRPr lang="en-AU" sz="1000" baseline="0" dirty="0"/>
          </a:p>
        </p:txBody>
      </p:sp>
      <p:sp>
        <p:nvSpPr>
          <p:cNvPr id="4" name="Slide Number Placeholder 3"/>
          <p:cNvSpPr>
            <a:spLocks noGrp="1"/>
          </p:cNvSpPr>
          <p:nvPr>
            <p:ph type="sldNum" sz="quarter" idx="10"/>
          </p:nvPr>
        </p:nvSpPr>
        <p:spPr/>
        <p:txBody>
          <a:bodyPr/>
          <a:lstStyle/>
          <a:p>
            <a:fld id="{1D904CF9-F315-46B3-9D39-10C246463910}" type="slidenum">
              <a:rPr lang="en-AU" smtClean="0"/>
              <a:t>82</a:t>
            </a:fld>
            <a:endParaRPr lang="en-AU" dirty="0"/>
          </a:p>
        </p:txBody>
      </p:sp>
    </p:spTree>
    <p:extLst>
      <p:ext uri="{BB962C8B-B14F-4D97-AF65-F5344CB8AC3E}">
        <p14:creationId xmlns:p14="http://schemas.microsoft.com/office/powerpoint/2010/main" val="1640693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Left:</a:t>
            </a:r>
            <a:r>
              <a:rPr lang="en-AU" baseline="0" dirty="0"/>
              <a:t> Photo showing S2 sighting from the additional approach looking in an UP direction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Centre:</a:t>
            </a:r>
            <a:r>
              <a:rPr lang="en-AU" baseline="0" dirty="0"/>
              <a:t> Photo showing S1 sighting from the additional approach looking back to the crossing</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Right:</a:t>
            </a:r>
            <a:r>
              <a:rPr lang="en-AU" baseline="0" dirty="0"/>
              <a:t> Photo showing S2 sighting from the additional approach looking in a DOWN direction</a:t>
            </a:r>
            <a:endParaRPr lang="en-AU" dirty="0"/>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83</a:t>
            </a:fld>
            <a:endParaRPr lang="en-AU" dirty="0"/>
          </a:p>
        </p:txBody>
      </p:sp>
    </p:spTree>
    <p:extLst>
      <p:ext uri="{BB962C8B-B14F-4D97-AF65-F5344CB8AC3E}">
        <p14:creationId xmlns:p14="http://schemas.microsoft.com/office/powerpoint/2010/main" val="528466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The ALCAM process involves the collection of data through a combination of level crossing surveys and train and vehicle information from the respective rail and road authorities. </a:t>
            </a:r>
          </a:p>
          <a:p>
            <a:r>
              <a:rPr lang="en-AU" sz="1200" b="0" i="0" u="none" strike="noStrike" kern="1200" baseline="0" dirty="0">
                <a:solidFill>
                  <a:schemeClr val="tx1"/>
                </a:solidFill>
                <a:latin typeface="+mn-lt"/>
                <a:ea typeface="+mn-ea"/>
                <a:cs typeface="+mn-cs"/>
              </a:rPr>
              <a:t>Each level crossing is assessed uniformly using a standardised procedure to gather and interpret level crossing data. </a:t>
            </a:r>
          </a:p>
          <a:p>
            <a:r>
              <a:rPr lang="en-AU" sz="1200" b="0" i="0" u="none" strike="noStrike" kern="1200" baseline="0" dirty="0">
                <a:solidFill>
                  <a:schemeClr val="tx1"/>
                </a:solidFill>
                <a:latin typeface="+mn-lt"/>
                <a:ea typeface="+mn-ea"/>
                <a:cs typeface="+mn-cs"/>
              </a:rPr>
              <a:t>The </a:t>
            </a:r>
            <a:r>
              <a:rPr lang="en-AU" sz="1200" b="1" i="0" u="none" strike="noStrike" kern="1200" baseline="0" dirty="0">
                <a:solidFill>
                  <a:schemeClr val="tx1"/>
                </a:solidFill>
                <a:latin typeface="+mn-lt"/>
                <a:ea typeface="+mn-ea"/>
                <a:cs typeface="+mn-cs"/>
              </a:rPr>
              <a:t>Infrastructure Factor </a:t>
            </a:r>
            <a:r>
              <a:rPr lang="en-AU" sz="1200" b="0" i="0" u="none" strike="noStrike" kern="1200" baseline="0" dirty="0">
                <a:solidFill>
                  <a:schemeClr val="tx1"/>
                </a:solidFill>
                <a:latin typeface="+mn-lt"/>
                <a:ea typeface="+mn-ea"/>
                <a:cs typeface="+mn-cs"/>
              </a:rPr>
              <a:t>is the output of a complex scoring algorithm that considers how physical properties at each site will affect human behaviours. </a:t>
            </a:r>
          </a:p>
          <a:p>
            <a:r>
              <a:rPr lang="en-AU" sz="1200" b="0" i="0" u="none" strike="noStrike" kern="1200" baseline="0" dirty="0">
                <a:solidFill>
                  <a:schemeClr val="tx1"/>
                </a:solidFill>
                <a:latin typeface="+mn-lt"/>
                <a:ea typeface="+mn-ea"/>
                <a:cs typeface="+mn-cs"/>
              </a:rPr>
              <a:t>The </a:t>
            </a:r>
            <a:r>
              <a:rPr lang="en-AU" sz="1200" b="1" i="0" u="none" strike="noStrike" kern="1200" baseline="0" dirty="0">
                <a:solidFill>
                  <a:schemeClr val="tx1"/>
                </a:solidFill>
                <a:latin typeface="+mn-lt"/>
                <a:ea typeface="+mn-ea"/>
                <a:cs typeface="+mn-cs"/>
              </a:rPr>
              <a:t>Exposure Factor </a:t>
            </a:r>
            <a:r>
              <a:rPr lang="en-AU" sz="1200" b="0" i="0" u="none" strike="noStrike" kern="1200" baseline="0" dirty="0">
                <a:solidFill>
                  <a:schemeClr val="tx1"/>
                </a:solidFill>
                <a:latin typeface="+mn-lt"/>
                <a:ea typeface="+mn-ea"/>
                <a:cs typeface="+mn-cs"/>
              </a:rPr>
              <a:t>is a function of control type, vehicle (or pedestrian) volumes and train volumes. </a:t>
            </a:r>
          </a:p>
          <a:p>
            <a:r>
              <a:rPr lang="en-AU" sz="1200" b="0" i="0" u="none" strike="noStrike" kern="1200" baseline="0" dirty="0">
                <a:solidFill>
                  <a:schemeClr val="tx1"/>
                </a:solidFill>
                <a:latin typeface="+mn-lt"/>
                <a:ea typeface="+mn-ea"/>
                <a:cs typeface="+mn-cs"/>
              </a:rPr>
              <a:t>The </a:t>
            </a:r>
            <a:r>
              <a:rPr lang="en-AU" sz="1200" b="1" i="0" u="none" strike="noStrike" kern="1200" baseline="0" dirty="0">
                <a:solidFill>
                  <a:schemeClr val="tx1"/>
                </a:solidFill>
                <a:latin typeface="+mn-lt"/>
                <a:ea typeface="+mn-ea"/>
                <a:cs typeface="+mn-cs"/>
              </a:rPr>
              <a:t>Consequence Factor </a:t>
            </a:r>
            <a:r>
              <a:rPr lang="en-AU" sz="1200" b="0" i="0" u="none" strike="noStrike" kern="1200" baseline="0" dirty="0">
                <a:solidFill>
                  <a:schemeClr val="tx1"/>
                </a:solidFill>
                <a:latin typeface="+mn-lt"/>
                <a:ea typeface="+mn-ea"/>
                <a:cs typeface="+mn-cs"/>
              </a:rPr>
              <a:t>is the expected outcome in the event of a collision and includes deaths and injuries on both the train and vehicle. </a:t>
            </a:r>
          </a:p>
          <a:p>
            <a:r>
              <a:rPr lang="en-AU" sz="1200" b="0" i="0" u="none" strike="noStrike" kern="1200" baseline="0" dirty="0">
                <a:solidFill>
                  <a:schemeClr val="tx1"/>
                </a:solidFill>
                <a:latin typeface="+mn-lt"/>
                <a:ea typeface="+mn-ea"/>
                <a:cs typeface="+mn-cs"/>
              </a:rPr>
              <a:t>The </a:t>
            </a:r>
            <a:r>
              <a:rPr lang="en-AU" sz="1200" b="1" i="0" u="none" strike="noStrike" kern="1200" baseline="0" dirty="0">
                <a:solidFill>
                  <a:schemeClr val="tx1"/>
                </a:solidFill>
                <a:latin typeface="+mn-lt"/>
                <a:ea typeface="+mn-ea"/>
                <a:cs typeface="+mn-cs"/>
              </a:rPr>
              <a:t>ALCAM Risk Score </a:t>
            </a:r>
            <a:r>
              <a:rPr lang="en-AU" sz="1200" b="0" i="0" u="none" strike="noStrike" kern="1200" baseline="0" dirty="0">
                <a:solidFill>
                  <a:schemeClr val="tx1"/>
                </a:solidFill>
                <a:latin typeface="+mn-lt"/>
                <a:ea typeface="+mn-ea"/>
                <a:cs typeface="+mn-cs"/>
              </a:rPr>
              <a:t>is expressed in terms of an expected number of equivalent fatalities per year. </a:t>
            </a:r>
          </a:p>
          <a:p>
            <a:r>
              <a:rPr lang="en-AU" sz="1200" b="0" i="0" u="none" strike="noStrike" kern="1200" baseline="0" dirty="0">
                <a:solidFill>
                  <a:schemeClr val="tx1"/>
                </a:solidFill>
                <a:latin typeface="+mn-lt"/>
                <a:ea typeface="+mn-ea"/>
                <a:cs typeface="+mn-cs"/>
              </a:rPr>
              <a:t>An equivalent fatality is a combination of all types of harm using the ratio: </a:t>
            </a:r>
          </a:p>
          <a:p>
            <a:r>
              <a:rPr lang="en-AU" sz="1200" b="0" i="0" u="none" strike="noStrike" kern="1200" baseline="0" dirty="0">
                <a:solidFill>
                  <a:schemeClr val="tx1"/>
                </a:solidFill>
                <a:latin typeface="+mn-lt"/>
                <a:ea typeface="+mn-ea"/>
                <a:cs typeface="+mn-cs"/>
              </a:rPr>
              <a:t>1 fatality = 10 serious injuries = 200 minor injuries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8</a:t>
            </a:fld>
            <a:endParaRPr lang="en-AU" dirty="0"/>
          </a:p>
        </p:txBody>
      </p:sp>
    </p:spTree>
    <p:extLst>
      <p:ext uri="{BB962C8B-B14F-4D97-AF65-F5344CB8AC3E}">
        <p14:creationId xmlns:p14="http://schemas.microsoft.com/office/powerpoint/2010/main" val="39090449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000" dirty="0"/>
              <a:t>Standing</a:t>
            </a:r>
            <a:r>
              <a:rPr lang="en-AU" sz="1000" baseline="0" dirty="0"/>
              <a:t> at the S1/SSD position, take photographs of;</a:t>
            </a:r>
          </a:p>
          <a:p>
            <a:pPr marL="228600" indent="-228600">
              <a:buAutoNum type="arabicPeriod"/>
            </a:pPr>
            <a:r>
              <a:rPr lang="en-AU" sz="1000" baseline="0" dirty="0"/>
              <a:t>The available S2 in the UP direction</a:t>
            </a:r>
          </a:p>
          <a:p>
            <a:pPr marL="228600" indent="-228600">
              <a:buAutoNum type="arabicPeriod"/>
            </a:pPr>
            <a:r>
              <a:rPr lang="en-AU" sz="1000" baseline="0" dirty="0"/>
              <a:t>The available S1 back to the centre of the crossing</a:t>
            </a:r>
          </a:p>
          <a:p>
            <a:pPr marL="228600" indent="-228600">
              <a:buAutoNum type="arabicPeriod"/>
            </a:pPr>
            <a:r>
              <a:rPr lang="en-AU" sz="1000" baseline="0" dirty="0"/>
              <a:t>The available S2 in the DOWN direction</a:t>
            </a:r>
            <a:endParaRPr lang="en-AU" sz="1000" dirty="0"/>
          </a:p>
        </p:txBody>
      </p:sp>
      <p:sp>
        <p:nvSpPr>
          <p:cNvPr id="4" name="Slide Number Placeholder 3"/>
          <p:cNvSpPr>
            <a:spLocks noGrp="1"/>
          </p:cNvSpPr>
          <p:nvPr>
            <p:ph type="sldNum" sz="quarter" idx="10"/>
          </p:nvPr>
        </p:nvSpPr>
        <p:spPr/>
        <p:txBody>
          <a:bodyPr/>
          <a:lstStyle/>
          <a:p>
            <a:fld id="{1D904CF9-F315-46B3-9D39-10C246463910}" type="slidenum">
              <a:rPr lang="en-AU" smtClean="0"/>
              <a:t>84</a:t>
            </a:fld>
            <a:endParaRPr lang="en-AU" dirty="0"/>
          </a:p>
        </p:txBody>
      </p:sp>
    </p:spTree>
    <p:extLst>
      <p:ext uri="{BB962C8B-B14F-4D97-AF65-F5344CB8AC3E}">
        <p14:creationId xmlns:p14="http://schemas.microsoft.com/office/powerpoint/2010/main" val="32807229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r>
              <a:rPr lang="en-AU" sz="1000" dirty="0"/>
              <a:t>1. Continuing from the S1/SSD point, measure along the roadway</a:t>
            </a:r>
            <a:r>
              <a:rPr lang="en-AU" sz="1000" baseline="0" dirty="0"/>
              <a:t> out to the point of maximum achievable SSD and record this distance on your Data Collection Sheet.</a:t>
            </a:r>
            <a:endParaRPr lang="en-AU" sz="1000" dirty="0"/>
          </a:p>
        </p:txBody>
      </p:sp>
      <p:sp>
        <p:nvSpPr>
          <p:cNvPr id="4" name="Slide Number Placeholder 3"/>
          <p:cNvSpPr>
            <a:spLocks noGrp="1"/>
          </p:cNvSpPr>
          <p:nvPr>
            <p:ph type="sldNum" sz="quarter" idx="10"/>
          </p:nvPr>
        </p:nvSpPr>
        <p:spPr/>
        <p:txBody>
          <a:bodyPr/>
          <a:lstStyle/>
          <a:p>
            <a:fld id="{1D904CF9-F315-46B3-9D39-10C246463910}" type="slidenum">
              <a:rPr lang="en-AU" smtClean="0"/>
              <a:t>85</a:t>
            </a:fld>
            <a:endParaRPr lang="en-AU" dirty="0"/>
          </a:p>
        </p:txBody>
      </p:sp>
    </p:spTree>
    <p:extLst>
      <p:ext uri="{BB962C8B-B14F-4D97-AF65-F5344CB8AC3E}">
        <p14:creationId xmlns:p14="http://schemas.microsoft.com/office/powerpoint/2010/main" val="28281367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marL="228600" indent="-228600">
              <a:buAutoNum type="arabicPeriod"/>
            </a:pPr>
            <a:r>
              <a:rPr lang="en-AU" sz="1000" dirty="0"/>
              <a:t>Whilst making your way back to the intersection of the primary</a:t>
            </a:r>
            <a:r>
              <a:rPr lang="en-AU" sz="1000" baseline="0" dirty="0"/>
              <a:t> approach and this additional approach</a:t>
            </a:r>
            <a:r>
              <a:rPr lang="en-AU" sz="1000" dirty="0"/>
              <a:t>, take a photograph and record the location as a distance from the intersection of any advanced warning</a:t>
            </a:r>
            <a:r>
              <a:rPr lang="en-AU" sz="1000" baseline="0" dirty="0"/>
              <a:t> signage or pavement markings on your site sketch.</a:t>
            </a:r>
          </a:p>
          <a:p>
            <a:pPr marL="228600" indent="-228600">
              <a:buAutoNum type="arabicPeriod"/>
            </a:pPr>
            <a:r>
              <a:rPr lang="en-AU" sz="1000" baseline="0" dirty="0"/>
              <a:t>On returning to the intersection, take a photo of the intersection controls.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000" dirty="0"/>
              <a:t>On the return back to the crossing, measure the distance from the intersection back to the crossing, record this measurement on the site sketch.</a:t>
            </a:r>
          </a:p>
          <a:p>
            <a:pPr marL="228600" indent="-228600">
              <a:buAutoNum type="arabicPeriod"/>
            </a:pPr>
            <a:endParaRPr lang="en-AU" sz="1000" dirty="0"/>
          </a:p>
        </p:txBody>
      </p:sp>
      <p:sp>
        <p:nvSpPr>
          <p:cNvPr id="4" name="Slide Number Placeholder 3"/>
          <p:cNvSpPr>
            <a:spLocks noGrp="1"/>
          </p:cNvSpPr>
          <p:nvPr>
            <p:ph type="sldNum" sz="quarter" idx="10"/>
          </p:nvPr>
        </p:nvSpPr>
        <p:spPr/>
        <p:txBody>
          <a:bodyPr/>
          <a:lstStyle/>
          <a:p>
            <a:fld id="{1D904CF9-F315-46B3-9D39-10C246463910}" type="slidenum">
              <a:rPr lang="en-AU" smtClean="0"/>
              <a:t>86</a:t>
            </a:fld>
            <a:endParaRPr lang="en-AU" dirty="0"/>
          </a:p>
        </p:txBody>
      </p:sp>
    </p:spTree>
    <p:extLst>
      <p:ext uri="{BB962C8B-B14F-4D97-AF65-F5344CB8AC3E}">
        <p14:creationId xmlns:p14="http://schemas.microsoft.com/office/powerpoint/2010/main" val="2079362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A control point is a: </a:t>
            </a:r>
          </a:p>
          <a:p>
            <a:r>
              <a:rPr lang="en-AU" sz="1200" b="0" i="0" u="none" strike="noStrike" kern="1200" baseline="0" dirty="0">
                <a:solidFill>
                  <a:schemeClr val="tx1"/>
                </a:solidFill>
                <a:latin typeface="+mn-lt"/>
                <a:ea typeface="+mn-ea"/>
                <a:cs typeface="+mn-cs"/>
              </a:rPr>
              <a:t>• Closed gate — a gate on the exit from the level crossing which is kept closed and must be opened by the user. </a:t>
            </a:r>
          </a:p>
          <a:p>
            <a:r>
              <a:rPr lang="en-AU" sz="1200" b="0" i="0" u="none" strike="noStrike" kern="1200" baseline="0" dirty="0">
                <a:solidFill>
                  <a:schemeClr val="tx1"/>
                </a:solidFill>
                <a:latin typeface="+mn-lt"/>
                <a:ea typeface="+mn-ea"/>
                <a:cs typeface="+mn-cs"/>
              </a:rPr>
              <a:t>• Controlled intersection — a road intersection on the exit from the level crossing which is equipped with active traffic signals, or passive controls that may cause the exiting road vehicle to need to stop. </a:t>
            </a:r>
          </a:p>
          <a:p>
            <a:r>
              <a:rPr lang="en-AU" sz="1200" b="0" i="0" u="none" strike="noStrike" kern="1200" baseline="0" dirty="0">
                <a:solidFill>
                  <a:schemeClr val="tx1"/>
                </a:solidFill>
                <a:latin typeface="+mn-lt"/>
                <a:ea typeface="+mn-ea"/>
                <a:cs typeface="+mn-cs"/>
              </a:rPr>
              <a:t>• Controlled pedestrian crossing — a pedestrian crossing on the exit roadway which is equipped with active traffic signals or passive signage (e.g. zebra crossings, school crossings) that may cause the exiting road vehicle to need to stop. </a:t>
            </a:r>
          </a:p>
          <a:p>
            <a:r>
              <a:rPr lang="en-AU" sz="1200" b="0" i="0" u="none" strike="noStrike" kern="1200" baseline="0" dirty="0">
                <a:solidFill>
                  <a:schemeClr val="tx1"/>
                </a:solidFill>
                <a:latin typeface="+mn-lt"/>
                <a:ea typeface="+mn-ea"/>
                <a:cs typeface="+mn-cs"/>
              </a:rPr>
              <a:t>• Uncontrolled crossroad — a crossroad not equipped with any controls to which the road vehicle may need to give way to the right for opposing traffic. </a:t>
            </a:r>
          </a:p>
          <a:p>
            <a:r>
              <a:rPr lang="en-AU" sz="1200" b="0" i="0" u="none" strike="noStrike" kern="1200" baseline="0" dirty="0">
                <a:solidFill>
                  <a:schemeClr val="tx1"/>
                </a:solidFill>
                <a:latin typeface="+mn-lt"/>
                <a:ea typeface="+mn-ea"/>
                <a:cs typeface="+mn-cs"/>
              </a:rPr>
              <a:t>• Uncontrolled T-intersection — a T-intersection not equipped with any controls where the exiting road is on the terminating leg of the T and the road vehicle must turn left or right, giving way to traffic. </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87</a:t>
            </a:fld>
            <a:endParaRPr lang="en-AU" dirty="0"/>
          </a:p>
        </p:txBody>
      </p:sp>
    </p:spTree>
    <p:extLst>
      <p:ext uri="{BB962C8B-B14F-4D97-AF65-F5344CB8AC3E}">
        <p14:creationId xmlns:p14="http://schemas.microsoft.com/office/powerpoint/2010/main" val="6879409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This distance is recorded if a road intersection or road pedestrian crossing facility is within 400m of the level crossing exit for sealed roads, or within 200m for unsealed roads. </a:t>
            </a:r>
          </a:p>
          <a:p>
            <a:r>
              <a:rPr lang="en-AU" sz="1200" b="0" i="0" u="none" strike="noStrike" kern="1200" baseline="0" dirty="0">
                <a:solidFill>
                  <a:schemeClr val="tx1"/>
                </a:solidFill>
                <a:latin typeface="+mn-lt"/>
                <a:ea typeface="+mn-ea"/>
                <a:cs typeface="+mn-cs"/>
              </a:rPr>
              <a:t>If there are multiple control points, record the one closest to the crossing on each side.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88</a:t>
            </a:fld>
            <a:endParaRPr lang="en-AU" dirty="0"/>
          </a:p>
        </p:txBody>
      </p:sp>
    </p:spTree>
    <p:extLst>
      <p:ext uri="{BB962C8B-B14F-4D97-AF65-F5344CB8AC3E}">
        <p14:creationId xmlns:p14="http://schemas.microsoft.com/office/powerpoint/2010/main" val="14003242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An automated process of renaming photographs may be used. Use of such a system is most efficient where the standard photographs are taken in order on-site but renaming (and therefore reordering) can be achieved in the office after the event if necessary. For efficiency, the order of photographs taken should minimise the distance travelled on-site by the photographer. </a:t>
            </a:r>
          </a:p>
          <a:p>
            <a:r>
              <a:rPr lang="en-AU" sz="1200" b="0" i="0" u="none" strike="noStrike" kern="1200" baseline="0" dirty="0">
                <a:solidFill>
                  <a:schemeClr val="tx1"/>
                </a:solidFill>
                <a:latin typeface="+mn-lt"/>
                <a:ea typeface="+mn-ea"/>
                <a:cs typeface="+mn-cs"/>
              </a:rPr>
              <a:t>The choice of whether to use a photograph naming convention and which one to use will be made by the jurisdiction and will balance field efficiency with the long-term usefulness of the data. </a:t>
            </a:r>
          </a:p>
          <a:p>
            <a:r>
              <a:rPr lang="en-AU" sz="1200" b="0" i="0" u="none" strike="noStrike" kern="1200" baseline="0" dirty="0">
                <a:solidFill>
                  <a:schemeClr val="tx1"/>
                </a:solidFill>
                <a:latin typeface="+mn-lt"/>
                <a:ea typeface="+mn-ea"/>
                <a:cs typeface="+mn-cs"/>
              </a:rPr>
              <a:t>If a naming convention is not used, the assessor must show the photo number and direction on the site sketch. </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89</a:t>
            </a:fld>
            <a:endParaRPr lang="en-AU" dirty="0"/>
          </a:p>
        </p:txBody>
      </p:sp>
    </p:spTree>
    <p:extLst>
      <p:ext uri="{BB962C8B-B14F-4D97-AF65-F5344CB8AC3E}">
        <p14:creationId xmlns:p14="http://schemas.microsoft.com/office/powerpoint/2010/main" val="16412964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90</a:t>
            </a:fld>
            <a:endParaRPr lang="en-AU" dirty="0"/>
          </a:p>
        </p:txBody>
      </p:sp>
    </p:spTree>
    <p:extLst>
      <p:ext uri="{BB962C8B-B14F-4D97-AF65-F5344CB8AC3E}">
        <p14:creationId xmlns:p14="http://schemas.microsoft.com/office/powerpoint/2010/main" val="9474252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Note: </a:t>
            </a:r>
          </a:p>
          <a:p>
            <a:r>
              <a:rPr lang="en-AU" b="0" dirty="0"/>
              <a:t>1.</a:t>
            </a:r>
            <a:r>
              <a:rPr lang="en-AU" b="1" baseline="0" dirty="0"/>
              <a:t> </a:t>
            </a:r>
            <a:r>
              <a:rPr lang="en-AU" dirty="0"/>
              <a:t>Rear facing or backing lights installed</a:t>
            </a:r>
            <a:r>
              <a:rPr lang="en-AU" baseline="0" dirty="0"/>
              <a:t> on the crossing controls on the departure side of the crossing (as per the included image) are not considered to be duplicated controls.</a:t>
            </a:r>
          </a:p>
          <a:p>
            <a:r>
              <a:rPr lang="en-AU" baseline="0" dirty="0"/>
              <a:t>    Controls are only considered to be duplicated when crossing controls are installed on both sides of the road way. i.e. RX-5 assemblies on both the left hand and right hand side of the road for both approaches.</a:t>
            </a:r>
          </a:p>
          <a:p>
            <a:r>
              <a:rPr lang="en-AU" baseline="0" dirty="0"/>
              <a:t>2. There may be occasions at passively controlled crossings where the controls differ on each approach. i.e. Give-way signs on one approach and Stop signs on the other approach.</a:t>
            </a:r>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91</a:t>
            </a:fld>
            <a:endParaRPr lang="en-AU" dirty="0"/>
          </a:p>
        </p:txBody>
      </p:sp>
    </p:spTree>
    <p:extLst>
      <p:ext uri="{BB962C8B-B14F-4D97-AF65-F5344CB8AC3E}">
        <p14:creationId xmlns:p14="http://schemas.microsoft.com/office/powerpoint/2010/main" val="25086422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92</a:t>
            </a:fld>
            <a:endParaRPr lang="en-AU" dirty="0"/>
          </a:p>
        </p:txBody>
      </p:sp>
    </p:spTree>
    <p:extLst>
      <p:ext uri="{BB962C8B-B14F-4D97-AF65-F5344CB8AC3E}">
        <p14:creationId xmlns:p14="http://schemas.microsoft.com/office/powerpoint/2010/main" val="33554164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Advance warning devices observed at the crossing are to be recorded on the data collection sheet.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Note: </a:t>
            </a:r>
            <a:r>
              <a:rPr lang="en-AU" dirty="0"/>
              <a:t>Multiple advance warning devices may be recorded and advanced warning installations may differ from one approach to the other, this should be recorded.</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93</a:t>
            </a:fld>
            <a:endParaRPr lang="en-AU" dirty="0"/>
          </a:p>
        </p:txBody>
      </p:sp>
    </p:spTree>
    <p:extLst>
      <p:ext uri="{BB962C8B-B14F-4D97-AF65-F5344CB8AC3E}">
        <p14:creationId xmlns:p14="http://schemas.microsoft.com/office/powerpoint/2010/main" val="2463726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pPr defTabSz="915589">
              <a:defRPr/>
            </a:pPr>
            <a:r>
              <a:rPr lang="en-AU" dirty="0"/>
              <a:t>Formally storing crossing and assessing crossing risk began in 1999. A project team was tasked with developing a tool and technical guidelines for the assessment and treatment of level crossings and oversee the development of a database for level crossings. A simple database to hold crossing data and a spreadsheet called the Risk Score Matrix to assess the risk at level crossings were developed. </a:t>
            </a:r>
          </a:p>
          <a:p>
            <a:pPr defTabSz="915589">
              <a:defRPr/>
            </a:pPr>
            <a:endParaRPr lang="en-AU" dirty="0"/>
          </a:p>
          <a:p>
            <a:pPr defTabSz="915589">
              <a:defRPr/>
            </a:pPr>
            <a:r>
              <a:rPr lang="en-AU" dirty="0"/>
              <a:t>In 2003 Australian Transport Council and SCOT (Rail Group) sanctioned that the ALCAM be adopted nationally. In 2004 this initial system was developed into a Microsoft Access database named the Level Crossing Management System (LXM) combining the data management and the risk scoring (ALCAM) in one system. </a:t>
            </a:r>
          </a:p>
          <a:p>
            <a:pPr defTabSz="915589">
              <a:defRPr/>
            </a:pPr>
            <a:endParaRPr lang="en-AU" b="1" dirty="0"/>
          </a:p>
          <a:p>
            <a:pPr defTabSz="915589">
              <a:defRPr/>
            </a:pPr>
            <a:r>
              <a:rPr lang="en-AU" b="1" dirty="0"/>
              <a:t>Since then the system has undergone continual development and improvement to the multi-jurisdiction web based system in use today.</a:t>
            </a:r>
          </a:p>
          <a:p>
            <a:endParaRPr lang="en-AU" b="1" dirty="0"/>
          </a:p>
          <a:p>
            <a:endParaRPr lang="en-AU" dirty="0"/>
          </a:p>
          <a:p>
            <a:endParaRPr lang="en-AU" dirty="0"/>
          </a:p>
          <a:p>
            <a:r>
              <a:rPr lang="en-AU" dirty="0"/>
              <a:t> </a:t>
            </a:r>
          </a:p>
          <a:p>
            <a:endParaRPr lang="en-AU" dirty="0"/>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9</a:t>
            </a:fld>
            <a:endParaRPr lang="en-AU" dirty="0"/>
          </a:p>
        </p:txBody>
      </p:sp>
    </p:spTree>
    <p:extLst>
      <p:ext uri="{BB962C8B-B14F-4D97-AF65-F5344CB8AC3E}">
        <p14:creationId xmlns:p14="http://schemas.microsoft.com/office/powerpoint/2010/main" val="26730231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94</a:t>
            </a:fld>
            <a:endParaRPr lang="en-AU" dirty="0"/>
          </a:p>
        </p:txBody>
      </p:sp>
    </p:spTree>
    <p:extLst>
      <p:ext uri="{BB962C8B-B14F-4D97-AF65-F5344CB8AC3E}">
        <p14:creationId xmlns:p14="http://schemas.microsoft.com/office/powerpoint/2010/main" val="28442367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Distribute Road form</a:t>
            </a:r>
          </a:p>
        </p:txBody>
      </p:sp>
      <p:sp>
        <p:nvSpPr>
          <p:cNvPr id="4" name="Slide Number Placeholder 3"/>
          <p:cNvSpPr>
            <a:spLocks noGrp="1"/>
          </p:cNvSpPr>
          <p:nvPr>
            <p:ph type="sldNum" sz="quarter" idx="5"/>
          </p:nvPr>
        </p:nvSpPr>
        <p:spPr/>
        <p:txBody>
          <a:bodyPr/>
          <a:lstStyle/>
          <a:p>
            <a:fld id="{A5406347-AD3B-4AE7-A184-E728CD3B6C11}" type="slidenum">
              <a:rPr lang="en-AU" smtClean="0"/>
              <a:t>95</a:t>
            </a:fld>
            <a:endParaRPr lang="en-AU" dirty="0"/>
          </a:p>
        </p:txBody>
      </p:sp>
    </p:spTree>
    <p:extLst>
      <p:ext uri="{BB962C8B-B14F-4D97-AF65-F5344CB8AC3E}">
        <p14:creationId xmlns:p14="http://schemas.microsoft.com/office/powerpoint/2010/main" val="2963588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taking measurements using range finding binoculars, consider: </a:t>
            </a:r>
          </a:p>
          <a:p>
            <a:pPr marL="171450" indent="-171450">
              <a:buFont typeface="Arial" panose="020B0604020202020204" pitchFamily="34" charset="0"/>
              <a:buChar char="•"/>
            </a:pPr>
            <a:r>
              <a:rPr lang="en-AU" dirty="0"/>
              <a:t>The object being measured must be correctly acquired by the instrument. </a:t>
            </a:r>
          </a:p>
          <a:p>
            <a:pPr marL="171450" indent="-171450">
              <a:buFont typeface="Arial" panose="020B0604020202020204" pitchFamily="34" charset="0"/>
              <a:buChar char="•"/>
            </a:pPr>
            <a:r>
              <a:rPr lang="en-AU" dirty="0"/>
              <a:t>At least three measurements should be taken to ensure that a repeatable dimension is obtained. </a:t>
            </a:r>
          </a:p>
          <a:p>
            <a:pPr marL="171450" indent="-171450">
              <a:buFont typeface="Arial" panose="020B0604020202020204" pitchFamily="34" charset="0"/>
              <a:buChar char="•"/>
            </a:pPr>
            <a:r>
              <a:rPr lang="en-AU" dirty="0"/>
              <a:t>Where the background or foreground contains obstructions which may reflect the rangefinder’s infrared signal, a measurement may be returned for the wrong object. Take comparative measurements on other nearby objects offering clear sighting as a quick check on the distances measured. </a:t>
            </a:r>
          </a:p>
          <a:p>
            <a:pPr marL="171450" indent="-171450">
              <a:buFont typeface="Arial" panose="020B0604020202020204" pitchFamily="34" charset="0"/>
              <a:buChar char="•"/>
            </a:pPr>
            <a:r>
              <a:rPr lang="en-AU" dirty="0"/>
              <a:t>Some instruments require a larger reflecting area, and it may be difficult to accurately measure an object such as a person at longer distances. </a:t>
            </a:r>
          </a:p>
          <a:p>
            <a:pPr marL="171450" indent="-171450">
              <a:buFont typeface="Arial" panose="020B0604020202020204" pitchFamily="34" charset="0"/>
              <a:buChar char="•"/>
            </a:pPr>
            <a:r>
              <a:rPr lang="en-AU" dirty="0"/>
              <a:t>Varying the point of aim slightly each time may show errors in spotting a target. </a:t>
            </a:r>
          </a:p>
          <a:p>
            <a:pPr marL="171450" indent="-171450">
              <a:buFont typeface="Arial" panose="020B0604020202020204" pitchFamily="34" charset="0"/>
              <a:buChar char="•"/>
            </a:pPr>
            <a:r>
              <a:rPr lang="en-AU" dirty="0"/>
              <a:t>Raindrops will refract and reflect the signal and can produce incorrect results. </a:t>
            </a:r>
          </a:p>
          <a:p>
            <a:pPr marL="171450" indent="-171450">
              <a:buFont typeface="Arial" panose="020B0604020202020204" pitchFamily="34" charset="0"/>
              <a:buChar char="•"/>
            </a:pPr>
            <a:r>
              <a:rPr lang="en-AU" dirty="0"/>
              <a:t>For accurate measurement to distant objects the binoculars can be mounted on a tripod, or the operator can lean against a fixed object to achieve steady sighting. </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96</a:t>
            </a:fld>
            <a:endParaRPr lang="en-AU" dirty="0"/>
          </a:p>
        </p:txBody>
      </p:sp>
    </p:spTree>
    <p:extLst>
      <p:ext uri="{BB962C8B-B14F-4D97-AF65-F5344CB8AC3E}">
        <p14:creationId xmlns:p14="http://schemas.microsoft.com/office/powerpoint/2010/main" val="36829878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000" dirty="0"/>
          </a:p>
          <a:p>
            <a:endParaRPr lang="en-AU" sz="1000" dirty="0"/>
          </a:p>
          <a:p>
            <a:endParaRPr lang="en-AU" dirty="0"/>
          </a:p>
        </p:txBody>
      </p:sp>
      <p:sp>
        <p:nvSpPr>
          <p:cNvPr id="4" name="Slide Number Placeholder 3"/>
          <p:cNvSpPr>
            <a:spLocks noGrp="1"/>
          </p:cNvSpPr>
          <p:nvPr>
            <p:ph type="sldNum" sz="quarter" idx="10"/>
          </p:nvPr>
        </p:nvSpPr>
        <p:spPr/>
        <p:txBody>
          <a:bodyPr/>
          <a:lstStyle/>
          <a:p>
            <a:fld id="{1D904CF9-F315-46B3-9D39-10C246463910}" type="slidenum">
              <a:rPr lang="en-AU" smtClean="0"/>
              <a:t>97</a:t>
            </a:fld>
            <a:endParaRPr lang="en-AU" dirty="0"/>
          </a:p>
        </p:txBody>
      </p:sp>
    </p:spTree>
    <p:extLst>
      <p:ext uri="{BB962C8B-B14F-4D97-AF65-F5344CB8AC3E}">
        <p14:creationId xmlns:p14="http://schemas.microsoft.com/office/powerpoint/2010/main" val="14425979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disadvantage of digital spirit levels is that they measure over a short base and are therefore considerably affected by small variations in the pavement or road surface. It is therefore important to take several measurements within the zone being measured to obtain a reasonably accurate average grade. </a:t>
            </a:r>
          </a:p>
          <a:p>
            <a:r>
              <a:rPr lang="en-AU" dirty="0"/>
              <a:t>The road gradient over the length of a vehicle (approximately 20m, depending on the longest vehicle using the crossing) is required to provide an S3 grade. While this can be measured using an automatic level in one measurement, it is possible to achieve a reasonable approximation of the average grade by taking and averaging a series of grade measurements using a digital spirit level. Averaging the measurements taken every 5m from the crossing control assembly over the length of the vehicle should be sufficient for this purpose. </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98</a:t>
            </a:fld>
            <a:endParaRPr lang="en-AU" dirty="0"/>
          </a:p>
        </p:txBody>
      </p:sp>
    </p:spTree>
    <p:extLst>
      <p:ext uri="{BB962C8B-B14F-4D97-AF65-F5344CB8AC3E}">
        <p14:creationId xmlns:p14="http://schemas.microsoft.com/office/powerpoint/2010/main" val="27272905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000" dirty="0"/>
          </a:p>
          <a:p>
            <a:endParaRPr lang="en-AU" sz="1000" dirty="0"/>
          </a:p>
          <a:p>
            <a:endParaRPr lang="en-AU" dirty="0"/>
          </a:p>
        </p:txBody>
      </p:sp>
      <p:sp>
        <p:nvSpPr>
          <p:cNvPr id="4" name="Slide Number Placeholder 3"/>
          <p:cNvSpPr>
            <a:spLocks noGrp="1"/>
          </p:cNvSpPr>
          <p:nvPr>
            <p:ph type="sldNum" sz="quarter" idx="10"/>
          </p:nvPr>
        </p:nvSpPr>
        <p:spPr/>
        <p:txBody>
          <a:bodyPr/>
          <a:lstStyle/>
          <a:p>
            <a:fld id="{1D904CF9-F315-46B3-9D39-10C246463910}" type="slidenum">
              <a:rPr lang="en-AU" smtClean="0"/>
              <a:t>99</a:t>
            </a:fld>
            <a:endParaRPr lang="en-AU" dirty="0"/>
          </a:p>
        </p:txBody>
      </p:sp>
    </p:spTree>
    <p:extLst>
      <p:ext uri="{BB962C8B-B14F-4D97-AF65-F5344CB8AC3E}">
        <p14:creationId xmlns:p14="http://schemas.microsoft.com/office/powerpoint/2010/main" val="12467571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While this method may be more efficient than direct measurement in the field, and GIS may supply mapping and aerial photography data of sufficient accuracy to allow some co-ordinates to be taken or measurements to be scaled; the scale and integrity of the data is variable. Furthermore, this may introduce indeterminate errors into the measurement. The age of the GIS data may also be an issue if ground features have changed since the data was gathered. </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100</a:t>
            </a:fld>
            <a:endParaRPr lang="en-AU" dirty="0"/>
          </a:p>
        </p:txBody>
      </p:sp>
    </p:spTree>
    <p:extLst>
      <p:ext uri="{BB962C8B-B14F-4D97-AF65-F5344CB8AC3E}">
        <p14:creationId xmlns:p14="http://schemas.microsoft.com/office/powerpoint/2010/main" val="22343885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000" dirty="0"/>
          </a:p>
          <a:p>
            <a:endParaRPr lang="en-AU" sz="1000" dirty="0"/>
          </a:p>
          <a:p>
            <a:endParaRPr lang="en-AU" dirty="0"/>
          </a:p>
        </p:txBody>
      </p:sp>
      <p:sp>
        <p:nvSpPr>
          <p:cNvPr id="4" name="Slide Number Placeholder 3"/>
          <p:cNvSpPr>
            <a:spLocks noGrp="1"/>
          </p:cNvSpPr>
          <p:nvPr>
            <p:ph type="sldNum" sz="quarter" idx="10"/>
          </p:nvPr>
        </p:nvSpPr>
        <p:spPr/>
        <p:txBody>
          <a:bodyPr/>
          <a:lstStyle/>
          <a:p>
            <a:fld id="{1D904CF9-F315-46B3-9D39-10C246463910}" type="slidenum">
              <a:rPr lang="en-AU" smtClean="0"/>
              <a:t>101</a:t>
            </a:fld>
            <a:endParaRPr lang="en-AU" dirty="0"/>
          </a:p>
        </p:txBody>
      </p:sp>
    </p:spTree>
    <p:extLst>
      <p:ext uri="{BB962C8B-B14F-4D97-AF65-F5344CB8AC3E}">
        <p14:creationId xmlns:p14="http://schemas.microsoft.com/office/powerpoint/2010/main" val="7307011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instrument is set up level using a spirit level bubble. Sighting is to a graduated staff to measure the distance from the ground to the instrument’s level plane, either by reading the staff through the instrument’s telescope (automatic level) or by moving the laser sensor on the staff. A staff measurement is taken at either end of the grade to be measured. The difference between the two measurements is the fall or rise in the road. Dividing it by the horizontal distance between the two points and multiplying it by 100 yields the grade as a percentage. </a:t>
            </a:r>
          </a:p>
          <a:p>
            <a:r>
              <a:rPr lang="en-AU" dirty="0"/>
              <a:t>This measurement has the advantage that minor irregularities in the pavement have less effect on the measured grade. </a:t>
            </a:r>
          </a:p>
          <a:p>
            <a:endParaRPr lang="en-AU" dirty="0"/>
          </a:p>
        </p:txBody>
      </p:sp>
      <p:sp>
        <p:nvSpPr>
          <p:cNvPr id="4" name="Slide Number Placeholder 3"/>
          <p:cNvSpPr>
            <a:spLocks noGrp="1"/>
          </p:cNvSpPr>
          <p:nvPr>
            <p:ph type="sldNum" sz="quarter" idx="10"/>
          </p:nvPr>
        </p:nvSpPr>
        <p:spPr/>
        <p:txBody>
          <a:bodyPr/>
          <a:lstStyle/>
          <a:p>
            <a:fld id="{A5406347-AD3B-4AE7-A184-E728CD3B6C11}" type="slidenum">
              <a:rPr lang="en-AU" smtClean="0"/>
              <a:t>102</a:t>
            </a:fld>
            <a:endParaRPr lang="en-AU" dirty="0"/>
          </a:p>
        </p:txBody>
      </p:sp>
    </p:spTree>
    <p:extLst>
      <p:ext uri="{BB962C8B-B14F-4D97-AF65-F5344CB8AC3E}">
        <p14:creationId xmlns:p14="http://schemas.microsoft.com/office/powerpoint/2010/main" val="16454027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6125"/>
            <a:ext cx="6626225" cy="3727450"/>
          </a:xfrm>
        </p:spPr>
      </p:sp>
      <p:sp>
        <p:nvSpPr>
          <p:cNvPr id="3" name="Notes Placeholder 2"/>
          <p:cNvSpPr>
            <a:spLocks noGrp="1"/>
          </p:cNvSpPr>
          <p:nvPr>
            <p:ph type="body" idx="1"/>
          </p:nvPr>
        </p:nvSpPr>
        <p:spPr/>
        <p:txBody>
          <a:bodyPr/>
          <a:lstStyle/>
          <a:p>
            <a:endParaRPr lang="en-AU" sz="1000" dirty="0"/>
          </a:p>
          <a:p>
            <a:endParaRPr lang="en-AU" sz="1000" dirty="0"/>
          </a:p>
          <a:p>
            <a:endParaRPr lang="en-AU" dirty="0"/>
          </a:p>
        </p:txBody>
      </p:sp>
      <p:sp>
        <p:nvSpPr>
          <p:cNvPr id="4" name="Slide Number Placeholder 3"/>
          <p:cNvSpPr>
            <a:spLocks noGrp="1"/>
          </p:cNvSpPr>
          <p:nvPr>
            <p:ph type="sldNum" sz="quarter" idx="10"/>
          </p:nvPr>
        </p:nvSpPr>
        <p:spPr/>
        <p:txBody>
          <a:bodyPr/>
          <a:lstStyle/>
          <a:p>
            <a:fld id="{1D904CF9-F315-46B3-9D39-10C246463910}" type="slidenum">
              <a:rPr lang="en-AU" smtClean="0"/>
              <a:t>103</a:t>
            </a:fld>
            <a:endParaRPr lang="en-AU" dirty="0"/>
          </a:p>
        </p:txBody>
      </p:sp>
    </p:spTree>
    <p:extLst>
      <p:ext uri="{BB962C8B-B14F-4D97-AF65-F5344CB8AC3E}">
        <p14:creationId xmlns:p14="http://schemas.microsoft.com/office/powerpoint/2010/main" val="4004695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31458" y="5368414"/>
            <a:ext cx="8032955" cy="596027"/>
          </a:xfrm>
        </p:spPr>
        <p:txBody>
          <a:bodyPr anchor="b">
            <a:normAutofit/>
          </a:bodyPr>
          <a:lstStyle>
            <a:lvl1pPr algn="r">
              <a:defRPr sz="2400">
                <a:solidFill>
                  <a:schemeClr val="bg1"/>
                </a:solidFill>
              </a:defRPr>
            </a:lvl1pPr>
          </a:lstStyle>
          <a:p>
            <a:r>
              <a:rPr lang="en-US" dirty="0"/>
              <a:t>Click to edit presenter name</a:t>
            </a:r>
            <a:endParaRPr lang="en-AU" dirty="0"/>
          </a:p>
        </p:txBody>
      </p:sp>
      <p:sp>
        <p:nvSpPr>
          <p:cNvPr id="3" name="Subtitle 2"/>
          <p:cNvSpPr>
            <a:spLocks noGrp="1"/>
          </p:cNvSpPr>
          <p:nvPr>
            <p:ph type="subTitle" idx="1" hasCustomPrompt="1"/>
          </p:nvPr>
        </p:nvSpPr>
        <p:spPr>
          <a:xfrm>
            <a:off x="2320413" y="2241754"/>
            <a:ext cx="9144000" cy="845572"/>
          </a:xfrm>
        </p:spPr>
        <p:txBody>
          <a:bodyPr>
            <a:noAutofit/>
          </a:bodyPr>
          <a:lstStyle>
            <a:lvl1pPr marL="0" indent="0" algn="r">
              <a:buNone/>
              <a:defRPr sz="40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dirty="0"/>
              <a:t>Click to edit title</a:t>
            </a:r>
          </a:p>
        </p:txBody>
      </p:sp>
      <p:sp>
        <p:nvSpPr>
          <p:cNvPr id="23" name="Text Placeholder 20"/>
          <p:cNvSpPr>
            <a:spLocks noGrp="1"/>
          </p:cNvSpPr>
          <p:nvPr>
            <p:ph type="body" sz="quarter" idx="12" hasCustomPrompt="1"/>
          </p:nvPr>
        </p:nvSpPr>
        <p:spPr>
          <a:xfrm>
            <a:off x="7207251" y="6076337"/>
            <a:ext cx="4257675" cy="412955"/>
          </a:xfrm>
        </p:spPr>
        <p:txBody>
          <a:bodyPr>
            <a:normAutofit/>
          </a:bodyPr>
          <a:lstStyle>
            <a:lvl1pPr marL="0" indent="0" algn="r">
              <a:buNone/>
              <a:defRPr sz="1500" b="1">
                <a:solidFill>
                  <a:schemeClr val="bg1"/>
                </a:solidFill>
              </a:defRPr>
            </a:lvl1pPr>
          </a:lstStyle>
          <a:p>
            <a:pPr lvl="0"/>
            <a:r>
              <a:rPr lang="en-AU" dirty="0"/>
              <a:t>Presentation date</a:t>
            </a:r>
          </a:p>
        </p:txBody>
      </p:sp>
    </p:spTree>
    <p:extLst>
      <p:ext uri="{BB962C8B-B14F-4D97-AF65-F5344CB8AC3E}">
        <p14:creationId xmlns:p14="http://schemas.microsoft.com/office/powerpoint/2010/main" val="2933598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_Characteristic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924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003891" cy="609140"/>
          </a:xfrm>
        </p:spPr>
        <p:txBody>
          <a:bodyPr/>
          <a:lstStyle>
            <a:lvl1pPr>
              <a:defRPr b="1"/>
            </a:lvl1pPr>
          </a:lstStyle>
          <a:p>
            <a:r>
              <a:rPr lang="en-US" dirty="0"/>
              <a:t>Click to edit Master title style</a:t>
            </a:r>
            <a:endParaRPr lang="en-AU" dirty="0"/>
          </a:p>
        </p:txBody>
      </p:sp>
      <p:sp>
        <p:nvSpPr>
          <p:cNvPr id="3" name="Content Placeholder 2"/>
          <p:cNvSpPr>
            <a:spLocks noGrp="1"/>
          </p:cNvSpPr>
          <p:nvPr>
            <p:ph idx="1" hasCustomPrompt="1"/>
          </p:nvPr>
        </p:nvSpPr>
        <p:spPr/>
        <p:txBody>
          <a:bodyPr/>
          <a:lstStyle>
            <a:lvl1pPr marL="88900" indent="0">
              <a:buClr>
                <a:srgbClr val="C00000"/>
              </a:buClr>
              <a:buFont typeface="Arial" panose="020B0604020202020204" pitchFamily="34" charset="0"/>
              <a:buNone/>
              <a:defRPr/>
            </a:lvl1pPr>
            <a:lvl2pPr marL="1003300" indent="-457200">
              <a:buClr>
                <a:srgbClr val="C00000"/>
              </a:buClr>
              <a:buFont typeface="Arial" panose="020B0604020202020204" pitchFamily="34" charset="0"/>
              <a:buChar char="•"/>
              <a:defRPr/>
            </a:lvl2pPr>
            <a:lvl3pPr>
              <a:defRPr/>
            </a:lvl3pPr>
          </a:lstStyle>
          <a:p>
            <a:r>
              <a:rPr lang="en-AU" sz="2800" dirty="0"/>
              <a:t>Level 1</a:t>
            </a:r>
          </a:p>
          <a:p>
            <a:pPr marL="546100" indent="-457200">
              <a:buClr>
                <a:srgbClr val="C00000"/>
              </a:buClr>
              <a:buFont typeface="Arial" panose="020B0604020202020204" pitchFamily="34" charset="0"/>
              <a:buChar char="−"/>
            </a:pPr>
            <a:r>
              <a:rPr lang="en-AU" sz="2800" dirty="0"/>
              <a:t>Level 2</a:t>
            </a:r>
          </a:p>
          <a:p>
            <a:pPr marL="1003300" lvl="1" indent="-457200">
              <a:buClr>
                <a:srgbClr val="C00000"/>
              </a:buClr>
              <a:buFont typeface="Arial" panose="020B0604020202020204" pitchFamily="34" charset="0"/>
              <a:buChar char="•"/>
            </a:pPr>
            <a:r>
              <a:rPr lang="en-AU" sz="2800" dirty="0"/>
              <a:t>Level 3</a:t>
            </a:r>
          </a:p>
        </p:txBody>
      </p:sp>
    </p:spTree>
    <p:extLst>
      <p:ext uri="{BB962C8B-B14F-4D97-AF65-F5344CB8AC3E}">
        <p14:creationId xmlns:p14="http://schemas.microsoft.com/office/powerpoint/2010/main" val="423788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079300"/>
          </a:xfrm>
        </p:spPr>
        <p:txBody>
          <a:bodyPr anchor="b"/>
          <a:lstStyle>
            <a:lvl1pPr>
              <a:defRPr sz="4500"/>
            </a:lvl1pPr>
          </a:lstStyle>
          <a:p>
            <a:r>
              <a:rPr lang="en-US" dirty="0"/>
              <a:t>Click to edit Master title style</a:t>
            </a:r>
            <a:endParaRPr lang="en-AU" dirty="0"/>
          </a:p>
        </p:txBody>
      </p:sp>
      <p:sp>
        <p:nvSpPr>
          <p:cNvPr id="3" name="Text Placeholder 2"/>
          <p:cNvSpPr>
            <a:spLocks noGrp="1"/>
          </p:cNvSpPr>
          <p:nvPr>
            <p:ph type="body" idx="1"/>
          </p:nvPr>
        </p:nvSpPr>
        <p:spPr>
          <a:xfrm>
            <a:off x="831851" y="4293096"/>
            <a:ext cx="10515600" cy="2232247"/>
          </a:xfrm>
        </p:spPr>
        <p:txBody>
          <a:bodyPr>
            <a:normAutofit/>
          </a:bodyPr>
          <a:lstStyle>
            <a:lvl1pPr marL="0" indent="0">
              <a:buNone/>
              <a:defRPr sz="24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598284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1081548"/>
            <a:ext cx="9043219" cy="609140"/>
          </a:xfrm>
        </p:spPr>
        <p:txBody>
          <a:bodyPr/>
          <a:lstStyle>
            <a:lvl1pPr>
              <a:defRPr b="1"/>
            </a:lvl1pPr>
          </a:lstStyle>
          <a:p>
            <a:r>
              <a:rPr lang="en-US" dirty="0"/>
              <a:t>Click to edit Master title style</a:t>
            </a:r>
            <a:endParaRPr lang="en-AU"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5293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886239"/>
            <a:ext cx="10515600" cy="1021221"/>
          </a:xfrm>
        </p:spPr>
        <p:txBody>
          <a:bodyPr/>
          <a:lstStyle>
            <a:lvl1pPr>
              <a:defRPr b="1"/>
            </a:lvl1pPr>
          </a:lstStyle>
          <a:p>
            <a:r>
              <a:rPr lang="en-US" dirty="0"/>
              <a:t>Click to edit Master title style</a:t>
            </a:r>
            <a:endParaRPr lang="en-AU" dirty="0"/>
          </a:p>
        </p:txBody>
      </p:sp>
      <p:sp>
        <p:nvSpPr>
          <p:cNvPr id="3" name="Text Placeholder 2"/>
          <p:cNvSpPr>
            <a:spLocks noGrp="1"/>
          </p:cNvSpPr>
          <p:nvPr>
            <p:ph type="body" idx="1"/>
          </p:nvPr>
        </p:nvSpPr>
        <p:spPr>
          <a:xfrm>
            <a:off x="839789" y="2074455"/>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898367"/>
            <a:ext cx="5157787" cy="3684588"/>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72201" y="2074455"/>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898367"/>
            <a:ext cx="5183188" cy="3684588"/>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1605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endParaRPr lang="en-AU" dirty="0"/>
          </a:p>
        </p:txBody>
      </p:sp>
    </p:spTree>
    <p:extLst>
      <p:ext uri="{BB962C8B-B14F-4D97-AF65-F5344CB8AC3E}">
        <p14:creationId xmlns:p14="http://schemas.microsoft.com/office/powerpoint/2010/main" val="285137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38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43785"/>
            <a:ext cx="3932237" cy="1600200"/>
          </a:xfrm>
        </p:spPr>
        <p:txBody>
          <a:bodyPr anchor="b"/>
          <a:lstStyle>
            <a:lvl1pPr>
              <a:defRPr sz="2400" b="1"/>
            </a:lvl1pPr>
          </a:lstStyle>
          <a:p>
            <a:r>
              <a:rPr lang="en-US" dirty="0"/>
              <a:t>Click to edit Master title style</a:t>
            </a:r>
            <a:endParaRPr lang="en-AU" dirty="0"/>
          </a:p>
        </p:txBody>
      </p:sp>
      <p:sp>
        <p:nvSpPr>
          <p:cNvPr id="3" name="Content Placeholder 2"/>
          <p:cNvSpPr>
            <a:spLocks noGrp="1"/>
          </p:cNvSpPr>
          <p:nvPr>
            <p:ph idx="1"/>
          </p:nvPr>
        </p:nvSpPr>
        <p:spPr>
          <a:xfrm>
            <a:off x="5183188" y="1774012"/>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839788" y="2843985"/>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10449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53610"/>
            <a:ext cx="3932237" cy="1600200"/>
          </a:xfrm>
        </p:spPr>
        <p:txBody>
          <a:bodyPr anchor="b"/>
          <a:lstStyle>
            <a:lvl1pPr>
              <a:defRPr sz="2400" b="1"/>
            </a:lvl1pPr>
          </a:lstStyle>
          <a:p>
            <a:r>
              <a:rPr lang="en-US" dirty="0"/>
              <a:t>Click to edit Master title style</a:t>
            </a:r>
            <a:endParaRPr lang="en-AU" dirty="0"/>
          </a:p>
        </p:txBody>
      </p:sp>
      <p:sp>
        <p:nvSpPr>
          <p:cNvPr id="3" name="Picture Placeholder 2"/>
          <p:cNvSpPr>
            <a:spLocks noGrp="1"/>
          </p:cNvSpPr>
          <p:nvPr>
            <p:ph type="pic" idx="1"/>
          </p:nvPr>
        </p:nvSpPr>
        <p:spPr>
          <a:xfrm>
            <a:off x="5183188" y="178383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endParaRPr lang="en-AU" dirty="0"/>
          </a:p>
        </p:txBody>
      </p:sp>
      <p:sp>
        <p:nvSpPr>
          <p:cNvPr id="4" name="Text Placeholder 3"/>
          <p:cNvSpPr>
            <a:spLocks noGrp="1"/>
          </p:cNvSpPr>
          <p:nvPr>
            <p:ph type="body" sz="half" idx="2"/>
          </p:nvPr>
        </p:nvSpPr>
        <p:spPr>
          <a:xfrm>
            <a:off x="839788" y="285381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5756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81548"/>
            <a:ext cx="10515600" cy="609140"/>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p:cNvSpPr>
            <a:spLocks noGrp="1"/>
          </p:cNvSpPr>
          <p:nvPr>
            <p:ph type="body" idx="1"/>
          </p:nvPr>
        </p:nvSpPr>
        <p:spPr>
          <a:xfrm>
            <a:off x="838200" y="1825625"/>
            <a:ext cx="10515600" cy="460467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9519143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C00000"/>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C00000"/>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C00000"/>
        </a:buClr>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C00000"/>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C00000"/>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6.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7.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8.xml"/><Relationship Id="rId1" Type="http://schemas.openxmlformats.org/officeDocument/2006/relationships/slideLayout" Target="../slideLayouts/slideLayout9.xml"/><Relationship Id="rId4" Type="http://schemas.openxmlformats.org/officeDocument/2006/relationships/image" Target="../media/image106.jpg"/></Relationships>
</file>

<file path=ppt/slides/_rels/slide10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CAcQjRxqFQoTCKOImqSLm8gCFSWIpgod1DgMyw&amp;url=https://en.wikipedia.org/wiki/ANZ_Championship&amp;psig=AFQjCNEtkxL_DwtNYNIW5-OYcuksnIH8vg&amp;ust=144357637755181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7.xml"/><Relationship Id="rId1" Type="http://schemas.openxmlformats.org/officeDocument/2006/relationships/slideLayout" Target="../slideLayouts/slideLayout8.xml"/><Relationship Id="rId4" Type="http://schemas.openxmlformats.org/officeDocument/2006/relationships/image" Target="../media/image11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8.xml"/><Relationship Id="rId1" Type="http://schemas.openxmlformats.org/officeDocument/2006/relationships/slideLayout" Target="../slideLayouts/slideLayout4.xml"/><Relationship Id="rId5" Type="http://schemas.openxmlformats.org/officeDocument/2006/relationships/image" Target="../media/image120.jpeg"/><Relationship Id="rId4" Type="http://schemas.openxmlformats.org/officeDocument/2006/relationships/image" Target="../media/image119.jpeg"/></Relationships>
</file>

<file path=ppt/slides/_rels/slide12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9.xml"/><Relationship Id="rId1" Type="http://schemas.openxmlformats.org/officeDocument/2006/relationships/slideLayout" Target="../slideLayouts/slideLayout4.xml"/><Relationship Id="rId5" Type="http://schemas.openxmlformats.org/officeDocument/2006/relationships/image" Target="../media/image123.jpeg"/><Relationship Id="rId4" Type="http://schemas.openxmlformats.org/officeDocument/2006/relationships/image" Target="../media/image122.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9.xml"/><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1.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2.xml"/><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3.xml"/><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4.xml"/><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5.xml"/><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7.xml"/><Relationship Id="rId1" Type="http://schemas.openxmlformats.org/officeDocument/2006/relationships/slideLayout" Target="../slideLayouts/slideLayout4.xml"/><Relationship Id="rId5" Type="http://schemas.openxmlformats.org/officeDocument/2006/relationships/image" Target="../media/image139.jpeg"/><Relationship Id="rId4" Type="http://schemas.openxmlformats.org/officeDocument/2006/relationships/image" Target="../media/image138.jpeg"/></Relationships>
</file>

<file path=ppt/slides/_rels/slide14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8.xml"/><Relationship Id="rId1" Type="http://schemas.openxmlformats.org/officeDocument/2006/relationships/slideLayout" Target="../slideLayouts/slideLayout4.xml"/><Relationship Id="rId5" Type="http://schemas.openxmlformats.org/officeDocument/2006/relationships/image" Target="../media/image142.jpeg"/><Relationship Id="rId4" Type="http://schemas.openxmlformats.org/officeDocument/2006/relationships/image" Target="../media/image14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9.xml"/><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0.xml"/><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1.xml"/><Relationship Id="rId1" Type="http://schemas.openxmlformats.org/officeDocument/2006/relationships/slideLayout" Target="../slideLayouts/slideLayout4.xml"/><Relationship Id="rId5" Type="http://schemas.openxmlformats.org/officeDocument/2006/relationships/image" Target="../media/image149.jpeg"/><Relationship Id="rId4" Type="http://schemas.openxmlformats.org/officeDocument/2006/relationships/image" Target="../media/image148.jpeg"/></Relationships>
</file>

<file path=ppt/slides/_rels/slide15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2.xml"/><Relationship Id="rId1" Type="http://schemas.openxmlformats.org/officeDocument/2006/relationships/slideLayout" Target="../slideLayouts/slideLayout4.xml"/><Relationship Id="rId5" Type="http://schemas.openxmlformats.org/officeDocument/2006/relationships/image" Target="../media/image152.jpeg"/><Relationship Id="rId4" Type="http://schemas.openxmlformats.org/officeDocument/2006/relationships/image" Target="../media/image151.jpe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xml"/><Relationship Id="rId5" Type="http://schemas.openxmlformats.org/officeDocument/2006/relationships/image" Target="../media/image157.png"/><Relationship Id="rId4" Type="http://schemas.openxmlformats.org/officeDocument/2006/relationships/image" Target="../media/image156.png"/></Relationships>
</file>

<file path=ppt/slides/_rels/slide15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xml"/><Relationship Id="rId5" Type="http://schemas.openxmlformats.org/officeDocument/2006/relationships/image" Target="../media/image157.png"/><Relationship Id="rId4" Type="http://schemas.openxmlformats.org/officeDocument/2006/relationships/image" Target="../media/image156.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8.xml"/><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9.xml"/><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50.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5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66.xml"/><Relationship Id="rId1" Type="http://schemas.openxmlformats.org/officeDocument/2006/relationships/slideLayout" Target="../slideLayouts/slideLayout8.xml"/><Relationship Id="rId4" Type="http://schemas.openxmlformats.org/officeDocument/2006/relationships/image" Target="../media/image165.jpg"/></Relationships>
</file>

<file path=ppt/slides/_rels/slide185.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67.xml"/><Relationship Id="rId1" Type="http://schemas.openxmlformats.org/officeDocument/2006/relationships/slideLayout" Target="../slideLayouts/slideLayout4.xml"/><Relationship Id="rId5" Type="http://schemas.openxmlformats.org/officeDocument/2006/relationships/image" Target="../media/image168.jpg"/><Relationship Id="rId4" Type="http://schemas.openxmlformats.org/officeDocument/2006/relationships/image" Target="../media/image167.jpg"/></Relationships>
</file>

<file path=ppt/slides/_rels/slide186.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68.xml"/><Relationship Id="rId1" Type="http://schemas.openxmlformats.org/officeDocument/2006/relationships/slideLayout" Target="../slideLayouts/slideLayout4.xml"/><Relationship Id="rId5" Type="http://schemas.openxmlformats.org/officeDocument/2006/relationships/image" Target="../media/image171.jpg"/><Relationship Id="rId4" Type="http://schemas.openxmlformats.org/officeDocument/2006/relationships/image" Target="../media/image170.jp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jfif"/></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12.jpeg"/></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67.jpeg"/><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mailto:training@alcam.com.a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9.xml"/><Relationship Id="rId1" Type="http://schemas.openxmlformats.org/officeDocument/2006/relationships/slideLayout" Target="../slideLayouts/slideLayout4.xml"/><Relationship Id="rId5" Type="http://schemas.openxmlformats.org/officeDocument/2006/relationships/image" Target="../media/image90.jpeg"/><Relationship Id="rId4" Type="http://schemas.openxmlformats.org/officeDocument/2006/relationships/image" Target="../media/image89.jpeg"/></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Matt Garratt</a:t>
            </a:r>
          </a:p>
        </p:txBody>
      </p:sp>
      <p:sp>
        <p:nvSpPr>
          <p:cNvPr id="13" name="Text Placeholder 12"/>
          <p:cNvSpPr>
            <a:spLocks noGrp="1"/>
          </p:cNvSpPr>
          <p:nvPr>
            <p:ph type="body" sz="quarter" idx="12"/>
          </p:nvPr>
        </p:nvSpPr>
        <p:spPr/>
        <p:txBody>
          <a:bodyPr/>
          <a:lstStyle/>
          <a:p>
            <a:r>
              <a:rPr lang="en-AU" dirty="0"/>
              <a:t>07-APR-2025</a:t>
            </a:r>
          </a:p>
        </p:txBody>
      </p:sp>
      <p:sp>
        <p:nvSpPr>
          <p:cNvPr id="6" name="TextBox 5">
            <a:extLst>
              <a:ext uri="{FF2B5EF4-FFF2-40B4-BE49-F238E27FC236}">
                <a16:creationId xmlns:a16="http://schemas.microsoft.com/office/drawing/2014/main" id="{6E95859B-21D0-808B-083B-40C65058983D}"/>
              </a:ext>
            </a:extLst>
          </p:cNvPr>
          <p:cNvSpPr txBox="1"/>
          <p:nvPr/>
        </p:nvSpPr>
        <p:spPr>
          <a:xfrm>
            <a:off x="931234" y="722370"/>
            <a:ext cx="76145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cs typeface="Arial"/>
              </a:rPr>
              <a:t>Module 1: Level Crossing Concepts</a:t>
            </a:r>
            <a:endParaRPr lang="en-US" sz="3200" b="1" dirty="0"/>
          </a:p>
        </p:txBody>
      </p:sp>
    </p:spTree>
    <p:custDataLst>
      <p:tags r:id="rId1"/>
    </p:custDataLst>
    <p:extLst>
      <p:ext uri="{BB962C8B-B14F-4D97-AF65-F5344CB8AC3E}">
        <p14:creationId xmlns:p14="http://schemas.microsoft.com/office/powerpoint/2010/main" val="1413970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National ALCAM Committee</a:t>
            </a:r>
          </a:p>
        </p:txBody>
      </p:sp>
      <p:sp>
        <p:nvSpPr>
          <p:cNvPr id="3" name="Content Placeholder 2"/>
          <p:cNvSpPr>
            <a:spLocks noGrp="1"/>
          </p:cNvSpPr>
          <p:nvPr>
            <p:ph idx="1"/>
          </p:nvPr>
        </p:nvSpPr>
        <p:spPr>
          <a:xfrm>
            <a:off x="838200" y="2348879"/>
            <a:ext cx="10515600" cy="4081417"/>
          </a:xfrm>
        </p:spPr>
        <p:txBody>
          <a:bodyPr/>
          <a:lstStyle/>
          <a:p>
            <a:pPr marL="431800" indent="-342900">
              <a:buFont typeface="Arial" panose="020B0604020202020204" pitchFamily="34" charset="0"/>
              <a:buChar char="•"/>
            </a:pPr>
            <a:r>
              <a:rPr lang="en-AU" sz="2400" dirty="0"/>
              <a:t>The National ALCAM Committee which was established in 2002 has memberships from all states &amp; territories across Australia and NZ which have operating railways.</a:t>
            </a:r>
          </a:p>
          <a:p>
            <a:endParaRPr lang="en-AU" sz="2400" dirty="0"/>
          </a:p>
          <a:p>
            <a:pPr marL="431800" indent="-342900">
              <a:buFont typeface="Arial" panose="020B0604020202020204" pitchFamily="34" charset="0"/>
              <a:buChar char="•"/>
            </a:pPr>
            <a:r>
              <a:rPr lang="en-AU" sz="2400" dirty="0"/>
              <a:t>The role of the ALCAM committee is to provide ongoing support to ALCAM users to ensure a consistent approach to assessments and the use of the LXM system, progress technical issues and continue to develop ALCAM and LXM system.</a:t>
            </a:r>
          </a:p>
          <a:p>
            <a:endParaRPr lang="en-AU" dirty="0"/>
          </a:p>
        </p:txBody>
      </p:sp>
    </p:spTree>
    <p:extLst>
      <p:ext uri="{BB962C8B-B14F-4D97-AF65-F5344CB8AC3E}">
        <p14:creationId xmlns:p14="http://schemas.microsoft.com/office/powerpoint/2010/main" val="10844286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Geographical Information System</a:t>
            </a:r>
          </a:p>
        </p:txBody>
      </p:sp>
      <p:sp>
        <p:nvSpPr>
          <p:cNvPr id="4" name="Text Placeholder 3"/>
          <p:cNvSpPr>
            <a:spLocks noGrp="1"/>
          </p:cNvSpPr>
          <p:nvPr>
            <p:ph type="body" sz="half" idx="2"/>
          </p:nvPr>
        </p:nvSpPr>
        <p:spPr/>
        <p:txBody>
          <a:bodyPr>
            <a:normAutofit/>
          </a:bodyPr>
          <a:lstStyle/>
          <a:p>
            <a:r>
              <a:rPr lang="en-AU" sz="1600" dirty="0"/>
              <a:t>A Geographical Information System (GIS) can be used to measure position, horizontal distance and bearing or angle. GIS include Google Earth and other similar mapping products. </a:t>
            </a:r>
          </a:p>
          <a:p>
            <a:r>
              <a:rPr lang="en-AU" sz="1600" dirty="0"/>
              <a:t>Whilst this method of measurement is not as accurate the other methods listed above, it may be adequate for the purpose where measurement on site is not possible, providing that the accuracy and limitations of the data are understood. </a:t>
            </a:r>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026792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Vehicle Mounted Inclinometer</a:t>
            </a:r>
          </a:p>
        </p:txBody>
      </p:sp>
      <p:sp>
        <p:nvSpPr>
          <p:cNvPr id="18" name="Text Placeholder 17"/>
          <p:cNvSpPr>
            <a:spLocks noGrp="1"/>
          </p:cNvSpPr>
          <p:nvPr>
            <p:ph type="body" sz="half" idx="2"/>
          </p:nvPr>
        </p:nvSpPr>
        <p:spPr/>
        <p:txBody>
          <a:bodyPr>
            <a:normAutofit/>
          </a:bodyPr>
          <a:lstStyle/>
          <a:p>
            <a:r>
              <a:rPr lang="en-AU" sz="1600" dirty="0"/>
              <a:t>Calibrated vehicle mounted inclinometers which are capable of an accuracy of 0.1% or better can be fitted to motor vehicles to measure grades.</a:t>
            </a:r>
          </a:p>
          <a:p>
            <a:r>
              <a:rPr lang="en-AU" sz="1600" dirty="0"/>
              <a:t>A calibrated vehicle mounted inclinometer when combined with a calibrated vehicle mounted tripmeter can be used for the measuring of road grades which are often at some distance from the crossing and would require significant walking time if measured with a digital spirit level or optical level and measuring wheel. </a:t>
            </a:r>
          </a:p>
        </p:txBody>
      </p:sp>
      <p:pic>
        <p:nvPicPr>
          <p:cNvPr id="4" name="Picture Placeholder 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a:xfrm>
            <a:off x="6354758" y="2708920"/>
            <a:ext cx="5000629" cy="3948542"/>
          </a:xfrm>
        </p:spPr>
      </p:pic>
    </p:spTree>
    <p:extLst>
      <p:ext uri="{BB962C8B-B14F-4D97-AF65-F5344CB8AC3E}">
        <p14:creationId xmlns:p14="http://schemas.microsoft.com/office/powerpoint/2010/main" val="31967193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Optical or Laser Level</a:t>
            </a:r>
          </a:p>
        </p:txBody>
      </p:sp>
      <p:sp>
        <p:nvSpPr>
          <p:cNvPr id="4" name="Text Placeholder 3"/>
          <p:cNvSpPr>
            <a:spLocks noGrp="1"/>
          </p:cNvSpPr>
          <p:nvPr>
            <p:ph type="body" sz="half" idx="2"/>
          </p:nvPr>
        </p:nvSpPr>
        <p:spPr>
          <a:xfrm>
            <a:off x="839788" y="2853810"/>
            <a:ext cx="4968180" cy="3811588"/>
          </a:xfrm>
        </p:spPr>
        <p:txBody>
          <a:bodyPr>
            <a:normAutofit/>
          </a:bodyPr>
          <a:lstStyle/>
          <a:p>
            <a:r>
              <a:rPr lang="en-AU" sz="1600" dirty="0"/>
              <a:t>An optical or laser level may be used to measure grade. </a:t>
            </a:r>
          </a:p>
          <a:p>
            <a:r>
              <a:rPr lang="en-AU" sz="1600" dirty="0"/>
              <a:t>The average slope over a given distance can be calculated by measuring the difference in height between two points a known distance apart. </a:t>
            </a:r>
          </a:p>
          <a:p>
            <a:r>
              <a:rPr lang="en-AU" sz="1600" dirty="0"/>
              <a:t>The height distance can be measured with a low order optical level such as an “automatic” level, a transit level locked horizontally, or a laser level. The choice of instrument will depend on its practicality and time taken in the field. </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5879976" y="2479865"/>
            <a:ext cx="5475412" cy="3989228"/>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9976" y="2479865"/>
            <a:ext cx="1944216" cy="1944216"/>
          </a:xfrm>
          <a:prstGeom prst="rect">
            <a:avLst/>
          </a:prstGeom>
        </p:spPr>
      </p:pic>
    </p:spTree>
    <p:extLst>
      <p:ext uri="{BB962C8B-B14F-4D97-AF65-F5344CB8AC3E}">
        <p14:creationId xmlns:p14="http://schemas.microsoft.com/office/powerpoint/2010/main" val="24743738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Vehicle Mounted Tripmeter</a:t>
            </a:r>
          </a:p>
        </p:txBody>
      </p:sp>
      <p:sp>
        <p:nvSpPr>
          <p:cNvPr id="18" name="Text Placeholder 17"/>
          <p:cNvSpPr>
            <a:spLocks noGrp="1"/>
          </p:cNvSpPr>
          <p:nvPr>
            <p:ph type="body" sz="half" idx="2"/>
          </p:nvPr>
        </p:nvSpPr>
        <p:spPr/>
        <p:txBody>
          <a:bodyPr>
            <a:normAutofit/>
          </a:bodyPr>
          <a:lstStyle/>
          <a:p>
            <a:r>
              <a:rPr lang="en-AU" sz="1600" dirty="0"/>
              <a:t>A motor vehicle’s own odometer is generally not precise enough to be used for crossing measurements. More precise calibrated odometers or tripmeters which are capable of an accuracy of 1m or better can be fitted to motor vehicles and display measured distances. </a:t>
            </a:r>
          </a:p>
          <a:p>
            <a:r>
              <a:rPr lang="en-AU" sz="1600" dirty="0"/>
              <a:t>The accuracy of a calibrated tripmeter is suitable for measuring distances to advance warning signage and other features which are often at some distance from the crossing and would require significant walking time if measured with a measuring wheel. </a:t>
            </a:r>
          </a:p>
        </p:txBody>
      </p:sp>
      <p:pic>
        <p:nvPicPr>
          <p:cNvPr id="4" name="Picture Placeholder 3"/>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5832475" y="2776922"/>
            <a:ext cx="4873625" cy="2887455"/>
          </a:xfrm>
        </p:spPr>
      </p:pic>
    </p:spTree>
    <p:extLst>
      <p:ext uri="{BB962C8B-B14F-4D97-AF65-F5344CB8AC3E}">
        <p14:creationId xmlns:p14="http://schemas.microsoft.com/office/powerpoint/2010/main" val="27953085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GPS Receiver</a:t>
            </a:r>
          </a:p>
        </p:txBody>
      </p:sp>
      <p:sp>
        <p:nvSpPr>
          <p:cNvPr id="4" name="Text Placeholder 3"/>
          <p:cNvSpPr>
            <a:spLocks noGrp="1"/>
          </p:cNvSpPr>
          <p:nvPr>
            <p:ph type="body" sz="half" idx="2"/>
          </p:nvPr>
        </p:nvSpPr>
        <p:spPr/>
        <p:txBody>
          <a:bodyPr>
            <a:normAutofit/>
          </a:bodyPr>
          <a:lstStyle/>
          <a:p>
            <a:r>
              <a:rPr lang="en-AU" sz="1800" dirty="0"/>
              <a:t>A GPS receiver can provide latitude and longitude coordinates of the crossing to within a few metres or less, depending on factors such as the quality of the equipment, the number of satellite signals being used and the location of overhead obstructions such as vegetation or structures within the vicinity of the crossing.</a:t>
            </a:r>
          </a:p>
          <a:p>
            <a:r>
              <a:rPr lang="en-AU" sz="1800" dirty="0"/>
              <a:t>A GPS receiver can also be used to measure horizontal distances and bearings through the use of waypoints. </a:t>
            </a:r>
          </a:p>
          <a:p>
            <a:endParaRPr lang="en-AU" sz="1800"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a:xfrm>
            <a:off x="6513598" y="2564904"/>
            <a:ext cx="4841789" cy="3823120"/>
          </a:xfrm>
        </p:spPr>
      </p:pic>
    </p:spTree>
    <p:extLst>
      <p:ext uri="{BB962C8B-B14F-4D97-AF65-F5344CB8AC3E}">
        <p14:creationId xmlns:p14="http://schemas.microsoft.com/office/powerpoint/2010/main" val="21735465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Hand Bearing Compass</a:t>
            </a:r>
          </a:p>
        </p:txBody>
      </p:sp>
      <p:sp>
        <p:nvSpPr>
          <p:cNvPr id="4" name="Text Placeholder 3"/>
          <p:cNvSpPr>
            <a:spLocks noGrp="1"/>
          </p:cNvSpPr>
          <p:nvPr>
            <p:ph type="body" sz="half" idx="2"/>
          </p:nvPr>
        </p:nvSpPr>
        <p:spPr/>
        <p:txBody>
          <a:bodyPr>
            <a:normAutofit/>
          </a:bodyPr>
          <a:lstStyle/>
          <a:p>
            <a:r>
              <a:rPr lang="en-AU" sz="1800" dirty="0"/>
              <a:t>A hand bearing compass capable of being accurately aimed, such as a military or prismatic compass is ideal for measuring bearings. </a:t>
            </a:r>
          </a:p>
          <a:p>
            <a:r>
              <a:rPr lang="en-AU" sz="1800" dirty="0"/>
              <a:t>The electronic compass built into some range finding binoculars provides a more accurate bearing, mainly due to its improved sighting arrangement rather than a more accurate compass. </a:t>
            </a: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5183188" y="2442871"/>
            <a:ext cx="6172200" cy="3555556"/>
          </a:xfrm>
        </p:spPr>
      </p:pic>
    </p:spTree>
    <p:extLst>
      <p:ext uri="{BB962C8B-B14F-4D97-AF65-F5344CB8AC3E}">
        <p14:creationId xmlns:p14="http://schemas.microsoft.com/office/powerpoint/2010/main" val="15417410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839788" y="362070"/>
            <a:ext cx="3932237" cy="1600200"/>
          </a:xfrm>
        </p:spPr>
        <p:txBody>
          <a:bodyPr/>
          <a:lstStyle/>
          <a:p>
            <a:r>
              <a:rPr lang="en-AU" dirty="0"/>
              <a:t>Sighting Board</a:t>
            </a:r>
          </a:p>
        </p:txBody>
      </p:sp>
      <p:sp>
        <p:nvSpPr>
          <p:cNvPr id="18" name="Text Placeholder 17"/>
          <p:cNvSpPr>
            <a:spLocks noGrp="1"/>
          </p:cNvSpPr>
          <p:nvPr>
            <p:ph type="body" sz="half" idx="2"/>
          </p:nvPr>
        </p:nvSpPr>
        <p:spPr>
          <a:xfrm>
            <a:off x="839788" y="1962270"/>
            <a:ext cx="5400228" cy="4779098"/>
          </a:xfrm>
        </p:spPr>
        <p:txBody>
          <a:bodyPr>
            <a:normAutofit/>
          </a:bodyPr>
          <a:lstStyle/>
          <a:p>
            <a:pPr>
              <a:lnSpc>
                <a:spcPct val="100000"/>
              </a:lnSpc>
            </a:pPr>
            <a:r>
              <a:rPr lang="en-AU" sz="1400" dirty="0"/>
              <a:t>An option to help aid the measuring of S2 or S3 sight distances is the use of a sighting board. This can be useful for situations where: </a:t>
            </a:r>
          </a:p>
          <a:p>
            <a:pPr>
              <a:lnSpc>
                <a:spcPct val="100000"/>
              </a:lnSpc>
            </a:pPr>
            <a:r>
              <a:rPr lang="en-AU" sz="1400" dirty="0"/>
              <a:t>• rests or dips in the landscape result in trains disappearing behind them, </a:t>
            </a:r>
          </a:p>
          <a:p>
            <a:pPr>
              <a:lnSpc>
                <a:spcPct val="100000"/>
              </a:lnSpc>
            </a:pPr>
            <a:r>
              <a:rPr lang="en-AU" sz="1400" dirty="0"/>
              <a:t>• it is difficult to measure a distance, or </a:t>
            </a:r>
          </a:p>
          <a:p>
            <a:pPr>
              <a:lnSpc>
                <a:spcPct val="100000"/>
              </a:lnSpc>
            </a:pPr>
            <a:r>
              <a:rPr lang="en-AU" sz="1400" dirty="0"/>
              <a:t>• low-lying vegetation would otherwise obscure the rail line itself (and possibly also the survey assistant). </a:t>
            </a:r>
          </a:p>
          <a:p>
            <a:pPr>
              <a:lnSpc>
                <a:spcPct val="100000"/>
              </a:lnSpc>
            </a:pPr>
            <a:r>
              <a:rPr lang="en-AU" sz="1400" dirty="0"/>
              <a:t>Whether a sighting board is used or not may be left to the discretion of the field party or jurisdiction. </a:t>
            </a:r>
          </a:p>
          <a:p>
            <a:pPr>
              <a:lnSpc>
                <a:spcPct val="100000"/>
              </a:lnSpc>
            </a:pPr>
            <a:r>
              <a:rPr lang="en-AU" sz="1400" dirty="0"/>
              <a:t>Extreme caution should be taken if there are overhead wires or structures. Approval from the appropriate RIM may be required to use a sighting board that extends close to or into any electrical exclusion zone. </a:t>
            </a:r>
          </a:p>
          <a:p>
            <a:pPr>
              <a:lnSpc>
                <a:spcPct val="100000"/>
              </a:lnSpc>
            </a:pPr>
            <a:r>
              <a:rPr lang="en-AU" sz="1400" dirty="0"/>
              <a:t>Sighting boards should be of non-conductive materials and only be coloured the approved safety orange allowable in the corridor. Red or green must never be used.</a:t>
            </a: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1532" r="11583"/>
          <a:stretch/>
        </p:blipFill>
        <p:spPr>
          <a:xfrm>
            <a:off x="7248128" y="1700808"/>
            <a:ext cx="4320480" cy="4437151"/>
          </a:xfrm>
        </p:spPr>
      </p:pic>
    </p:spTree>
    <p:extLst>
      <p:ext uri="{BB962C8B-B14F-4D97-AF65-F5344CB8AC3E}">
        <p14:creationId xmlns:p14="http://schemas.microsoft.com/office/powerpoint/2010/main" val="25331857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Calibration</a:t>
            </a:r>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5183188" y="1905596"/>
            <a:ext cx="6172200" cy="4630106"/>
          </a:xfrm>
        </p:spPr>
      </p:pic>
      <p:sp>
        <p:nvSpPr>
          <p:cNvPr id="4" name="Text Placeholder 3"/>
          <p:cNvSpPr>
            <a:spLocks noGrp="1"/>
          </p:cNvSpPr>
          <p:nvPr>
            <p:ph type="body" sz="half" idx="2"/>
          </p:nvPr>
        </p:nvSpPr>
        <p:spPr/>
        <p:txBody>
          <a:bodyPr>
            <a:normAutofit fontScale="92500"/>
          </a:bodyPr>
          <a:lstStyle/>
          <a:p>
            <a:r>
              <a:rPr lang="en-AU" sz="1600" dirty="0"/>
              <a:t>The accuracy of all measuring devices degrade over time. This is typically caused by normal wear and tear. The bottom line is that, calibration improves the accuracy of the measuring device. Accurate measuring devices improve data quality.</a:t>
            </a:r>
          </a:p>
          <a:p>
            <a:r>
              <a:rPr lang="en-AU" sz="1600" dirty="0"/>
              <a:t>A measuring device should be calibrated:</a:t>
            </a:r>
          </a:p>
          <a:p>
            <a:pPr marL="171450" indent="-171450">
              <a:buFont typeface="Arial" panose="020B0604020202020204" pitchFamily="34" charset="0"/>
              <a:buChar char="•"/>
            </a:pPr>
            <a:r>
              <a:rPr lang="en-AU" sz="1600" dirty="0"/>
              <a:t>According to recommendation of the manufacturer.</a:t>
            </a:r>
          </a:p>
          <a:p>
            <a:pPr marL="171450" indent="-171450">
              <a:buFont typeface="Arial" panose="020B0604020202020204" pitchFamily="34" charset="0"/>
              <a:buChar char="•"/>
            </a:pPr>
            <a:r>
              <a:rPr lang="en-AU" sz="1600" dirty="0"/>
              <a:t>After any mechanical or electrical shock.</a:t>
            </a:r>
          </a:p>
          <a:p>
            <a:pPr marL="171450" indent="-171450">
              <a:buFont typeface="Arial" panose="020B0604020202020204" pitchFamily="34" charset="0"/>
              <a:buChar char="•"/>
            </a:pPr>
            <a:r>
              <a:rPr lang="en-AU" sz="1600" dirty="0"/>
              <a:t>Periodically (annually, quarterly, monthly)</a:t>
            </a:r>
          </a:p>
          <a:p>
            <a:r>
              <a:rPr lang="en-AU" sz="1600" dirty="0"/>
              <a:t>For instructions on how to calibrate your measuring devices, please refer to the manufacturer’s guidelines.</a:t>
            </a:r>
          </a:p>
        </p:txBody>
      </p:sp>
    </p:spTree>
    <p:extLst>
      <p:ext uri="{BB962C8B-B14F-4D97-AF65-F5344CB8AC3E}">
        <p14:creationId xmlns:p14="http://schemas.microsoft.com/office/powerpoint/2010/main" val="11880212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Site Sketch</a:t>
            </a:r>
          </a:p>
        </p:txBody>
      </p:sp>
      <p:sp>
        <p:nvSpPr>
          <p:cNvPr id="3" name="Text Placeholder 2"/>
          <p:cNvSpPr>
            <a:spLocks noGrp="1"/>
          </p:cNvSpPr>
          <p:nvPr>
            <p:ph type="body" idx="1"/>
          </p:nvPr>
        </p:nvSpPr>
        <p:spPr/>
        <p:txBody>
          <a:bodyPr>
            <a:normAutofit fontScale="85000" lnSpcReduction="20000"/>
          </a:bodyPr>
          <a:lstStyle/>
          <a:p>
            <a:r>
              <a:rPr lang="en-AU" dirty="0"/>
              <a:t>A site sketch of the crossing must always be prepared as part of the site survey. The sketch does not need to be to scale but should be reasonably proportionate to illustrate the site, provided there is room to clearly add dimensions and other relevant information. </a:t>
            </a:r>
          </a:p>
          <a:p>
            <a:r>
              <a:rPr lang="en-AU" dirty="0"/>
              <a:t>If suitable aerial photography or mapping is available this can be used as a basis for this sketch and may be prepared in the office prior to travelling to site. Where the site sketch is pre-prepared in the office, it should be ensured that the sketch is verified on site and all required information it included on the sketch.</a:t>
            </a:r>
          </a:p>
          <a:p>
            <a:r>
              <a:rPr lang="en-AU" dirty="0"/>
              <a:t>At crossing sites that include pedestrian crossings, it is preferable to sketch each pedestrian crossing separately for clarity.</a:t>
            </a:r>
          </a:p>
          <a:p>
            <a:endParaRPr lang="en-AU" dirty="0"/>
          </a:p>
        </p:txBody>
      </p:sp>
    </p:spTree>
    <p:extLst>
      <p:ext uri="{BB962C8B-B14F-4D97-AF65-F5344CB8AC3E}">
        <p14:creationId xmlns:p14="http://schemas.microsoft.com/office/powerpoint/2010/main" val="9674255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Site Sketch Information</a:t>
            </a:r>
          </a:p>
        </p:txBody>
      </p:sp>
      <p:sp>
        <p:nvSpPr>
          <p:cNvPr id="2" name="Content Placeholder 1"/>
          <p:cNvSpPr>
            <a:spLocks noGrp="1"/>
          </p:cNvSpPr>
          <p:nvPr>
            <p:ph sz="half" idx="2"/>
          </p:nvPr>
        </p:nvSpPr>
        <p:spPr>
          <a:xfrm>
            <a:off x="838201" y="1690688"/>
            <a:ext cx="5181600" cy="4351338"/>
          </a:xfrm>
        </p:spPr>
        <p:txBody>
          <a:bodyPr>
            <a:normAutofit fontScale="62500" lnSpcReduction="20000"/>
          </a:bodyPr>
          <a:lstStyle/>
          <a:p>
            <a:pPr marL="0" indent="0">
              <a:buNone/>
            </a:pPr>
            <a:r>
              <a:rPr lang="en-AU" dirty="0"/>
              <a:t>The site sketch should be a clear and legible plan view of the crossing and include the following: </a:t>
            </a:r>
          </a:p>
          <a:p>
            <a:r>
              <a:rPr lang="en-AU" dirty="0"/>
              <a:t>Crossing details – ID number, line/branch name and rail kilometrage. </a:t>
            </a:r>
          </a:p>
          <a:p>
            <a:r>
              <a:rPr lang="en-AU" dirty="0"/>
              <a:t>Type of crossing – public, private, pedestrian. </a:t>
            </a:r>
          </a:p>
          <a:p>
            <a:r>
              <a:rPr lang="en-AU" dirty="0"/>
              <a:t>Date of the site survey to which the sketch relates. </a:t>
            </a:r>
          </a:p>
          <a:p>
            <a:r>
              <a:rPr lang="en-AU" dirty="0"/>
              <a:t>The Up direction &amp;  north point. </a:t>
            </a:r>
          </a:p>
          <a:p>
            <a:r>
              <a:rPr lang="en-AU" dirty="0"/>
              <a:t>All road names. </a:t>
            </a:r>
          </a:p>
          <a:p>
            <a:r>
              <a:rPr lang="en-AU" dirty="0"/>
              <a:t>The location and alignment of all railway tracks in the vicinity of the crossing. </a:t>
            </a:r>
          </a:p>
          <a:p>
            <a:r>
              <a:rPr lang="en-AU" dirty="0"/>
              <a:t>The road approach alignment, including any other roads or intersections within the crossing approach and their distances from the crossing. </a:t>
            </a:r>
          </a:p>
          <a:p>
            <a:r>
              <a:rPr lang="en-AU" dirty="0"/>
              <a:t>All crossing signage and road markings </a:t>
            </a:r>
          </a:p>
          <a:p>
            <a:r>
              <a:rPr lang="en-AU" dirty="0"/>
              <a:t>Any features in the vicinity of the crossing which effect approach visibility </a:t>
            </a:r>
          </a:p>
          <a:p>
            <a:r>
              <a:rPr lang="en-AU" dirty="0"/>
              <a:t>Any other significant features which will be shown on site photographs. </a:t>
            </a:r>
          </a:p>
          <a:p>
            <a:r>
              <a:rPr lang="en-AU" dirty="0"/>
              <a:t>Dimensions relative to the outside rail of crossing control, stop lines and advanced warnings. </a:t>
            </a:r>
          </a:p>
          <a:p>
            <a:r>
              <a:rPr lang="en-AU" dirty="0"/>
              <a:t>Carriageway width and number of lanes. </a:t>
            </a:r>
          </a:p>
        </p:txBody>
      </p:sp>
      <p:pic>
        <p:nvPicPr>
          <p:cNvPr id="7" name="Picture Placeholder 23"/>
          <p:cNvPicPr>
            <a:picLocks noChangeAspect="1"/>
          </p:cNvPicPr>
          <p:nvPr/>
        </p:nvPicPr>
        <p:blipFill>
          <a:blip r:embed="rId3">
            <a:extLst>
              <a:ext uri="{28A0092B-C50C-407E-A947-70E740481C1C}">
                <a14:useLocalDpi xmlns:a14="http://schemas.microsoft.com/office/drawing/2010/main" val="0"/>
              </a:ext>
            </a:extLst>
          </a:blip>
          <a:srcRect/>
          <a:stretch/>
        </p:blipFill>
        <p:spPr>
          <a:xfrm>
            <a:off x="7176120" y="404664"/>
            <a:ext cx="4729511" cy="6696744"/>
          </a:xfrm>
          <a:prstGeom prst="rect">
            <a:avLst/>
          </a:prstGeom>
        </p:spPr>
      </p:pic>
    </p:spTree>
    <p:extLst>
      <p:ext uri="{BB962C8B-B14F-4D97-AF65-F5344CB8AC3E}">
        <p14:creationId xmlns:p14="http://schemas.microsoft.com/office/powerpoint/2010/main" val="1515669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upload.wikimedia.org/wikipedia/commons/5/55/Map_of_Australia_and_New_Zealand.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641" y="1743198"/>
            <a:ext cx="7061271" cy="46430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dirty="0"/>
              <a:t>National ALCAM Committee members</a:t>
            </a:r>
          </a:p>
        </p:txBody>
      </p:sp>
      <p:sp>
        <p:nvSpPr>
          <p:cNvPr id="7" name="Rectangle 6"/>
          <p:cNvSpPr/>
          <p:nvPr/>
        </p:nvSpPr>
        <p:spPr>
          <a:xfrm>
            <a:off x="1055440" y="6435791"/>
            <a:ext cx="9707834" cy="338554"/>
          </a:xfrm>
          <a:prstGeom prst="rect">
            <a:avLst/>
          </a:prstGeom>
        </p:spPr>
        <p:txBody>
          <a:bodyPr wrap="square">
            <a:spAutoFit/>
          </a:bodyPr>
          <a:lstStyle/>
          <a:p>
            <a:pPr lvl="0"/>
            <a:r>
              <a:rPr lang="en-AU" sz="800" dirty="0">
                <a:solidFill>
                  <a:prstClr val="black"/>
                </a:solidFill>
              </a:rPr>
              <a:t>https://www.google.com/search?site=&amp;tbm=isch&amp;source=hp&amp;biw=1680&amp;bih=955&amp;q=map+australia+and+new+zealand&amp;oq=map+australia+and+new+zealand&amp;gs_l=img.3...1423.9536.0.9685.29.23.0.2.2.0.363.2547.2-8j2.10.0....0...1ac.1.64.img..17.12.2559.GGSLwT32EjY#imgrc=MJI7_btLGAipLM%3A</a:t>
            </a:r>
          </a:p>
        </p:txBody>
      </p:sp>
      <p:sp>
        <p:nvSpPr>
          <p:cNvPr id="9" name="Rectangle 8"/>
          <p:cNvSpPr/>
          <p:nvPr/>
        </p:nvSpPr>
        <p:spPr>
          <a:xfrm>
            <a:off x="9474121" y="5649361"/>
            <a:ext cx="1082348" cy="369332"/>
          </a:xfrm>
          <a:prstGeom prst="rect">
            <a:avLst/>
          </a:prstGeom>
        </p:spPr>
        <p:txBody>
          <a:bodyPr wrap="none">
            <a:spAutoFit/>
          </a:bodyPr>
          <a:lstStyle/>
          <a:p>
            <a:r>
              <a:rPr lang="en-AU" b="1" dirty="0"/>
              <a:t>KiwiRail</a:t>
            </a:r>
            <a:endParaRPr lang="en-AU" dirty="0"/>
          </a:p>
        </p:txBody>
      </p:sp>
      <p:sp>
        <p:nvSpPr>
          <p:cNvPr id="10" name="Rectangle 9"/>
          <p:cNvSpPr/>
          <p:nvPr/>
        </p:nvSpPr>
        <p:spPr>
          <a:xfrm>
            <a:off x="1127448" y="1795491"/>
            <a:ext cx="3425446" cy="646331"/>
          </a:xfrm>
          <a:prstGeom prst="rect">
            <a:avLst/>
          </a:prstGeom>
        </p:spPr>
        <p:txBody>
          <a:bodyPr wrap="square">
            <a:spAutoFit/>
          </a:bodyPr>
          <a:lstStyle/>
          <a:p>
            <a:pPr algn="r"/>
            <a:r>
              <a:rPr lang="en-AU" b="1" dirty="0"/>
              <a:t>Department of Infrastructure, Planning and Logistics</a:t>
            </a:r>
            <a:endParaRPr lang="en-AU" dirty="0"/>
          </a:p>
        </p:txBody>
      </p:sp>
      <p:sp>
        <p:nvSpPr>
          <p:cNvPr id="11" name="Rectangle 10"/>
          <p:cNvSpPr/>
          <p:nvPr/>
        </p:nvSpPr>
        <p:spPr>
          <a:xfrm>
            <a:off x="1865263" y="4676869"/>
            <a:ext cx="3088293" cy="646331"/>
          </a:xfrm>
          <a:prstGeom prst="rect">
            <a:avLst/>
          </a:prstGeom>
        </p:spPr>
        <p:txBody>
          <a:bodyPr wrap="square">
            <a:spAutoFit/>
          </a:bodyPr>
          <a:lstStyle/>
          <a:p>
            <a:r>
              <a:rPr lang="en-AU" b="1" dirty="0"/>
              <a:t>Department of Planning, Transport &amp; Infrastructure</a:t>
            </a:r>
            <a:endParaRPr lang="en-AU" dirty="0"/>
          </a:p>
        </p:txBody>
      </p:sp>
      <p:sp>
        <p:nvSpPr>
          <p:cNvPr id="12" name="Rectangle 11"/>
          <p:cNvSpPr/>
          <p:nvPr/>
        </p:nvSpPr>
        <p:spPr>
          <a:xfrm>
            <a:off x="7418710" y="3514453"/>
            <a:ext cx="1313245" cy="646331"/>
          </a:xfrm>
          <a:prstGeom prst="rect">
            <a:avLst/>
          </a:prstGeom>
        </p:spPr>
        <p:txBody>
          <a:bodyPr wrap="none">
            <a:spAutoFit/>
          </a:bodyPr>
          <a:lstStyle/>
          <a:p>
            <a:r>
              <a:rPr lang="en-AU" b="1" dirty="0"/>
              <a:t>Transport </a:t>
            </a:r>
          </a:p>
          <a:p>
            <a:r>
              <a:rPr lang="en-AU" b="1" dirty="0"/>
              <a:t>for NSW </a:t>
            </a:r>
            <a:endParaRPr lang="en-AU" dirty="0"/>
          </a:p>
        </p:txBody>
      </p:sp>
      <p:sp>
        <p:nvSpPr>
          <p:cNvPr id="13" name="Rectangle 12"/>
          <p:cNvSpPr/>
          <p:nvPr/>
        </p:nvSpPr>
        <p:spPr>
          <a:xfrm>
            <a:off x="7104112" y="2511112"/>
            <a:ext cx="1569660" cy="646331"/>
          </a:xfrm>
          <a:prstGeom prst="rect">
            <a:avLst/>
          </a:prstGeom>
        </p:spPr>
        <p:txBody>
          <a:bodyPr wrap="none">
            <a:spAutoFit/>
          </a:bodyPr>
          <a:lstStyle/>
          <a:p>
            <a:r>
              <a:rPr lang="en-AU" b="1" dirty="0"/>
              <a:t>Queensland </a:t>
            </a:r>
          </a:p>
          <a:p>
            <a:r>
              <a:rPr lang="en-AU" b="1" dirty="0"/>
              <a:t>Rail</a:t>
            </a:r>
            <a:endParaRPr lang="en-AU" dirty="0"/>
          </a:p>
        </p:txBody>
      </p:sp>
      <p:sp>
        <p:nvSpPr>
          <p:cNvPr id="15" name="Rectangle 14"/>
          <p:cNvSpPr/>
          <p:nvPr/>
        </p:nvSpPr>
        <p:spPr>
          <a:xfrm>
            <a:off x="7144390" y="4538369"/>
            <a:ext cx="2006479" cy="923330"/>
          </a:xfrm>
          <a:prstGeom prst="rect">
            <a:avLst/>
          </a:prstGeom>
        </p:spPr>
        <p:txBody>
          <a:bodyPr wrap="square">
            <a:spAutoFit/>
          </a:bodyPr>
          <a:lstStyle/>
          <a:p>
            <a:r>
              <a:rPr lang="en-AU" b="1" dirty="0"/>
              <a:t>Department of  Transport Victoria</a:t>
            </a:r>
            <a:endParaRPr lang="en-AU" dirty="0"/>
          </a:p>
        </p:txBody>
      </p:sp>
      <p:sp>
        <p:nvSpPr>
          <p:cNvPr id="17" name="Rectangle 16"/>
          <p:cNvSpPr/>
          <p:nvPr/>
        </p:nvSpPr>
        <p:spPr>
          <a:xfrm>
            <a:off x="822403" y="3514454"/>
            <a:ext cx="2255890" cy="646331"/>
          </a:xfrm>
          <a:prstGeom prst="rect">
            <a:avLst/>
          </a:prstGeom>
        </p:spPr>
        <p:txBody>
          <a:bodyPr wrap="square">
            <a:spAutoFit/>
          </a:bodyPr>
          <a:lstStyle/>
          <a:p>
            <a:pPr algn="r"/>
            <a:r>
              <a:rPr lang="en-AU" b="1" dirty="0"/>
              <a:t>Main Roads Western Australia</a:t>
            </a:r>
            <a:endParaRPr lang="en-AU" dirty="0"/>
          </a:p>
        </p:txBody>
      </p:sp>
      <p:sp>
        <p:nvSpPr>
          <p:cNvPr id="18" name="Rectangle 17"/>
          <p:cNvSpPr/>
          <p:nvPr/>
        </p:nvSpPr>
        <p:spPr>
          <a:xfrm>
            <a:off x="2855641" y="5556330"/>
            <a:ext cx="3349155" cy="369332"/>
          </a:xfrm>
          <a:prstGeom prst="rect">
            <a:avLst/>
          </a:prstGeom>
        </p:spPr>
        <p:txBody>
          <a:bodyPr wrap="square">
            <a:spAutoFit/>
          </a:bodyPr>
          <a:lstStyle/>
          <a:p>
            <a:pPr algn="r"/>
            <a:r>
              <a:rPr lang="en-AU" b="1" dirty="0"/>
              <a:t>TasRail</a:t>
            </a:r>
            <a:endParaRPr lang="en-AU" dirty="0"/>
          </a:p>
        </p:txBody>
      </p:sp>
      <p:cxnSp>
        <p:nvCxnSpPr>
          <p:cNvPr id="4" name="Straight Arrow Connector 3"/>
          <p:cNvCxnSpPr/>
          <p:nvPr/>
        </p:nvCxnSpPr>
        <p:spPr>
          <a:xfrm flipV="1">
            <a:off x="4600878" y="4064713"/>
            <a:ext cx="739267" cy="6993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flipV="1">
            <a:off x="6096000" y="5445225"/>
            <a:ext cx="432048" cy="2457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a:off x="3008207" y="3717032"/>
            <a:ext cx="771178" cy="4566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72" name="Straight Arrow Connector 3071"/>
          <p:cNvCxnSpPr/>
          <p:nvPr/>
        </p:nvCxnSpPr>
        <p:spPr>
          <a:xfrm>
            <a:off x="4552894" y="1977066"/>
            <a:ext cx="607002" cy="5129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75" name="Straight Arrow Connector 3074"/>
          <p:cNvCxnSpPr/>
          <p:nvPr/>
        </p:nvCxnSpPr>
        <p:spPr>
          <a:xfrm flipH="1">
            <a:off x="6624700" y="2708920"/>
            <a:ext cx="479412" cy="4980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79" name="Straight Arrow Connector 3078"/>
          <p:cNvCxnSpPr/>
          <p:nvPr/>
        </p:nvCxnSpPr>
        <p:spPr>
          <a:xfrm flipH="1" flipV="1">
            <a:off x="9150869" y="5422297"/>
            <a:ext cx="323252" cy="2686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84" name="Straight Arrow Connector 3083"/>
          <p:cNvCxnSpPr/>
          <p:nvPr/>
        </p:nvCxnSpPr>
        <p:spPr>
          <a:xfrm flipH="1">
            <a:off x="6864406" y="4064712"/>
            <a:ext cx="554304" cy="2499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87" name="Straight Arrow Connector 3086"/>
          <p:cNvCxnSpPr/>
          <p:nvPr/>
        </p:nvCxnSpPr>
        <p:spPr>
          <a:xfrm flipH="1">
            <a:off x="6549295" y="4676869"/>
            <a:ext cx="592263" cy="2518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859395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9CF064-9F93-B624-997E-67C0B327B408}"/>
              </a:ext>
            </a:extLst>
          </p:cNvPr>
          <p:cNvSpPr>
            <a:spLocks noGrp="1"/>
          </p:cNvSpPr>
          <p:nvPr>
            <p:ph type="title"/>
          </p:nvPr>
        </p:nvSpPr>
        <p:spPr/>
        <p:txBody>
          <a:bodyPr/>
          <a:lstStyle/>
          <a:p>
            <a:endParaRPr lang="en-AU"/>
          </a:p>
        </p:txBody>
      </p:sp>
      <p:pic>
        <p:nvPicPr>
          <p:cNvPr id="6" name="Picture 5">
            <a:extLst>
              <a:ext uri="{FF2B5EF4-FFF2-40B4-BE49-F238E27FC236}">
                <a16:creationId xmlns:a16="http://schemas.microsoft.com/office/drawing/2014/main" id="{77D73106-A3D6-4AA7-1E8D-3BC595298468}"/>
              </a:ext>
            </a:extLst>
          </p:cNvPr>
          <p:cNvPicPr>
            <a:picLocks noChangeAspect="1"/>
          </p:cNvPicPr>
          <p:nvPr/>
        </p:nvPicPr>
        <p:blipFill>
          <a:blip r:embed="rId3"/>
          <a:stretch>
            <a:fillRect/>
          </a:stretch>
        </p:blipFill>
        <p:spPr>
          <a:xfrm>
            <a:off x="-391924" y="-27384"/>
            <a:ext cx="13736052" cy="6885384"/>
          </a:xfrm>
          <a:prstGeom prst="rect">
            <a:avLst/>
          </a:prstGeom>
        </p:spPr>
      </p:pic>
    </p:spTree>
    <p:extLst>
      <p:ext uri="{BB962C8B-B14F-4D97-AF65-F5344CB8AC3E}">
        <p14:creationId xmlns:p14="http://schemas.microsoft.com/office/powerpoint/2010/main" val="24995985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C33657-5E42-B464-3A9E-6CE23197FAC4}"/>
              </a:ext>
            </a:extLst>
          </p:cNvPr>
          <p:cNvSpPr/>
          <p:nvPr/>
        </p:nvSpPr>
        <p:spPr>
          <a:xfrm>
            <a:off x="-81326" y="0"/>
            <a:ext cx="1227332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9D713205-4B39-F80E-1D4C-75EC841A5299}"/>
              </a:ext>
            </a:extLst>
          </p:cNvPr>
          <p:cNvCxnSpPr>
            <a:cxnSpLocks/>
          </p:cNvCxnSpPr>
          <p:nvPr/>
        </p:nvCxnSpPr>
        <p:spPr>
          <a:xfrm>
            <a:off x="8159512" y="836712"/>
            <a:ext cx="0" cy="651600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9C670C2-3AB9-45D6-E21D-58375C2B6FB5}"/>
              </a:ext>
            </a:extLst>
          </p:cNvPr>
          <p:cNvCxnSpPr>
            <a:cxnSpLocks/>
          </p:cNvCxnSpPr>
          <p:nvPr/>
        </p:nvCxnSpPr>
        <p:spPr>
          <a:xfrm>
            <a:off x="9740604" y="0"/>
            <a:ext cx="0" cy="7245424"/>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8ED311BC-8580-304D-1608-7DC3B172C863}"/>
              </a:ext>
            </a:extLst>
          </p:cNvPr>
          <p:cNvCxnSpPr>
            <a:cxnSpLocks/>
          </p:cNvCxnSpPr>
          <p:nvPr/>
        </p:nvCxnSpPr>
        <p:spPr>
          <a:xfrm flipH="1">
            <a:off x="6359312" y="3068960"/>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575BAA-CBCE-F55C-32A9-1AA0F7254983}"/>
              </a:ext>
            </a:extLst>
          </p:cNvPr>
          <p:cNvCxnSpPr>
            <a:cxnSpLocks/>
          </p:cNvCxnSpPr>
          <p:nvPr/>
        </p:nvCxnSpPr>
        <p:spPr>
          <a:xfrm flipH="1">
            <a:off x="6359312" y="3462660"/>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F209407C-3E5B-B565-F960-12B68A17E617}"/>
              </a:ext>
            </a:extLst>
          </p:cNvPr>
          <p:cNvPicPr>
            <a:picLocks noChangeAspect="1"/>
          </p:cNvPicPr>
          <p:nvPr/>
        </p:nvPicPr>
        <p:blipFill>
          <a:blip r:embed="rId2"/>
          <a:stretch>
            <a:fillRect/>
          </a:stretch>
        </p:blipFill>
        <p:spPr>
          <a:xfrm>
            <a:off x="8333956" y="5517232"/>
            <a:ext cx="448155" cy="710942"/>
          </a:xfrm>
          <a:prstGeom prst="rect">
            <a:avLst/>
          </a:prstGeom>
        </p:spPr>
      </p:pic>
      <p:pic>
        <p:nvPicPr>
          <p:cNvPr id="55" name="Picture 54">
            <a:extLst>
              <a:ext uri="{FF2B5EF4-FFF2-40B4-BE49-F238E27FC236}">
                <a16:creationId xmlns:a16="http://schemas.microsoft.com/office/drawing/2014/main" id="{5B30E66F-8527-7F98-93F1-46814900905F}"/>
              </a:ext>
            </a:extLst>
          </p:cNvPr>
          <p:cNvPicPr>
            <a:picLocks noChangeAspect="1"/>
          </p:cNvPicPr>
          <p:nvPr/>
        </p:nvPicPr>
        <p:blipFill>
          <a:blip r:embed="rId3"/>
          <a:stretch>
            <a:fillRect/>
          </a:stretch>
        </p:blipFill>
        <p:spPr>
          <a:xfrm>
            <a:off x="8362499" y="4641858"/>
            <a:ext cx="325789" cy="668134"/>
          </a:xfrm>
          <a:prstGeom prst="rect">
            <a:avLst/>
          </a:prstGeom>
        </p:spPr>
      </p:pic>
      <p:grpSp>
        <p:nvGrpSpPr>
          <p:cNvPr id="226" name="Group 225">
            <a:extLst>
              <a:ext uri="{FF2B5EF4-FFF2-40B4-BE49-F238E27FC236}">
                <a16:creationId xmlns:a16="http://schemas.microsoft.com/office/drawing/2014/main" id="{98F09203-F7D6-7F87-4238-8005578CAF8F}"/>
              </a:ext>
            </a:extLst>
          </p:cNvPr>
          <p:cNvGrpSpPr/>
          <p:nvPr/>
        </p:nvGrpSpPr>
        <p:grpSpPr>
          <a:xfrm>
            <a:off x="9115932" y="504174"/>
            <a:ext cx="448155" cy="1571693"/>
            <a:chOff x="9115932" y="504174"/>
            <a:chExt cx="448155" cy="1571693"/>
          </a:xfrm>
        </p:grpSpPr>
        <p:pic>
          <p:nvPicPr>
            <p:cNvPr id="56" name="Picture 55">
              <a:extLst>
                <a:ext uri="{FF2B5EF4-FFF2-40B4-BE49-F238E27FC236}">
                  <a16:creationId xmlns:a16="http://schemas.microsoft.com/office/drawing/2014/main" id="{2B1EC0B5-3635-A777-C4F5-58F1541D4ECD}"/>
                </a:ext>
              </a:extLst>
            </p:cNvPr>
            <p:cNvPicPr>
              <a:picLocks noChangeAspect="1"/>
            </p:cNvPicPr>
            <p:nvPr/>
          </p:nvPicPr>
          <p:blipFill>
            <a:blip r:embed="rId2"/>
            <a:stretch>
              <a:fillRect/>
            </a:stretch>
          </p:blipFill>
          <p:spPr>
            <a:xfrm rot="10800000">
              <a:off x="9115932" y="504174"/>
              <a:ext cx="448155" cy="680399"/>
            </a:xfrm>
            <a:prstGeom prst="rect">
              <a:avLst/>
            </a:prstGeom>
          </p:spPr>
        </p:pic>
        <p:pic>
          <p:nvPicPr>
            <p:cNvPr id="57" name="Picture 56">
              <a:extLst>
                <a:ext uri="{FF2B5EF4-FFF2-40B4-BE49-F238E27FC236}">
                  <a16:creationId xmlns:a16="http://schemas.microsoft.com/office/drawing/2014/main" id="{953E76A3-9008-CF1A-63C6-87DB1D0A514F}"/>
                </a:ext>
              </a:extLst>
            </p:cNvPr>
            <p:cNvPicPr>
              <a:picLocks noChangeAspect="1"/>
            </p:cNvPicPr>
            <p:nvPr/>
          </p:nvPicPr>
          <p:blipFill>
            <a:blip r:embed="rId3"/>
            <a:stretch>
              <a:fillRect/>
            </a:stretch>
          </p:blipFill>
          <p:spPr>
            <a:xfrm rot="10800000">
              <a:off x="9208037" y="1330876"/>
              <a:ext cx="302116" cy="744991"/>
            </a:xfrm>
            <a:prstGeom prst="rect">
              <a:avLst/>
            </a:prstGeom>
          </p:spPr>
        </p:pic>
      </p:grpSp>
      <p:grpSp>
        <p:nvGrpSpPr>
          <p:cNvPr id="227" name="Group 226">
            <a:extLst>
              <a:ext uri="{FF2B5EF4-FFF2-40B4-BE49-F238E27FC236}">
                <a16:creationId xmlns:a16="http://schemas.microsoft.com/office/drawing/2014/main" id="{A9C73802-8B31-6AA1-7C2D-D1557995C813}"/>
              </a:ext>
            </a:extLst>
          </p:cNvPr>
          <p:cNvGrpSpPr/>
          <p:nvPr/>
        </p:nvGrpSpPr>
        <p:grpSpPr>
          <a:xfrm>
            <a:off x="8899378" y="-140540"/>
            <a:ext cx="842652" cy="2954935"/>
            <a:chOff x="8899378" y="-140540"/>
            <a:chExt cx="842652" cy="2954935"/>
          </a:xfrm>
        </p:grpSpPr>
        <p:cxnSp>
          <p:nvCxnSpPr>
            <p:cNvPr id="47" name="Straight Connector 46">
              <a:extLst>
                <a:ext uri="{FF2B5EF4-FFF2-40B4-BE49-F238E27FC236}">
                  <a16:creationId xmlns:a16="http://schemas.microsoft.com/office/drawing/2014/main" id="{2397F98A-9C55-41EF-0C9E-3B65CD10FA3F}"/>
                </a:ext>
              </a:extLst>
            </p:cNvPr>
            <p:cNvCxnSpPr>
              <a:cxnSpLocks/>
            </p:cNvCxnSpPr>
            <p:nvPr/>
          </p:nvCxnSpPr>
          <p:spPr>
            <a:xfrm>
              <a:off x="8899378" y="121230"/>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1B39DB72-94FE-54F5-C38C-145D5F8E4DB1}"/>
                </a:ext>
              </a:extLst>
            </p:cNvPr>
            <p:cNvCxnSpPr>
              <a:cxnSpLocks/>
            </p:cNvCxnSpPr>
            <p:nvPr/>
          </p:nvCxnSpPr>
          <p:spPr>
            <a:xfrm>
              <a:off x="8899378" y="736478"/>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7511FB1-C2B4-D24A-14E8-D0DF30860616}"/>
                </a:ext>
              </a:extLst>
            </p:cNvPr>
            <p:cNvCxnSpPr>
              <a:cxnSpLocks/>
            </p:cNvCxnSpPr>
            <p:nvPr/>
          </p:nvCxnSpPr>
          <p:spPr>
            <a:xfrm>
              <a:off x="8899378" y="1330838"/>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3A68332E-EB51-4279-7A71-938965914449}"/>
                </a:ext>
              </a:extLst>
            </p:cNvPr>
            <p:cNvCxnSpPr>
              <a:cxnSpLocks/>
            </p:cNvCxnSpPr>
            <p:nvPr/>
          </p:nvCxnSpPr>
          <p:spPr>
            <a:xfrm>
              <a:off x="8899378" y="1915782"/>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4970C3FE-04B6-BC97-E37F-55F564299D7A}"/>
                </a:ext>
              </a:extLst>
            </p:cNvPr>
            <p:cNvCxnSpPr>
              <a:cxnSpLocks/>
            </p:cNvCxnSpPr>
            <p:nvPr/>
          </p:nvCxnSpPr>
          <p:spPr>
            <a:xfrm>
              <a:off x="8899378" y="2510142"/>
              <a:ext cx="0" cy="288000"/>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205CC2D0-99D5-26EE-6CAC-795C340E9131}"/>
                </a:ext>
              </a:extLst>
            </p:cNvPr>
            <p:cNvCxnSpPr>
              <a:cxnSpLocks/>
            </p:cNvCxnSpPr>
            <p:nvPr/>
          </p:nvCxnSpPr>
          <p:spPr>
            <a:xfrm flipH="1">
              <a:off x="8942412" y="-140540"/>
              <a:ext cx="8038" cy="2954935"/>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0F8C3FB4-5B6C-AAE9-36DB-D1F1B18B6472}"/>
                </a:ext>
              </a:extLst>
            </p:cNvPr>
            <p:cNvCxnSpPr/>
            <p:nvPr/>
          </p:nvCxnSpPr>
          <p:spPr>
            <a:xfrm>
              <a:off x="8942830" y="2787024"/>
              <a:ext cx="799200" cy="0"/>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28" name="Group 227">
            <a:extLst>
              <a:ext uri="{FF2B5EF4-FFF2-40B4-BE49-F238E27FC236}">
                <a16:creationId xmlns:a16="http://schemas.microsoft.com/office/drawing/2014/main" id="{F8014D9E-EA8A-7E1B-96DF-B5C0B1A72E2B}"/>
              </a:ext>
            </a:extLst>
          </p:cNvPr>
          <p:cNvGrpSpPr/>
          <p:nvPr/>
        </p:nvGrpSpPr>
        <p:grpSpPr>
          <a:xfrm>
            <a:off x="8161438" y="3766942"/>
            <a:ext cx="830122" cy="3316714"/>
            <a:chOff x="8161438" y="3766942"/>
            <a:chExt cx="830122" cy="3316714"/>
          </a:xfrm>
        </p:grpSpPr>
        <p:cxnSp>
          <p:nvCxnSpPr>
            <p:cNvPr id="35" name="Straight Connector 34">
              <a:extLst>
                <a:ext uri="{FF2B5EF4-FFF2-40B4-BE49-F238E27FC236}">
                  <a16:creationId xmlns:a16="http://schemas.microsoft.com/office/drawing/2014/main" id="{F7B7888C-BB9C-4013-2D02-0B087EA57CF9}"/>
                </a:ext>
              </a:extLst>
            </p:cNvPr>
            <p:cNvCxnSpPr>
              <a:cxnSpLocks/>
            </p:cNvCxnSpPr>
            <p:nvPr/>
          </p:nvCxnSpPr>
          <p:spPr>
            <a:xfrm>
              <a:off x="8952744" y="3766942"/>
              <a:ext cx="0" cy="3275999"/>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026FBC34-28F5-1500-22B8-B3D88702692D}"/>
                </a:ext>
              </a:extLst>
            </p:cNvPr>
            <p:cNvCxnSpPr>
              <a:cxnSpLocks/>
            </p:cNvCxnSpPr>
            <p:nvPr/>
          </p:nvCxnSpPr>
          <p:spPr>
            <a:xfrm>
              <a:off x="8991560" y="3777536"/>
              <a:ext cx="0" cy="28800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46B6D375-C70E-CF53-6266-38902016DEFB}"/>
                </a:ext>
              </a:extLst>
            </p:cNvPr>
            <p:cNvCxnSpPr>
              <a:cxnSpLocks/>
            </p:cNvCxnSpPr>
            <p:nvPr/>
          </p:nvCxnSpPr>
          <p:spPr>
            <a:xfrm>
              <a:off x="8991560" y="4298744"/>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7A219599-9033-FD93-CB03-2FAE7EF9174D}"/>
                </a:ext>
              </a:extLst>
            </p:cNvPr>
            <p:cNvCxnSpPr>
              <a:cxnSpLocks/>
            </p:cNvCxnSpPr>
            <p:nvPr/>
          </p:nvCxnSpPr>
          <p:spPr>
            <a:xfrm>
              <a:off x="8991560" y="4913992"/>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FBDE41AC-AA09-C59C-3913-408DA301D6D1}"/>
                </a:ext>
              </a:extLst>
            </p:cNvPr>
            <p:cNvCxnSpPr>
              <a:cxnSpLocks/>
            </p:cNvCxnSpPr>
            <p:nvPr/>
          </p:nvCxnSpPr>
          <p:spPr>
            <a:xfrm>
              <a:off x="8991560" y="5508352"/>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8038C828-DA56-7665-2E2B-BB6A869EE70B}"/>
                </a:ext>
              </a:extLst>
            </p:cNvPr>
            <p:cNvCxnSpPr>
              <a:cxnSpLocks/>
            </p:cNvCxnSpPr>
            <p:nvPr/>
          </p:nvCxnSpPr>
          <p:spPr>
            <a:xfrm>
              <a:off x="8991560" y="6093296"/>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99CABF3D-002B-C207-AB0D-CAD6F3C8372E}"/>
                </a:ext>
              </a:extLst>
            </p:cNvPr>
            <p:cNvCxnSpPr>
              <a:cxnSpLocks/>
            </p:cNvCxnSpPr>
            <p:nvPr/>
          </p:nvCxnSpPr>
          <p:spPr>
            <a:xfrm>
              <a:off x="8991560" y="6687656"/>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F681D213-B4FA-C539-EE69-2146345E856F}"/>
                </a:ext>
              </a:extLst>
            </p:cNvPr>
            <p:cNvCxnSpPr/>
            <p:nvPr/>
          </p:nvCxnSpPr>
          <p:spPr>
            <a:xfrm>
              <a:off x="8161438" y="3789040"/>
              <a:ext cx="792000" cy="0"/>
            </a:xfrm>
            <a:prstGeom prst="line">
              <a:avLst/>
            </a:prstGeom>
            <a:ln w="57150"/>
          </p:spPr>
          <p:style>
            <a:lnRef idx="1">
              <a:schemeClr val="dk1"/>
            </a:lnRef>
            <a:fillRef idx="0">
              <a:schemeClr val="dk1"/>
            </a:fillRef>
            <a:effectRef idx="0">
              <a:schemeClr val="dk1"/>
            </a:effectRef>
            <a:fontRef idx="minor">
              <a:schemeClr val="tx1"/>
            </a:fontRef>
          </p:style>
        </p:cxnSp>
      </p:grpSp>
      <p:sp>
        <p:nvSpPr>
          <p:cNvPr id="68" name="TextBox 67">
            <a:extLst>
              <a:ext uri="{FF2B5EF4-FFF2-40B4-BE49-F238E27FC236}">
                <a16:creationId xmlns:a16="http://schemas.microsoft.com/office/drawing/2014/main" id="{8B5E74D0-BF26-03F5-3AA6-C25CF1A10229}"/>
              </a:ext>
            </a:extLst>
          </p:cNvPr>
          <p:cNvSpPr txBox="1"/>
          <p:nvPr/>
        </p:nvSpPr>
        <p:spPr>
          <a:xfrm>
            <a:off x="218485" y="397832"/>
            <a:ext cx="3549845" cy="1477328"/>
          </a:xfrm>
          <a:prstGeom prst="rect">
            <a:avLst/>
          </a:prstGeom>
          <a:noFill/>
          <a:ln>
            <a:solidFill>
              <a:schemeClr val="tx1"/>
            </a:solidFill>
          </a:ln>
        </p:spPr>
        <p:txBody>
          <a:bodyPr wrap="square" rtlCol="0">
            <a:spAutoFit/>
          </a:bodyPr>
          <a:lstStyle/>
          <a:p>
            <a:r>
              <a:rPr lang="en-AU" dirty="0"/>
              <a:t>ID: 4251</a:t>
            </a:r>
          </a:p>
          <a:p>
            <a:r>
              <a:rPr lang="en-AU" dirty="0"/>
              <a:t>Type: Public Road Crossing</a:t>
            </a:r>
          </a:p>
          <a:p>
            <a:r>
              <a:rPr lang="en-AU" dirty="0"/>
              <a:t>Line/Branch Name: Main line</a:t>
            </a:r>
          </a:p>
          <a:p>
            <a:r>
              <a:rPr lang="en-AU" dirty="0"/>
              <a:t>Crossing Kilometrage: 46.090km</a:t>
            </a:r>
          </a:p>
          <a:p>
            <a:r>
              <a:rPr lang="en-AU" dirty="0"/>
              <a:t>Date: 07-APR-2025</a:t>
            </a:r>
          </a:p>
        </p:txBody>
      </p:sp>
      <p:grpSp>
        <p:nvGrpSpPr>
          <p:cNvPr id="225" name="Group 224">
            <a:extLst>
              <a:ext uri="{FF2B5EF4-FFF2-40B4-BE49-F238E27FC236}">
                <a16:creationId xmlns:a16="http://schemas.microsoft.com/office/drawing/2014/main" id="{5F33F60B-6517-06DE-CBDA-D95BA217BEB8}"/>
              </a:ext>
            </a:extLst>
          </p:cNvPr>
          <p:cNvGrpSpPr/>
          <p:nvPr/>
        </p:nvGrpSpPr>
        <p:grpSpPr>
          <a:xfrm>
            <a:off x="9839471" y="-54608"/>
            <a:ext cx="940377" cy="253916"/>
            <a:chOff x="9839471" y="-54608"/>
            <a:chExt cx="940377" cy="253916"/>
          </a:xfrm>
        </p:grpSpPr>
        <p:grpSp>
          <p:nvGrpSpPr>
            <p:cNvPr id="65" name="Group 64">
              <a:extLst>
                <a:ext uri="{FF2B5EF4-FFF2-40B4-BE49-F238E27FC236}">
                  <a16:creationId xmlns:a16="http://schemas.microsoft.com/office/drawing/2014/main" id="{23C6BCED-7EE5-B7FE-22DD-54ACAFF5E127}"/>
                </a:ext>
              </a:extLst>
            </p:cNvPr>
            <p:cNvGrpSpPr/>
            <p:nvPr/>
          </p:nvGrpSpPr>
          <p:grpSpPr>
            <a:xfrm>
              <a:off x="9839471" y="26158"/>
              <a:ext cx="180000" cy="74487"/>
              <a:chOff x="11582407" y="2587458"/>
              <a:chExt cx="180000" cy="74487"/>
            </a:xfrm>
          </p:grpSpPr>
          <p:sp>
            <p:nvSpPr>
              <p:cNvPr id="66" name="Oval 65">
                <a:extLst>
                  <a:ext uri="{FF2B5EF4-FFF2-40B4-BE49-F238E27FC236}">
                    <a16:creationId xmlns:a16="http://schemas.microsoft.com/office/drawing/2014/main" id="{92FCCB6C-7C14-FE11-C47E-B94585AABA68}"/>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7" name="Straight Connector 66">
                <a:extLst>
                  <a:ext uri="{FF2B5EF4-FFF2-40B4-BE49-F238E27FC236}">
                    <a16:creationId xmlns:a16="http://schemas.microsoft.com/office/drawing/2014/main" id="{99D7D0AC-D6B6-CEFD-C663-D7D9A2634697}"/>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1941572D-713E-FBD5-6A7F-FBAC930C1B4C}"/>
                </a:ext>
              </a:extLst>
            </p:cNvPr>
            <p:cNvSpPr txBox="1"/>
            <p:nvPr/>
          </p:nvSpPr>
          <p:spPr>
            <a:xfrm>
              <a:off x="9987760" y="-54608"/>
              <a:ext cx="792088" cy="253916"/>
            </a:xfrm>
            <a:prstGeom prst="rect">
              <a:avLst/>
            </a:prstGeom>
            <a:noFill/>
          </p:spPr>
          <p:txBody>
            <a:bodyPr wrap="square" rtlCol="0">
              <a:spAutoFit/>
            </a:bodyPr>
            <a:lstStyle/>
            <a:p>
              <a:r>
                <a:rPr lang="en-AU" sz="1050" dirty="0"/>
                <a:t>W7-4</a:t>
              </a:r>
            </a:p>
          </p:txBody>
        </p:sp>
      </p:grpSp>
      <p:sp>
        <p:nvSpPr>
          <p:cNvPr id="70" name="TextBox 69">
            <a:extLst>
              <a:ext uri="{FF2B5EF4-FFF2-40B4-BE49-F238E27FC236}">
                <a16:creationId xmlns:a16="http://schemas.microsoft.com/office/drawing/2014/main" id="{B221C6A8-E068-41CB-45A4-E0BE4CCAAA23}"/>
              </a:ext>
            </a:extLst>
          </p:cNvPr>
          <p:cNvSpPr txBox="1"/>
          <p:nvPr/>
        </p:nvSpPr>
        <p:spPr>
          <a:xfrm>
            <a:off x="7404835" y="3495754"/>
            <a:ext cx="529862" cy="253916"/>
          </a:xfrm>
          <a:prstGeom prst="rect">
            <a:avLst/>
          </a:prstGeom>
          <a:noFill/>
        </p:spPr>
        <p:txBody>
          <a:bodyPr wrap="square" rtlCol="0">
            <a:spAutoFit/>
          </a:bodyPr>
          <a:lstStyle/>
          <a:p>
            <a:r>
              <a:rPr lang="en-AU" sz="1050" dirty="0"/>
              <a:t>RX-5</a:t>
            </a:r>
          </a:p>
        </p:txBody>
      </p:sp>
      <p:sp>
        <p:nvSpPr>
          <p:cNvPr id="74" name="TextBox 73">
            <a:extLst>
              <a:ext uri="{FF2B5EF4-FFF2-40B4-BE49-F238E27FC236}">
                <a16:creationId xmlns:a16="http://schemas.microsoft.com/office/drawing/2014/main" id="{8FFE1C11-DAC3-4BEC-BA27-35445B5E4DF2}"/>
              </a:ext>
            </a:extLst>
          </p:cNvPr>
          <p:cNvSpPr txBox="1"/>
          <p:nvPr/>
        </p:nvSpPr>
        <p:spPr>
          <a:xfrm>
            <a:off x="6576065" y="2653928"/>
            <a:ext cx="792088" cy="253916"/>
          </a:xfrm>
          <a:prstGeom prst="rect">
            <a:avLst/>
          </a:prstGeom>
          <a:noFill/>
        </p:spPr>
        <p:txBody>
          <a:bodyPr wrap="square" rtlCol="0">
            <a:spAutoFit/>
          </a:bodyPr>
          <a:lstStyle/>
          <a:p>
            <a:r>
              <a:rPr lang="en-AU" sz="1050" dirty="0" err="1"/>
              <a:t>Uptrack</a:t>
            </a:r>
            <a:endParaRPr lang="en-AU" sz="1050" dirty="0"/>
          </a:p>
        </p:txBody>
      </p:sp>
      <p:cxnSp>
        <p:nvCxnSpPr>
          <p:cNvPr id="75" name="Straight Arrow Connector 74">
            <a:extLst>
              <a:ext uri="{FF2B5EF4-FFF2-40B4-BE49-F238E27FC236}">
                <a16:creationId xmlns:a16="http://schemas.microsoft.com/office/drawing/2014/main" id="{1B367EA4-4E0E-177A-7614-E9C4EADCC112}"/>
              </a:ext>
            </a:extLst>
          </p:cNvPr>
          <p:cNvCxnSpPr>
            <a:cxnSpLocks/>
          </p:cNvCxnSpPr>
          <p:nvPr/>
        </p:nvCxnSpPr>
        <p:spPr>
          <a:xfrm flipH="1">
            <a:off x="6317844" y="2915166"/>
            <a:ext cx="1086628"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4D3689E4-BAEC-2A01-3073-19B69515FDCE}"/>
              </a:ext>
            </a:extLst>
          </p:cNvPr>
          <p:cNvCxnSpPr>
            <a:cxnSpLocks/>
          </p:cNvCxnSpPr>
          <p:nvPr/>
        </p:nvCxnSpPr>
        <p:spPr>
          <a:xfrm rot="5400000">
            <a:off x="6823856" y="-494444"/>
            <a:ext cx="0" cy="2664000"/>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a:extLst>
              <a:ext uri="{FF2B5EF4-FFF2-40B4-BE49-F238E27FC236}">
                <a16:creationId xmlns:a16="http://schemas.microsoft.com/office/drawing/2014/main" id="{2B25521A-90B6-C13B-8C05-30FEC1A5348F}"/>
              </a:ext>
            </a:extLst>
          </p:cNvPr>
          <p:cNvCxnSpPr>
            <a:cxnSpLocks/>
          </p:cNvCxnSpPr>
          <p:nvPr/>
        </p:nvCxnSpPr>
        <p:spPr>
          <a:xfrm rot="5400000">
            <a:off x="6832153" y="-1054017"/>
            <a:ext cx="0" cy="2628000"/>
          </a:xfrm>
          <a:prstGeom prst="line">
            <a:avLst/>
          </a:prstGeom>
        </p:spPr>
        <p:style>
          <a:lnRef idx="1">
            <a:schemeClr val="dk1"/>
          </a:lnRef>
          <a:fillRef idx="0">
            <a:schemeClr val="dk1"/>
          </a:fillRef>
          <a:effectRef idx="0">
            <a:schemeClr val="dk1"/>
          </a:effectRef>
          <a:fontRef idx="minor">
            <a:schemeClr val="tx1"/>
          </a:fontRef>
        </p:style>
      </p:cxnSp>
      <p:grpSp>
        <p:nvGrpSpPr>
          <p:cNvPr id="230" name="Group 229">
            <a:extLst>
              <a:ext uri="{FF2B5EF4-FFF2-40B4-BE49-F238E27FC236}">
                <a16:creationId xmlns:a16="http://schemas.microsoft.com/office/drawing/2014/main" id="{E3469DD2-0915-40B0-B9A4-096052038190}"/>
              </a:ext>
            </a:extLst>
          </p:cNvPr>
          <p:cNvGrpSpPr/>
          <p:nvPr/>
        </p:nvGrpSpPr>
        <p:grpSpPr>
          <a:xfrm>
            <a:off x="7410434" y="2816505"/>
            <a:ext cx="3053284" cy="1005813"/>
            <a:chOff x="7410434" y="2816505"/>
            <a:chExt cx="3053284" cy="1005813"/>
          </a:xfrm>
        </p:grpSpPr>
        <p:grpSp>
          <p:nvGrpSpPr>
            <p:cNvPr id="188" name="Group 187">
              <a:extLst>
                <a:ext uri="{FF2B5EF4-FFF2-40B4-BE49-F238E27FC236}">
                  <a16:creationId xmlns:a16="http://schemas.microsoft.com/office/drawing/2014/main" id="{9F3E224B-C35C-E842-CFB2-9E7CE542DCCA}"/>
                </a:ext>
              </a:extLst>
            </p:cNvPr>
            <p:cNvGrpSpPr/>
            <p:nvPr/>
          </p:nvGrpSpPr>
          <p:grpSpPr>
            <a:xfrm rot="10800000">
              <a:off x="9770000" y="3642454"/>
              <a:ext cx="180000" cy="74487"/>
              <a:chOff x="11582407" y="2587458"/>
              <a:chExt cx="180000" cy="74487"/>
            </a:xfrm>
          </p:grpSpPr>
          <p:sp>
            <p:nvSpPr>
              <p:cNvPr id="189" name="Oval 188">
                <a:extLst>
                  <a:ext uri="{FF2B5EF4-FFF2-40B4-BE49-F238E27FC236}">
                    <a16:creationId xmlns:a16="http://schemas.microsoft.com/office/drawing/2014/main" id="{3943B0B2-1540-DAB7-2497-3D5742B476C6}"/>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0" name="Straight Connector 189">
                <a:extLst>
                  <a:ext uri="{FF2B5EF4-FFF2-40B4-BE49-F238E27FC236}">
                    <a16:creationId xmlns:a16="http://schemas.microsoft.com/office/drawing/2014/main" id="{DEF06D83-BB33-FE8F-CA37-D71DA9C9015F}"/>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1" name="TextBox 190">
              <a:extLst>
                <a:ext uri="{FF2B5EF4-FFF2-40B4-BE49-F238E27FC236}">
                  <a16:creationId xmlns:a16="http://schemas.microsoft.com/office/drawing/2014/main" id="{42DAEB5B-E612-51FC-30C9-E76AF34EC363}"/>
                </a:ext>
              </a:extLst>
            </p:cNvPr>
            <p:cNvSpPr txBox="1"/>
            <p:nvPr/>
          </p:nvSpPr>
          <p:spPr>
            <a:xfrm>
              <a:off x="9933856" y="3568402"/>
              <a:ext cx="529862" cy="253916"/>
            </a:xfrm>
            <a:prstGeom prst="rect">
              <a:avLst/>
            </a:prstGeom>
            <a:noFill/>
          </p:spPr>
          <p:txBody>
            <a:bodyPr wrap="square" rtlCol="0">
              <a:spAutoFit/>
            </a:bodyPr>
            <a:lstStyle/>
            <a:p>
              <a:r>
                <a:rPr lang="en-AU" sz="1050" dirty="0"/>
                <a:t>RX-9</a:t>
              </a:r>
            </a:p>
          </p:txBody>
        </p:sp>
        <p:grpSp>
          <p:nvGrpSpPr>
            <p:cNvPr id="192" name="Group 191">
              <a:extLst>
                <a:ext uri="{FF2B5EF4-FFF2-40B4-BE49-F238E27FC236}">
                  <a16:creationId xmlns:a16="http://schemas.microsoft.com/office/drawing/2014/main" id="{AAC449A0-FA66-EEAC-1949-2933C79B9BEC}"/>
                </a:ext>
              </a:extLst>
            </p:cNvPr>
            <p:cNvGrpSpPr/>
            <p:nvPr/>
          </p:nvGrpSpPr>
          <p:grpSpPr>
            <a:xfrm>
              <a:off x="7933169" y="2914284"/>
              <a:ext cx="180000" cy="74487"/>
              <a:chOff x="11582407" y="2598888"/>
              <a:chExt cx="180000" cy="74487"/>
            </a:xfrm>
          </p:grpSpPr>
          <p:sp>
            <p:nvSpPr>
              <p:cNvPr id="193" name="Oval 192">
                <a:extLst>
                  <a:ext uri="{FF2B5EF4-FFF2-40B4-BE49-F238E27FC236}">
                    <a16:creationId xmlns:a16="http://schemas.microsoft.com/office/drawing/2014/main" id="{D2AF5AA7-A7D7-79F5-C51E-2C3006C681C3}"/>
                  </a:ext>
                </a:extLst>
              </p:cNvPr>
              <p:cNvSpPr/>
              <p:nvPr/>
            </p:nvSpPr>
            <p:spPr>
              <a:xfrm>
                <a:off x="11640616" y="260137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4" name="Straight Connector 193">
                <a:extLst>
                  <a:ext uri="{FF2B5EF4-FFF2-40B4-BE49-F238E27FC236}">
                    <a16:creationId xmlns:a16="http://schemas.microsoft.com/office/drawing/2014/main" id="{ACF25746-5221-944C-5458-C220B8720409}"/>
                  </a:ext>
                </a:extLst>
              </p:cNvPr>
              <p:cNvCxnSpPr>
                <a:cxnSpLocks/>
              </p:cNvCxnSpPr>
              <p:nvPr/>
            </p:nvCxnSpPr>
            <p:spPr>
              <a:xfrm flipH="1">
                <a:off x="11582407" y="259888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5" name="TextBox 194">
              <a:extLst>
                <a:ext uri="{FF2B5EF4-FFF2-40B4-BE49-F238E27FC236}">
                  <a16:creationId xmlns:a16="http://schemas.microsoft.com/office/drawing/2014/main" id="{ACB18A55-6CEC-FA46-24DD-EC24E7E6166A}"/>
                </a:ext>
              </a:extLst>
            </p:cNvPr>
            <p:cNvSpPr txBox="1"/>
            <p:nvPr/>
          </p:nvSpPr>
          <p:spPr>
            <a:xfrm>
              <a:off x="7410434" y="2816505"/>
              <a:ext cx="529862" cy="253916"/>
            </a:xfrm>
            <a:prstGeom prst="rect">
              <a:avLst/>
            </a:prstGeom>
            <a:noFill/>
          </p:spPr>
          <p:txBody>
            <a:bodyPr wrap="square" rtlCol="0">
              <a:spAutoFit/>
            </a:bodyPr>
            <a:lstStyle/>
            <a:p>
              <a:r>
                <a:rPr lang="en-AU" sz="1050" dirty="0"/>
                <a:t>RX-9</a:t>
              </a:r>
            </a:p>
          </p:txBody>
        </p:sp>
      </p:grpSp>
      <p:cxnSp>
        <p:nvCxnSpPr>
          <p:cNvPr id="234" name="Straight Connector 233">
            <a:extLst>
              <a:ext uri="{FF2B5EF4-FFF2-40B4-BE49-F238E27FC236}">
                <a16:creationId xmlns:a16="http://schemas.microsoft.com/office/drawing/2014/main" id="{042208BD-7697-4D83-4830-361868CFD481}"/>
              </a:ext>
            </a:extLst>
          </p:cNvPr>
          <p:cNvCxnSpPr>
            <a:cxnSpLocks/>
          </p:cNvCxnSpPr>
          <p:nvPr/>
        </p:nvCxnSpPr>
        <p:spPr>
          <a:xfrm>
            <a:off x="8142802" y="-136053"/>
            <a:ext cx="0" cy="396000"/>
          </a:xfrm>
          <a:prstGeom prst="line">
            <a:avLst/>
          </a:prstGeom>
        </p:spPr>
        <p:style>
          <a:lnRef idx="1">
            <a:schemeClr val="dk1"/>
          </a:lnRef>
          <a:fillRef idx="0">
            <a:schemeClr val="dk1"/>
          </a:fillRef>
          <a:effectRef idx="0">
            <a:schemeClr val="dk1"/>
          </a:effectRef>
          <a:fontRef idx="minor">
            <a:schemeClr val="tx1"/>
          </a:fontRef>
        </p:style>
      </p:cxnSp>
      <p:grpSp>
        <p:nvGrpSpPr>
          <p:cNvPr id="235" name="Group 234">
            <a:extLst>
              <a:ext uri="{FF2B5EF4-FFF2-40B4-BE49-F238E27FC236}">
                <a16:creationId xmlns:a16="http://schemas.microsoft.com/office/drawing/2014/main" id="{E67E2A84-BC70-7C1A-7EC5-0A30E69569DA}"/>
              </a:ext>
            </a:extLst>
          </p:cNvPr>
          <p:cNvGrpSpPr/>
          <p:nvPr/>
        </p:nvGrpSpPr>
        <p:grpSpPr>
          <a:xfrm>
            <a:off x="6213729" y="3062272"/>
            <a:ext cx="1177097" cy="415498"/>
            <a:chOff x="6035929" y="3354372"/>
            <a:chExt cx="1177097" cy="415498"/>
          </a:xfrm>
        </p:grpSpPr>
        <p:sp>
          <p:nvSpPr>
            <p:cNvPr id="236" name="TextBox 235">
              <a:extLst>
                <a:ext uri="{FF2B5EF4-FFF2-40B4-BE49-F238E27FC236}">
                  <a16:creationId xmlns:a16="http://schemas.microsoft.com/office/drawing/2014/main" id="{05CAE669-9908-CF9B-43D3-CB345E8650CF}"/>
                </a:ext>
              </a:extLst>
            </p:cNvPr>
            <p:cNvSpPr txBox="1"/>
            <p:nvPr/>
          </p:nvSpPr>
          <p:spPr>
            <a:xfrm>
              <a:off x="6320283" y="3354372"/>
              <a:ext cx="892743" cy="415498"/>
            </a:xfrm>
            <a:prstGeom prst="rect">
              <a:avLst/>
            </a:prstGeom>
            <a:noFill/>
          </p:spPr>
          <p:txBody>
            <a:bodyPr wrap="square" rtlCol="0">
              <a:spAutoFit/>
            </a:bodyPr>
            <a:lstStyle/>
            <a:p>
              <a:r>
                <a:rPr lang="en-AU" sz="1050" dirty="0"/>
                <a:t>MAIN LINE To Helidon</a:t>
              </a:r>
            </a:p>
          </p:txBody>
        </p:sp>
        <p:cxnSp>
          <p:nvCxnSpPr>
            <p:cNvPr id="237" name="Straight Arrow Connector 236">
              <a:extLst>
                <a:ext uri="{FF2B5EF4-FFF2-40B4-BE49-F238E27FC236}">
                  <a16:creationId xmlns:a16="http://schemas.microsoft.com/office/drawing/2014/main" id="{884FC529-0F4F-9B46-3067-7FDB602BA84B}"/>
                </a:ext>
              </a:extLst>
            </p:cNvPr>
            <p:cNvCxnSpPr>
              <a:cxnSpLocks/>
            </p:cNvCxnSpPr>
            <p:nvPr/>
          </p:nvCxnSpPr>
          <p:spPr>
            <a:xfrm flipH="1">
              <a:off x="6035929" y="3648928"/>
              <a:ext cx="324000" cy="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sp>
        <p:nvSpPr>
          <p:cNvPr id="238" name="TextBox 237">
            <a:extLst>
              <a:ext uri="{FF2B5EF4-FFF2-40B4-BE49-F238E27FC236}">
                <a16:creationId xmlns:a16="http://schemas.microsoft.com/office/drawing/2014/main" id="{94E73D3B-8620-FC2A-4CE5-766D83E49D4A}"/>
              </a:ext>
            </a:extLst>
          </p:cNvPr>
          <p:cNvSpPr txBox="1"/>
          <p:nvPr/>
        </p:nvSpPr>
        <p:spPr>
          <a:xfrm>
            <a:off x="10323864" y="3212976"/>
            <a:ext cx="1070646" cy="253916"/>
          </a:xfrm>
          <a:prstGeom prst="rect">
            <a:avLst/>
          </a:prstGeom>
          <a:noFill/>
        </p:spPr>
        <p:txBody>
          <a:bodyPr wrap="square" rtlCol="0">
            <a:spAutoFit/>
          </a:bodyPr>
          <a:lstStyle/>
          <a:p>
            <a:r>
              <a:rPr lang="en-AU" sz="1050" dirty="0"/>
              <a:t>To Ipswich</a:t>
            </a:r>
          </a:p>
        </p:txBody>
      </p:sp>
      <p:cxnSp>
        <p:nvCxnSpPr>
          <p:cNvPr id="239" name="Straight Arrow Connector 238">
            <a:extLst>
              <a:ext uri="{FF2B5EF4-FFF2-40B4-BE49-F238E27FC236}">
                <a16:creationId xmlns:a16="http://schemas.microsoft.com/office/drawing/2014/main" id="{D74AD910-344B-56F4-83D1-857E3FF7BF0D}"/>
              </a:ext>
            </a:extLst>
          </p:cNvPr>
          <p:cNvCxnSpPr/>
          <p:nvPr/>
        </p:nvCxnSpPr>
        <p:spPr>
          <a:xfrm>
            <a:off x="11070510" y="3356828"/>
            <a:ext cx="324000" cy="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nvGrpSpPr>
          <p:cNvPr id="387" name="Group 386">
            <a:extLst>
              <a:ext uri="{FF2B5EF4-FFF2-40B4-BE49-F238E27FC236}">
                <a16:creationId xmlns:a16="http://schemas.microsoft.com/office/drawing/2014/main" id="{4ACBE105-605B-3E32-0551-27B94F3BDF9B}"/>
              </a:ext>
            </a:extLst>
          </p:cNvPr>
          <p:cNvGrpSpPr/>
          <p:nvPr/>
        </p:nvGrpSpPr>
        <p:grpSpPr>
          <a:xfrm>
            <a:off x="8936293" y="2860320"/>
            <a:ext cx="1087332" cy="178927"/>
            <a:chOff x="8936293" y="2860320"/>
            <a:chExt cx="1087332" cy="178927"/>
          </a:xfrm>
        </p:grpSpPr>
        <p:grpSp>
          <p:nvGrpSpPr>
            <p:cNvPr id="384" name="Group 383">
              <a:extLst>
                <a:ext uri="{FF2B5EF4-FFF2-40B4-BE49-F238E27FC236}">
                  <a16:creationId xmlns:a16="http://schemas.microsoft.com/office/drawing/2014/main" id="{416C0282-635F-B47F-A4B9-953F46F7C248}"/>
                </a:ext>
              </a:extLst>
            </p:cNvPr>
            <p:cNvGrpSpPr/>
            <p:nvPr/>
          </p:nvGrpSpPr>
          <p:grpSpPr>
            <a:xfrm>
              <a:off x="9758501" y="2860320"/>
              <a:ext cx="265124" cy="178927"/>
              <a:chOff x="9859466" y="2860320"/>
              <a:chExt cx="265124" cy="178927"/>
            </a:xfrm>
          </p:grpSpPr>
          <p:sp>
            <p:nvSpPr>
              <p:cNvPr id="246" name="Rectangle 245">
                <a:extLst>
                  <a:ext uri="{FF2B5EF4-FFF2-40B4-BE49-F238E27FC236}">
                    <a16:creationId xmlns:a16="http://schemas.microsoft.com/office/drawing/2014/main" id="{143FB93A-E85B-46A1-3DE7-F93DEDECCDA8}"/>
                  </a:ext>
                </a:extLst>
              </p:cNvPr>
              <p:cNvSpPr/>
              <p:nvPr/>
            </p:nvSpPr>
            <p:spPr>
              <a:xfrm>
                <a:off x="10078871" y="299176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55" name="Group 254">
                <a:extLst>
                  <a:ext uri="{FF2B5EF4-FFF2-40B4-BE49-F238E27FC236}">
                    <a16:creationId xmlns:a16="http://schemas.microsoft.com/office/drawing/2014/main" id="{3EAF517F-6D6B-B610-F858-3FC5451771E2}"/>
                  </a:ext>
                </a:extLst>
              </p:cNvPr>
              <p:cNvGrpSpPr/>
              <p:nvPr/>
            </p:nvGrpSpPr>
            <p:grpSpPr>
              <a:xfrm>
                <a:off x="9859466" y="2860320"/>
                <a:ext cx="263219" cy="178927"/>
                <a:chOff x="9859466" y="2860320"/>
                <a:chExt cx="263219" cy="178927"/>
              </a:xfrm>
            </p:grpSpPr>
            <p:grpSp>
              <p:nvGrpSpPr>
                <p:cNvPr id="20" name="Group 19">
                  <a:extLst>
                    <a:ext uri="{FF2B5EF4-FFF2-40B4-BE49-F238E27FC236}">
                      <a16:creationId xmlns:a16="http://schemas.microsoft.com/office/drawing/2014/main" id="{05648D99-FD89-7A12-7F28-9B9BE771C09D}"/>
                    </a:ext>
                  </a:extLst>
                </p:cNvPr>
                <p:cNvGrpSpPr/>
                <p:nvPr/>
              </p:nvGrpSpPr>
              <p:grpSpPr>
                <a:xfrm>
                  <a:off x="9901053" y="2904238"/>
                  <a:ext cx="186079" cy="91074"/>
                  <a:chOff x="11580138" y="2585553"/>
                  <a:chExt cx="186079" cy="91074"/>
                </a:xfrm>
              </p:grpSpPr>
              <p:cxnSp>
                <p:nvCxnSpPr>
                  <p:cNvPr id="22" name="Straight Connector 21">
                    <a:extLst>
                      <a:ext uri="{FF2B5EF4-FFF2-40B4-BE49-F238E27FC236}">
                        <a16:creationId xmlns:a16="http://schemas.microsoft.com/office/drawing/2014/main" id="{6311C909-AFCD-DB0A-6331-212496029151}"/>
                      </a:ext>
                    </a:extLst>
                  </p:cNvPr>
                  <p:cNvCxnSpPr>
                    <a:cxnSpLocks/>
                  </p:cNvCxnSpPr>
                  <p:nvPr/>
                </p:nvCxnSpPr>
                <p:spPr>
                  <a:xfrm flipH="1" flipV="1">
                    <a:off x="11580502" y="2585553"/>
                    <a:ext cx="185715" cy="908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87842D9-CF0B-F24E-27D6-A0AEE12B2A5B}"/>
                      </a:ext>
                    </a:extLst>
                  </p:cNvPr>
                  <p:cNvCxnSpPr>
                    <a:cxnSpLocks/>
                  </p:cNvCxnSpPr>
                  <p:nvPr/>
                </p:nvCxnSpPr>
                <p:spPr>
                  <a:xfrm flipV="1">
                    <a:off x="11580138" y="2585818"/>
                    <a:ext cx="185715" cy="908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D08AE45-CE9D-B32D-FF09-E7B8B5361368}"/>
                      </a:ext>
                    </a:extLst>
                  </p:cNvPr>
                  <p:cNvSpPr/>
                  <p:nvPr/>
                </p:nvSpPr>
                <p:spPr>
                  <a:xfrm>
                    <a:off x="11636806" y="2595660"/>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44" name="Rectangle 243">
                  <a:extLst>
                    <a:ext uri="{FF2B5EF4-FFF2-40B4-BE49-F238E27FC236}">
                      <a16:creationId xmlns:a16="http://schemas.microsoft.com/office/drawing/2014/main" id="{FED4BC08-3DF4-7793-3099-6EDCD458A328}"/>
                    </a:ext>
                  </a:extLst>
                </p:cNvPr>
                <p:cNvSpPr/>
                <p:nvPr/>
              </p:nvSpPr>
              <p:spPr>
                <a:xfrm>
                  <a:off x="9859466" y="286222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Rectangle 244">
                  <a:extLst>
                    <a:ext uri="{FF2B5EF4-FFF2-40B4-BE49-F238E27FC236}">
                      <a16:creationId xmlns:a16="http://schemas.microsoft.com/office/drawing/2014/main" id="{DA0AAA7B-9A76-456F-D06D-9C78C9DBFD1E}"/>
                    </a:ext>
                  </a:extLst>
                </p:cNvPr>
                <p:cNvSpPr/>
                <p:nvPr/>
              </p:nvSpPr>
              <p:spPr>
                <a:xfrm>
                  <a:off x="9861701" y="299176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Rectangle 246">
                  <a:extLst>
                    <a:ext uri="{FF2B5EF4-FFF2-40B4-BE49-F238E27FC236}">
                      <a16:creationId xmlns:a16="http://schemas.microsoft.com/office/drawing/2014/main" id="{F51EDC0B-0C2C-0353-69D1-6AA126B8EF4D}"/>
                    </a:ext>
                  </a:extLst>
                </p:cNvPr>
                <p:cNvSpPr/>
                <p:nvPr/>
              </p:nvSpPr>
              <p:spPr>
                <a:xfrm>
                  <a:off x="10076966" y="2860320"/>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cxnSp>
          <p:nvCxnSpPr>
            <p:cNvPr id="386" name="Straight Connector 385">
              <a:extLst>
                <a:ext uri="{FF2B5EF4-FFF2-40B4-BE49-F238E27FC236}">
                  <a16:creationId xmlns:a16="http://schemas.microsoft.com/office/drawing/2014/main" id="{52314424-EE7A-3A52-27A9-BCC34C9CB440}"/>
                </a:ext>
              </a:extLst>
            </p:cNvPr>
            <p:cNvCxnSpPr>
              <a:cxnSpLocks/>
            </p:cNvCxnSpPr>
            <p:nvPr/>
          </p:nvCxnSpPr>
          <p:spPr>
            <a:xfrm flipH="1" flipV="1">
              <a:off x="8936293" y="2951547"/>
              <a:ext cx="903318" cy="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8" name="Group 387">
            <a:extLst>
              <a:ext uri="{FF2B5EF4-FFF2-40B4-BE49-F238E27FC236}">
                <a16:creationId xmlns:a16="http://schemas.microsoft.com/office/drawing/2014/main" id="{4AC8E3F8-B56B-5217-F3AD-A6AFD86386D0}"/>
              </a:ext>
            </a:extLst>
          </p:cNvPr>
          <p:cNvGrpSpPr/>
          <p:nvPr/>
        </p:nvGrpSpPr>
        <p:grpSpPr>
          <a:xfrm rot="10800000">
            <a:off x="7854525" y="3538105"/>
            <a:ext cx="1087332" cy="178927"/>
            <a:chOff x="8936293" y="2860320"/>
            <a:chExt cx="1087332" cy="178927"/>
          </a:xfrm>
        </p:grpSpPr>
        <p:grpSp>
          <p:nvGrpSpPr>
            <p:cNvPr id="389" name="Group 388">
              <a:extLst>
                <a:ext uri="{FF2B5EF4-FFF2-40B4-BE49-F238E27FC236}">
                  <a16:creationId xmlns:a16="http://schemas.microsoft.com/office/drawing/2014/main" id="{A3D7B8E4-F67A-D6B9-009C-084ED3F2A2C6}"/>
                </a:ext>
              </a:extLst>
            </p:cNvPr>
            <p:cNvGrpSpPr/>
            <p:nvPr/>
          </p:nvGrpSpPr>
          <p:grpSpPr>
            <a:xfrm>
              <a:off x="9758501" y="2860320"/>
              <a:ext cx="265124" cy="178927"/>
              <a:chOff x="9859466" y="2860320"/>
              <a:chExt cx="265124" cy="178927"/>
            </a:xfrm>
          </p:grpSpPr>
          <p:sp>
            <p:nvSpPr>
              <p:cNvPr id="391" name="Rectangle 390">
                <a:extLst>
                  <a:ext uri="{FF2B5EF4-FFF2-40B4-BE49-F238E27FC236}">
                    <a16:creationId xmlns:a16="http://schemas.microsoft.com/office/drawing/2014/main" id="{B0EBB761-7AB5-DCA8-5199-B43068D42E83}"/>
                  </a:ext>
                </a:extLst>
              </p:cNvPr>
              <p:cNvSpPr/>
              <p:nvPr/>
            </p:nvSpPr>
            <p:spPr>
              <a:xfrm>
                <a:off x="10078871" y="299176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92" name="Group 391">
                <a:extLst>
                  <a:ext uri="{FF2B5EF4-FFF2-40B4-BE49-F238E27FC236}">
                    <a16:creationId xmlns:a16="http://schemas.microsoft.com/office/drawing/2014/main" id="{6F348498-7313-4D78-1B2B-D5A3F20DAF83}"/>
                  </a:ext>
                </a:extLst>
              </p:cNvPr>
              <p:cNvGrpSpPr/>
              <p:nvPr/>
            </p:nvGrpSpPr>
            <p:grpSpPr>
              <a:xfrm>
                <a:off x="9859466" y="2860320"/>
                <a:ext cx="263219" cy="178927"/>
                <a:chOff x="9859466" y="2860320"/>
                <a:chExt cx="263219" cy="178927"/>
              </a:xfrm>
            </p:grpSpPr>
            <p:grpSp>
              <p:nvGrpSpPr>
                <p:cNvPr id="393" name="Group 392">
                  <a:extLst>
                    <a:ext uri="{FF2B5EF4-FFF2-40B4-BE49-F238E27FC236}">
                      <a16:creationId xmlns:a16="http://schemas.microsoft.com/office/drawing/2014/main" id="{D436C19D-D380-0C4A-92CF-CA50675F53B2}"/>
                    </a:ext>
                  </a:extLst>
                </p:cNvPr>
                <p:cNvGrpSpPr/>
                <p:nvPr/>
              </p:nvGrpSpPr>
              <p:grpSpPr>
                <a:xfrm>
                  <a:off x="9901053" y="2904238"/>
                  <a:ext cx="186079" cy="91074"/>
                  <a:chOff x="11580138" y="2585553"/>
                  <a:chExt cx="186079" cy="91074"/>
                </a:xfrm>
              </p:grpSpPr>
              <p:cxnSp>
                <p:nvCxnSpPr>
                  <p:cNvPr id="397" name="Straight Connector 396">
                    <a:extLst>
                      <a:ext uri="{FF2B5EF4-FFF2-40B4-BE49-F238E27FC236}">
                        <a16:creationId xmlns:a16="http://schemas.microsoft.com/office/drawing/2014/main" id="{DF924169-C42E-646C-7624-6B9BD036D676}"/>
                      </a:ext>
                    </a:extLst>
                  </p:cNvPr>
                  <p:cNvCxnSpPr>
                    <a:cxnSpLocks/>
                  </p:cNvCxnSpPr>
                  <p:nvPr/>
                </p:nvCxnSpPr>
                <p:spPr>
                  <a:xfrm flipH="1" flipV="1">
                    <a:off x="11580502" y="2585553"/>
                    <a:ext cx="185715" cy="908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A9108DA3-8721-B02E-0F3A-CB2AC3188C7B}"/>
                      </a:ext>
                    </a:extLst>
                  </p:cNvPr>
                  <p:cNvCxnSpPr>
                    <a:cxnSpLocks/>
                  </p:cNvCxnSpPr>
                  <p:nvPr/>
                </p:nvCxnSpPr>
                <p:spPr>
                  <a:xfrm flipV="1">
                    <a:off x="11580138" y="2585818"/>
                    <a:ext cx="185715" cy="908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9" name="Oval 398">
                    <a:extLst>
                      <a:ext uri="{FF2B5EF4-FFF2-40B4-BE49-F238E27FC236}">
                        <a16:creationId xmlns:a16="http://schemas.microsoft.com/office/drawing/2014/main" id="{1162E3ED-8813-8F2F-BA14-D241319BB8EC}"/>
                      </a:ext>
                    </a:extLst>
                  </p:cNvPr>
                  <p:cNvSpPr/>
                  <p:nvPr/>
                </p:nvSpPr>
                <p:spPr>
                  <a:xfrm>
                    <a:off x="11636806" y="2595660"/>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94" name="Rectangle 393">
                  <a:extLst>
                    <a:ext uri="{FF2B5EF4-FFF2-40B4-BE49-F238E27FC236}">
                      <a16:creationId xmlns:a16="http://schemas.microsoft.com/office/drawing/2014/main" id="{789A7621-1467-BDAA-37B6-F29F0A254953}"/>
                    </a:ext>
                  </a:extLst>
                </p:cNvPr>
                <p:cNvSpPr/>
                <p:nvPr/>
              </p:nvSpPr>
              <p:spPr>
                <a:xfrm>
                  <a:off x="9859466" y="286222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5" name="Rectangle 394">
                  <a:extLst>
                    <a:ext uri="{FF2B5EF4-FFF2-40B4-BE49-F238E27FC236}">
                      <a16:creationId xmlns:a16="http://schemas.microsoft.com/office/drawing/2014/main" id="{81D76A45-A0E7-42D9-FE27-3C2CB2385256}"/>
                    </a:ext>
                  </a:extLst>
                </p:cNvPr>
                <p:cNvSpPr/>
                <p:nvPr/>
              </p:nvSpPr>
              <p:spPr>
                <a:xfrm>
                  <a:off x="9861701" y="299176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6" name="Rectangle 395">
                  <a:extLst>
                    <a:ext uri="{FF2B5EF4-FFF2-40B4-BE49-F238E27FC236}">
                      <a16:creationId xmlns:a16="http://schemas.microsoft.com/office/drawing/2014/main" id="{4DA9E727-C909-2E25-09A9-2924539A73ED}"/>
                    </a:ext>
                  </a:extLst>
                </p:cNvPr>
                <p:cNvSpPr/>
                <p:nvPr/>
              </p:nvSpPr>
              <p:spPr>
                <a:xfrm>
                  <a:off x="10076966" y="2860320"/>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cxnSp>
          <p:nvCxnSpPr>
            <p:cNvPr id="390" name="Straight Connector 389">
              <a:extLst>
                <a:ext uri="{FF2B5EF4-FFF2-40B4-BE49-F238E27FC236}">
                  <a16:creationId xmlns:a16="http://schemas.microsoft.com/office/drawing/2014/main" id="{9127BC28-C418-3AE3-7C92-181D554DA83B}"/>
                </a:ext>
              </a:extLst>
            </p:cNvPr>
            <p:cNvCxnSpPr>
              <a:cxnSpLocks/>
            </p:cNvCxnSpPr>
            <p:nvPr/>
          </p:nvCxnSpPr>
          <p:spPr>
            <a:xfrm flipH="1" flipV="1">
              <a:off x="8936293" y="2951547"/>
              <a:ext cx="903318" cy="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24BCA680-4E46-DE4C-C901-01BAB53F8C65}"/>
              </a:ext>
            </a:extLst>
          </p:cNvPr>
          <p:cNvGrpSpPr/>
          <p:nvPr/>
        </p:nvGrpSpPr>
        <p:grpSpPr>
          <a:xfrm>
            <a:off x="10601559" y="-346737"/>
            <a:ext cx="1583864" cy="1440160"/>
            <a:chOff x="9964391" y="332656"/>
            <a:chExt cx="1583864" cy="1440160"/>
          </a:xfrm>
        </p:grpSpPr>
        <p:sp>
          <p:nvSpPr>
            <p:cNvPr id="401" name="Rectangle 400">
              <a:extLst>
                <a:ext uri="{FF2B5EF4-FFF2-40B4-BE49-F238E27FC236}">
                  <a16:creationId xmlns:a16="http://schemas.microsoft.com/office/drawing/2014/main" id="{1BBD6643-105E-3445-0CD2-9279C323CA15}"/>
                </a:ext>
              </a:extLst>
            </p:cNvPr>
            <p:cNvSpPr/>
            <p:nvPr/>
          </p:nvSpPr>
          <p:spPr>
            <a:xfrm>
              <a:off x="9964391" y="332656"/>
              <a:ext cx="1583864" cy="1440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rPr>
                <a:t>N</a:t>
              </a:r>
            </a:p>
          </p:txBody>
        </p:sp>
        <p:cxnSp>
          <p:nvCxnSpPr>
            <p:cNvPr id="402" name="Straight Arrow Connector 401">
              <a:extLst>
                <a:ext uri="{FF2B5EF4-FFF2-40B4-BE49-F238E27FC236}">
                  <a16:creationId xmlns:a16="http://schemas.microsoft.com/office/drawing/2014/main" id="{D5BADCC5-D88B-09C0-E15E-4A63B6207866}"/>
                </a:ext>
              </a:extLst>
            </p:cNvPr>
            <p:cNvCxnSpPr>
              <a:cxnSpLocks/>
            </p:cNvCxnSpPr>
            <p:nvPr/>
          </p:nvCxnSpPr>
          <p:spPr>
            <a:xfrm>
              <a:off x="10966104" y="1196268"/>
              <a:ext cx="500629" cy="42484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456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4" grpId="0"/>
      <p:bldP spid="23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4B42A-BFF8-951D-7552-07F2C9CB199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6275C87-8F02-48C4-280B-611CB4C06D75}"/>
              </a:ext>
            </a:extLst>
          </p:cNvPr>
          <p:cNvSpPr/>
          <p:nvPr/>
        </p:nvSpPr>
        <p:spPr>
          <a:xfrm>
            <a:off x="-81326" y="0"/>
            <a:ext cx="1227332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BE2AC808-19A5-2280-110E-3CC91BAD5973}"/>
              </a:ext>
            </a:extLst>
          </p:cNvPr>
          <p:cNvCxnSpPr>
            <a:cxnSpLocks/>
          </p:cNvCxnSpPr>
          <p:nvPr/>
        </p:nvCxnSpPr>
        <p:spPr>
          <a:xfrm>
            <a:off x="8159512" y="836712"/>
            <a:ext cx="0" cy="651600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B423F4DF-8FA4-A253-4A29-DC46E4670FCE}"/>
              </a:ext>
            </a:extLst>
          </p:cNvPr>
          <p:cNvCxnSpPr>
            <a:cxnSpLocks/>
          </p:cNvCxnSpPr>
          <p:nvPr/>
        </p:nvCxnSpPr>
        <p:spPr>
          <a:xfrm>
            <a:off x="9740604" y="0"/>
            <a:ext cx="0" cy="7245424"/>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16AB7EAD-9855-9C36-5BC8-90274BBB6D43}"/>
              </a:ext>
            </a:extLst>
          </p:cNvPr>
          <p:cNvCxnSpPr>
            <a:cxnSpLocks/>
          </p:cNvCxnSpPr>
          <p:nvPr/>
        </p:nvCxnSpPr>
        <p:spPr>
          <a:xfrm flipH="1">
            <a:off x="6359312" y="3068960"/>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2411-85E3-38AB-545B-8B2336262995}"/>
              </a:ext>
            </a:extLst>
          </p:cNvPr>
          <p:cNvCxnSpPr>
            <a:cxnSpLocks/>
          </p:cNvCxnSpPr>
          <p:nvPr/>
        </p:nvCxnSpPr>
        <p:spPr>
          <a:xfrm flipH="1">
            <a:off x="6359312" y="3462660"/>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FD5254CE-7F12-B288-04BB-3E183C5C286A}"/>
              </a:ext>
            </a:extLst>
          </p:cNvPr>
          <p:cNvPicPr>
            <a:picLocks noChangeAspect="1"/>
          </p:cNvPicPr>
          <p:nvPr/>
        </p:nvPicPr>
        <p:blipFill>
          <a:blip r:embed="rId2"/>
          <a:stretch>
            <a:fillRect/>
          </a:stretch>
        </p:blipFill>
        <p:spPr>
          <a:xfrm>
            <a:off x="8333956" y="5517232"/>
            <a:ext cx="448155" cy="710942"/>
          </a:xfrm>
          <a:prstGeom prst="rect">
            <a:avLst/>
          </a:prstGeom>
        </p:spPr>
      </p:pic>
      <p:pic>
        <p:nvPicPr>
          <p:cNvPr id="55" name="Picture 54">
            <a:extLst>
              <a:ext uri="{FF2B5EF4-FFF2-40B4-BE49-F238E27FC236}">
                <a16:creationId xmlns:a16="http://schemas.microsoft.com/office/drawing/2014/main" id="{199C70B4-C373-AF83-6978-A38F3739B3FD}"/>
              </a:ext>
            </a:extLst>
          </p:cNvPr>
          <p:cNvPicPr>
            <a:picLocks noChangeAspect="1"/>
          </p:cNvPicPr>
          <p:nvPr/>
        </p:nvPicPr>
        <p:blipFill>
          <a:blip r:embed="rId3"/>
          <a:stretch>
            <a:fillRect/>
          </a:stretch>
        </p:blipFill>
        <p:spPr>
          <a:xfrm>
            <a:off x="8362499" y="4641858"/>
            <a:ext cx="325789" cy="668134"/>
          </a:xfrm>
          <a:prstGeom prst="rect">
            <a:avLst/>
          </a:prstGeom>
        </p:spPr>
      </p:pic>
      <p:grpSp>
        <p:nvGrpSpPr>
          <p:cNvPr id="226" name="Group 225">
            <a:extLst>
              <a:ext uri="{FF2B5EF4-FFF2-40B4-BE49-F238E27FC236}">
                <a16:creationId xmlns:a16="http://schemas.microsoft.com/office/drawing/2014/main" id="{9B57DCBD-1BCC-F042-9E79-0A8AA60C5ABD}"/>
              </a:ext>
            </a:extLst>
          </p:cNvPr>
          <p:cNvGrpSpPr/>
          <p:nvPr/>
        </p:nvGrpSpPr>
        <p:grpSpPr>
          <a:xfrm>
            <a:off x="9115932" y="504174"/>
            <a:ext cx="448155" cy="1571693"/>
            <a:chOff x="9115932" y="504174"/>
            <a:chExt cx="448155" cy="1571693"/>
          </a:xfrm>
        </p:grpSpPr>
        <p:pic>
          <p:nvPicPr>
            <p:cNvPr id="56" name="Picture 55">
              <a:extLst>
                <a:ext uri="{FF2B5EF4-FFF2-40B4-BE49-F238E27FC236}">
                  <a16:creationId xmlns:a16="http://schemas.microsoft.com/office/drawing/2014/main" id="{9C1296BC-155E-24A4-5A4B-2A2D30EC4BFF}"/>
                </a:ext>
              </a:extLst>
            </p:cNvPr>
            <p:cNvPicPr>
              <a:picLocks noChangeAspect="1"/>
            </p:cNvPicPr>
            <p:nvPr/>
          </p:nvPicPr>
          <p:blipFill>
            <a:blip r:embed="rId2"/>
            <a:stretch>
              <a:fillRect/>
            </a:stretch>
          </p:blipFill>
          <p:spPr>
            <a:xfrm rot="10800000">
              <a:off x="9115932" y="504174"/>
              <a:ext cx="448155" cy="680399"/>
            </a:xfrm>
            <a:prstGeom prst="rect">
              <a:avLst/>
            </a:prstGeom>
          </p:spPr>
        </p:pic>
        <p:pic>
          <p:nvPicPr>
            <p:cNvPr id="57" name="Picture 56">
              <a:extLst>
                <a:ext uri="{FF2B5EF4-FFF2-40B4-BE49-F238E27FC236}">
                  <a16:creationId xmlns:a16="http://schemas.microsoft.com/office/drawing/2014/main" id="{7C101059-8721-EA2D-CEF9-92D77D0BEF23}"/>
                </a:ext>
              </a:extLst>
            </p:cNvPr>
            <p:cNvPicPr>
              <a:picLocks noChangeAspect="1"/>
            </p:cNvPicPr>
            <p:nvPr/>
          </p:nvPicPr>
          <p:blipFill>
            <a:blip r:embed="rId3"/>
            <a:stretch>
              <a:fillRect/>
            </a:stretch>
          </p:blipFill>
          <p:spPr>
            <a:xfrm rot="10800000">
              <a:off x="9208037" y="1330876"/>
              <a:ext cx="302116" cy="744991"/>
            </a:xfrm>
            <a:prstGeom prst="rect">
              <a:avLst/>
            </a:prstGeom>
          </p:spPr>
        </p:pic>
      </p:grpSp>
      <p:grpSp>
        <p:nvGrpSpPr>
          <p:cNvPr id="227" name="Group 226">
            <a:extLst>
              <a:ext uri="{FF2B5EF4-FFF2-40B4-BE49-F238E27FC236}">
                <a16:creationId xmlns:a16="http://schemas.microsoft.com/office/drawing/2014/main" id="{4C6A40C6-003D-A555-70CC-FC0B3F5BCD03}"/>
              </a:ext>
            </a:extLst>
          </p:cNvPr>
          <p:cNvGrpSpPr/>
          <p:nvPr/>
        </p:nvGrpSpPr>
        <p:grpSpPr>
          <a:xfrm>
            <a:off x="8899378" y="-140540"/>
            <a:ext cx="842652" cy="2954935"/>
            <a:chOff x="8899378" y="-140540"/>
            <a:chExt cx="842652" cy="2954935"/>
          </a:xfrm>
        </p:grpSpPr>
        <p:cxnSp>
          <p:nvCxnSpPr>
            <p:cNvPr id="47" name="Straight Connector 46">
              <a:extLst>
                <a:ext uri="{FF2B5EF4-FFF2-40B4-BE49-F238E27FC236}">
                  <a16:creationId xmlns:a16="http://schemas.microsoft.com/office/drawing/2014/main" id="{DE50D83B-0673-F59B-B6BA-AC47922A33E1}"/>
                </a:ext>
              </a:extLst>
            </p:cNvPr>
            <p:cNvCxnSpPr>
              <a:cxnSpLocks/>
            </p:cNvCxnSpPr>
            <p:nvPr/>
          </p:nvCxnSpPr>
          <p:spPr>
            <a:xfrm>
              <a:off x="8899378" y="121230"/>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E713F529-824A-E083-6BC6-E9EEA025B6E6}"/>
                </a:ext>
              </a:extLst>
            </p:cNvPr>
            <p:cNvCxnSpPr>
              <a:cxnSpLocks/>
            </p:cNvCxnSpPr>
            <p:nvPr/>
          </p:nvCxnSpPr>
          <p:spPr>
            <a:xfrm>
              <a:off x="8899378" y="736478"/>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BA1A9B43-F8BE-DE33-A7AF-368EA9C15FD3}"/>
                </a:ext>
              </a:extLst>
            </p:cNvPr>
            <p:cNvCxnSpPr>
              <a:cxnSpLocks/>
            </p:cNvCxnSpPr>
            <p:nvPr/>
          </p:nvCxnSpPr>
          <p:spPr>
            <a:xfrm>
              <a:off x="8899378" y="1330838"/>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E335496F-F1C8-42E3-8B39-3AEEC8A4D0BD}"/>
                </a:ext>
              </a:extLst>
            </p:cNvPr>
            <p:cNvCxnSpPr>
              <a:cxnSpLocks/>
            </p:cNvCxnSpPr>
            <p:nvPr/>
          </p:nvCxnSpPr>
          <p:spPr>
            <a:xfrm>
              <a:off x="8899378" y="1915782"/>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2EB88C94-9577-5A95-3A82-74110CB6AC5D}"/>
                </a:ext>
              </a:extLst>
            </p:cNvPr>
            <p:cNvCxnSpPr>
              <a:cxnSpLocks/>
            </p:cNvCxnSpPr>
            <p:nvPr/>
          </p:nvCxnSpPr>
          <p:spPr>
            <a:xfrm>
              <a:off x="8899378" y="2510142"/>
              <a:ext cx="0" cy="288000"/>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530F5D6E-8973-5AD1-95A3-9707D8704527}"/>
                </a:ext>
              </a:extLst>
            </p:cNvPr>
            <p:cNvCxnSpPr>
              <a:cxnSpLocks/>
            </p:cNvCxnSpPr>
            <p:nvPr/>
          </p:nvCxnSpPr>
          <p:spPr>
            <a:xfrm flipH="1">
              <a:off x="8942412" y="-140540"/>
              <a:ext cx="8038" cy="2954935"/>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434F1317-7706-3157-A2D0-9DED7FEB5AE5}"/>
                </a:ext>
              </a:extLst>
            </p:cNvPr>
            <p:cNvCxnSpPr/>
            <p:nvPr/>
          </p:nvCxnSpPr>
          <p:spPr>
            <a:xfrm>
              <a:off x="8942830" y="2787024"/>
              <a:ext cx="799200" cy="0"/>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28" name="Group 227">
            <a:extLst>
              <a:ext uri="{FF2B5EF4-FFF2-40B4-BE49-F238E27FC236}">
                <a16:creationId xmlns:a16="http://schemas.microsoft.com/office/drawing/2014/main" id="{A2BEC1A8-9993-C5D0-7C04-08430FBD5181}"/>
              </a:ext>
            </a:extLst>
          </p:cNvPr>
          <p:cNvGrpSpPr/>
          <p:nvPr/>
        </p:nvGrpSpPr>
        <p:grpSpPr>
          <a:xfrm>
            <a:off x="8161438" y="3766942"/>
            <a:ext cx="830122" cy="3316714"/>
            <a:chOff x="8161438" y="3766942"/>
            <a:chExt cx="830122" cy="3316714"/>
          </a:xfrm>
        </p:grpSpPr>
        <p:cxnSp>
          <p:nvCxnSpPr>
            <p:cNvPr id="35" name="Straight Connector 34">
              <a:extLst>
                <a:ext uri="{FF2B5EF4-FFF2-40B4-BE49-F238E27FC236}">
                  <a16:creationId xmlns:a16="http://schemas.microsoft.com/office/drawing/2014/main" id="{8F8616DB-030C-AC30-9F53-AAFEC505A969}"/>
                </a:ext>
              </a:extLst>
            </p:cNvPr>
            <p:cNvCxnSpPr>
              <a:cxnSpLocks/>
            </p:cNvCxnSpPr>
            <p:nvPr/>
          </p:nvCxnSpPr>
          <p:spPr>
            <a:xfrm>
              <a:off x="8952744" y="3766942"/>
              <a:ext cx="0" cy="3275999"/>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73BF1DF0-646A-2B63-95B7-EEF1941A9780}"/>
                </a:ext>
              </a:extLst>
            </p:cNvPr>
            <p:cNvCxnSpPr>
              <a:cxnSpLocks/>
            </p:cNvCxnSpPr>
            <p:nvPr/>
          </p:nvCxnSpPr>
          <p:spPr>
            <a:xfrm>
              <a:off x="8991560" y="3777536"/>
              <a:ext cx="0" cy="28800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C6D8E150-2726-706E-3142-4A600A0E6EEF}"/>
                </a:ext>
              </a:extLst>
            </p:cNvPr>
            <p:cNvCxnSpPr>
              <a:cxnSpLocks/>
            </p:cNvCxnSpPr>
            <p:nvPr/>
          </p:nvCxnSpPr>
          <p:spPr>
            <a:xfrm>
              <a:off x="8991560" y="4298744"/>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3C77A2FB-DF3E-92BB-E12F-FED43F3A0BBC}"/>
                </a:ext>
              </a:extLst>
            </p:cNvPr>
            <p:cNvCxnSpPr>
              <a:cxnSpLocks/>
            </p:cNvCxnSpPr>
            <p:nvPr/>
          </p:nvCxnSpPr>
          <p:spPr>
            <a:xfrm>
              <a:off x="8991560" y="4913992"/>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4A4DDED1-2716-7747-ED34-E8F918276714}"/>
                </a:ext>
              </a:extLst>
            </p:cNvPr>
            <p:cNvCxnSpPr>
              <a:cxnSpLocks/>
            </p:cNvCxnSpPr>
            <p:nvPr/>
          </p:nvCxnSpPr>
          <p:spPr>
            <a:xfrm>
              <a:off x="8991560" y="5508352"/>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A9449EB6-63E5-9052-7914-35C6BE28E45A}"/>
                </a:ext>
              </a:extLst>
            </p:cNvPr>
            <p:cNvCxnSpPr>
              <a:cxnSpLocks/>
            </p:cNvCxnSpPr>
            <p:nvPr/>
          </p:nvCxnSpPr>
          <p:spPr>
            <a:xfrm>
              <a:off x="8991560" y="6093296"/>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26E63F1D-45E7-A3D8-7BF6-30C9A5F8F7DE}"/>
                </a:ext>
              </a:extLst>
            </p:cNvPr>
            <p:cNvCxnSpPr>
              <a:cxnSpLocks/>
            </p:cNvCxnSpPr>
            <p:nvPr/>
          </p:nvCxnSpPr>
          <p:spPr>
            <a:xfrm>
              <a:off x="8991560" y="6687656"/>
              <a:ext cx="0" cy="396000"/>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10E92745-5733-F569-5C22-631D45F6ADE3}"/>
                </a:ext>
              </a:extLst>
            </p:cNvPr>
            <p:cNvCxnSpPr/>
            <p:nvPr/>
          </p:nvCxnSpPr>
          <p:spPr>
            <a:xfrm>
              <a:off x="8161438" y="3789040"/>
              <a:ext cx="792000" cy="0"/>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62" name="Group 61">
            <a:extLst>
              <a:ext uri="{FF2B5EF4-FFF2-40B4-BE49-F238E27FC236}">
                <a16:creationId xmlns:a16="http://schemas.microsoft.com/office/drawing/2014/main" id="{D19C1739-D366-BDEC-26E9-7832C70FD204}"/>
              </a:ext>
            </a:extLst>
          </p:cNvPr>
          <p:cNvGrpSpPr/>
          <p:nvPr/>
        </p:nvGrpSpPr>
        <p:grpSpPr>
          <a:xfrm rot="10800000">
            <a:off x="7847391" y="6750531"/>
            <a:ext cx="180000" cy="74487"/>
            <a:chOff x="11582407" y="2587458"/>
            <a:chExt cx="180000" cy="74487"/>
          </a:xfrm>
        </p:grpSpPr>
        <p:sp>
          <p:nvSpPr>
            <p:cNvPr id="63" name="Oval 62">
              <a:extLst>
                <a:ext uri="{FF2B5EF4-FFF2-40B4-BE49-F238E27FC236}">
                  <a16:creationId xmlns:a16="http://schemas.microsoft.com/office/drawing/2014/main" id="{9A7F44F3-B212-4266-484F-0E14565E75E7}"/>
                </a:ext>
              </a:extLst>
            </p:cNvPr>
            <p:cNvSpPr/>
            <p:nvPr/>
          </p:nvSpPr>
          <p:spPr>
            <a:xfrm>
              <a:off x="1163553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4" name="Straight Connector 63">
              <a:extLst>
                <a:ext uri="{FF2B5EF4-FFF2-40B4-BE49-F238E27FC236}">
                  <a16:creationId xmlns:a16="http://schemas.microsoft.com/office/drawing/2014/main" id="{0F1412E8-F553-4891-C4A4-835D064AEA05}"/>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 name="TextBox 67">
            <a:extLst>
              <a:ext uri="{FF2B5EF4-FFF2-40B4-BE49-F238E27FC236}">
                <a16:creationId xmlns:a16="http://schemas.microsoft.com/office/drawing/2014/main" id="{09B8669C-06D4-2617-BA9F-2582C321FCC2}"/>
              </a:ext>
            </a:extLst>
          </p:cNvPr>
          <p:cNvSpPr txBox="1"/>
          <p:nvPr/>
        </p:nvSpPr>
        <p:spPr>
          <a:xfrm>
            <a:off x="218485" y="397832"/>
            <a:ext cx="3549845" cy="1477328"/>
          </a:xfrm>
          <a:prstGeom prst="rect">
            <a:avLst/>
          </a:prstGeom>
          <a:noFill/>
          <a:ln>
            <a:solidFill>
              <a:schemeClr val="tx1"/>
            </a:solidFill>
          </a:ln>
        </p:spPr>
        <p:txBody>
          <a:bodyPr wrap="square" rtlCol="0">
            <a:spAutoFit/>
          </a:bodyPr>
          <a:lstStyle/>
          <a:p>
            <a:r>
              <a:rPr lang="en-AU" dirty="0"/>
              <a:t>ID: 4251</a:t>
            </a:r>
          </a:p>
          <a:p>
            <a:r>
              <a:rPr lang="en-AU" dirty="0"/>
              <a:t>Type: Public Road Crossing</a:t>
            </a:r>
          </a:p>
          <a:p>
            <a:r>
              <a:rPr lang="en-AU" dirty="0"/>
              <a:t>Line/Branch Name: Main line</a:t>
            </a:r>
          </a:p>
          <a:p>
            <a:r>
              <a:rPr lang="en-AU" dirty="0"/>
              <a:t>Crossing Kilometrage: 46.090km</a:t>
            </a:r>
          </a:p>
          <a:p>
            <a:r>
              <a:rPr lang="en-AU" dirty="0"/>
              <a:t>Date: 07-APR-2025</a:t>
            </a:r>
          </a:p>
        </p:txBody>
      </p:sp>
      <p:grpSp>
        <p:nvGrpSpPr>
          <p:cNvPr id="225" name="Group 224">
            <a:extLst>
              <a:ext uri="{FF2B5EF4-FFF2-40B4-BE49-F238E27FC236}">
                <a16:creationId xmlns:a16="http://schemas.microsoft.com/office/drawing/2014/main" id="{405E74EB-995C-5015-1400-3CCD16B5E777}"/>
              </a:ext>
            </a:extLst>
          </p:cNvPr>
          <p:cNvGrpSpPr/>
          <p:nvPr/>
        </p:nvGrpSpPr>
        <p:grpSpPr>
          <a:xfrm>
            <a:off x="9925831" y="-54608"/>
            <a:ext cx="940377" cy="253916"/>
            <a:chOff x="9839471" y="-54608"/>
            <a:chExt cx="940377" cy="253916"/>
          </a:xfrm>
        </p:grpSpPr>
        <p:grpSp>
          <p:nvGrpSpPr>
            <p:cNvPr id="65" name="Group 64">
              <a:extLst>
                <a:ext uri="{FF2B5EF4-FFF2-40B4-BE49-F238E27FC236}">
                  <a16:creationId xmlns:a16="http://schemas.microsoft.com/office/drawing/2014/main" id="{A5C20D76-7AC5-2436-A913-F92D4DF33A15}"/>
                </a:ext>
              </a:extLst>
            </p:cNvPr>
            <p:cNvGrpSpPr/>
            <p:nvPr/>
          </p:nvGrpSpPr>
          <p:grpSpPr>
            <a:xfrm>
              <a:off x="9839471" y="26158"/>
              <a:ext cx="180000" cy="74487"/>
              <a:chOff x="11582407" y="2587458"/>
              <a:chExt cx="180000" cy="74487"/>
            </a:xfrm>
          </p:grpSpPr>
          <p:sp>
            <p:nvSpPr>
              <p:cNvPr id="66" name="Oval 65">
                <a:extLst>
                  <a:ext uri="{FF2B5EF4-FFF2-40B4-BE49-F238E27FC236}">
                    <a16:creationId xmlns:a16="http://schemas.microsoft.com/office/drawing/2014/main" id="{E994A291-CF2A-9778-1D9A-3B94E7A93356}"/>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7" name="Straight Connector 66">
                <a:extLst>
                  <a:ext uri="{FF2B5EF4-FFF2-40B4-BE49-F238E27FC236}">
                    <a16:creationId xmlns:a16="http://schemas.microsoft.com/office/drawing/2014/main" id="{A4E87751-5313-0C53-7AF6-607AF96C9FAD}"/>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D43EEEC8-A62B-8D41-2C0E-CF05CEB335BB}"/>
                </a:ext>
              </a:extLst>
            </p:cNvPr>
            <p:cNvSpPr txBox="1"/>
            <p:nvPr/>
          </p:nvSpPr>
          <p:spPr>
            <a:xfrm>
              <a:off x="9987760" y="-54608"/>
              <a:ext cx="792088" cy="253916"/>
            </a:xfrm>
            <a:prstGeom prst="rect">
              <a:avLst/>
            </a:prstGeom>
            <a:noFill/>
          </p:spPr>
          <p:txBody>
            <a:bodyPr wrap="square" rtlCol="0">
              <a:spAutoFit/>
            </a:bodyPr>
            <a:lstStyle/>
            <a:p>
              <a:r>
                <a:rPr lang="en-AU" sz="1050" dirty="0"/>
                <a:t>W7-4</a:t>
              </a:r>
            </a:p>
          </p:txBody>
        </p:sp>
      </p:grpSp>
      <p:sp>
        <p:nvSpPr>
          <p:cNvPr id="73" name="TextBox 72">
            <a:extLst>
              <a:ext uri="{FF2B5EF4-FFF2-40B4-BE49-F238E27FC236}">
                <a16:creationId xmlns:a16="http://schemas.microsoft.com/office/drawing/2014/main" id="{C91ED9AA-7C69-511E-9221-CD957DDCFFF4}"/>
              </a:ext>
            </a:extLst>
          </p:cNvPr>
          <p:cNvSpPr txBox="1"/>
          <p:nvPr/>
        </p:nvSpPr>
        <p:spPr>
          <a:xfrm>
            <a:off x="7358276" y="6652674"/>
            <a:ext cx="539929" cy="253916"/>
          </a:xfrm>
          <a:prstGeom prst="rect">
            <a:avLst/>
          </a:prstGeom>
          <a:noFill/>
        </p:spPr>
        <p:txBody>
          <a:bodyPr wrap="square" rtlCol="0">
            <a:spAutoFit/>
          </a:bodyPr>
          <a:lstStyle/>
          <a:p>
            <a:r>
              <a:rPr lang="en-AU" sz="1050" dirty="0"/>
              <a:t>W7-4</a:t>
            </a:r>
          </a:p>
        </p:txBody>
      </p:sp>
      <p:sp>
        <p:nvSpPr>
          <p:cNvPr id="74" name="TextBox 73">
            <a:extLst>
              <a:ext uri="{FF2B5EF4-FFF2-40B4-BE49-F238E27FC236}">
                <a16:creationId xmlns:a16="http://schemas.microsoft.com/office/drawing/2014/main" id="{5DB3B405-1378-08D5-8C77-E0047A6B47D7}"/>
              </a:ext>
            </a:extLst>
          </p:cNvPr>
          <p:cNvSpPr txBox="1"/>
          <p:nvPr/>
        </p:nvSpPr>
        <p:spPr>
          <a:xfrm>
            <a:off x="6576065" y="2653928"/>
            <a:ext cx="792088" cy="253916"/>
          </a:xfrm>
          <a:prstGeom prst="rect">
            <a:avLst/>
          </a:prstGeom>
          <a:noFill/>
        </p:spPr>
        <p:txBody>
          <a:bodyPr wrap="square" rtlCol="0">
            <a:spAutoFit/>
          </a:bodyPr>
          <a:lstStyle/>
          <a:p>
            <a:r>
              <a:rPr lang="en-AU" sz="1050" dirty="0" err="1"/>
              <a:t>Uptrack</a:t>
            </a:r>
            <a:endParaRPr lang="en-AU" sz="1050" dirty="0"/>
          </a:p>
        </p:txBody>
      </p:sp>
      <p:cxnSp>
        <p:nvCxnSpPr>
          <p:cNvPr id="75" name="Straight Arrow Connector 74">
            <a:extLst>
              <a:ext uri="{FF2B5EF4-FFF2-40B4-BE49-F238E27FC236}">
                <a16:creationId xmlns:a16="http://schemas.microsoft.com/office/drawing/2014/main" id="{8A04DA5C-1C2A-608F-11AC-562FA8BA3CAD}"/>
              </a:ext>
            </a:extLst>
          </p:cNvPr>
          <p:cNvCxnSpPr>
            <a:cxnSpLocks/>
          </p:cNvCxnSpPr>
          <p:nvPr/>
        </p:nvCxnSpPr>
        <p:spPr>
          <a:xfrm flipH="1">
            <a:off x="6317844" y="2915166"/>
            <a:ext cx="1086628"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53" name="TextBox 152">
            <a:extLst>
              <a:ext uri="{FF2B5EF4-FFF2-40B4-BE49-F238E27FC236}">
                <a16:creationId xmlns:a16="http://schemas.microsoft.com/office/drawing/2014/main" id="{A46C70C7-9B33-7C6E-C517-7C4DF2B03160}"/>
              </a:ext>
            </a:extLst>
          </p:cNvPr>
          <p:cNvSpPr txBox="1"/>
          <p:nvPr/>
        </p:nvSpPr>
        <p:spPr>
          <a:xfrm>
            <a:off x="10539135" y="6635352"/>
            <a:ext cx="649834" cy="253916"/>
          </a:xfrm>
          <a:prstGeom prst="rect">
            <a:avLst/>
          </a:prstGeom>
          <a:noFill/>
        </p:spPr>
        <p:txBody>
          <a:bodyPr wrap="square" rtlCol="0">
            <a:spAutoFit/>
          </a:bodyPr>
          <a:lstStyle/>
          <a:p>
            <a:r>
              <a:rPr lang="en-AU" sz="1050" dirty="0"/>
              <a:t>No sign</a:t>
            </a:r>
          </a:p>
        </p:txBody>
      </p:sp>
      <p:cxnSp>
        <p:nvCxnSpPr>
          <p:cNvPr id="143" name="Straight Connector 142">
            <a:extLst>
              <a:ext uri="{FF2B5EF4-FFF2-40B4-BE49-F238E27FC236}">
                <a16:creationId xmlns:a16="http://schemas.microsoft.com/office/drawing/2014/main" id="{0D6E3D23-D13D-4919-B99E-EB7501A7040E}"/>
              </a:ext>
            </a:extLst>
          </p:cNvPr>
          <p:cNvCxnSpPr>
            <a:cxnSpLocks/>
          </p:cNvCxnSpPr>
          <p:nvPr/>
        </p:nvCxnSpPr>
        <p:spPr>
          <a:xfrm rot="5400000">
            <a:off x="6823856" y="-494444"/>
            <a:ext cx="0" cy="2664000"/>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a:extLst>
              <a:ext uri="{FF2B5EF4-FFF2-40B4-BE49-F238E27FC236}">
                <a16:creationId xmlns:a16="http://schemas.microsoft.com/office/drawing/2014/main" id="{9E7F09D0-53C1-CF6F-0F08-E54465A1FC3D}"/>
              </a:ext>
            </a:extLst>
          </p:cNvPr>
          <p:cNvCxnSpPr>
            <a:cxnSpLocks/>
          </p:cNvCxnSpPr>
          <p:nvPr/>
        </p:nvCxnSpPr>
        <p:spPr>
          <a:xfrm rot="5400000">
            <a:off x="6832153" y="-1054017"/>
            <a:ext cx="0" cy="2628000"/>
          </a:xfrm>
          <a:prstGeom prst="line">
            <a:avLst/>
          </a:prstGeom>
        </p:spPr>
        <p:style>
          <a:lnRef idx="1">
            <a:schemeClr val="dk1"/>
          </a:lnRef>
          <a:fillRef idx="0">
            <a:schemeClr val="dk1"/>
          </a:fillRef>
          <a:effectRef idx="0">
            <a:schemeClr val="dk1"/>
          </a:effectRef>
          <a:fontRef idx="minor">
            <a:schemeClr val="tx1"/>
          </a:fontRef>
        </p:style>
      </p:cxnSp>
      <p:grpSp>
        <p:nvGrpSpPr>
          <p:cNvPr id="233" name="Group 232">
            <a:extLst>
              <a:ext uri="{FF2B5EF4-FFF2-40B4-BE49-F238E27FC236}">
                <a16:creationId xmlns:a16="http://schemas.microsoft.com/office/drawing/2014/main" id="{C92268BE-72ED-894F-3C7A-6D347ADF45F9}"/>
              </a:ext>
            </a:extLst>
          </p:cNvPr>
          <p:cNvGrpSpPr/>
          <p:nvPr/>
        </p:nvGrpSpPr>
        <p:grpSpPr>
          <a:xfrm>
            <a:off x="5625877" y="259947"/>
            <a:ext cx="2520276" cy="281822"/>
            <a:chOff x="5625877" y="259947"/>
            <a:chExt cx="2520276" cy="281822"/>
          </a:xfrm>
        </p:grpSpPr>
        <p:cxnSp>
          <p:nvCxnSpPr>
            <p:cNvPr id="144" name="Straight Connector 143">
              <a:extLst>
                <a:ext uri="{FF2B5EF4-FFF2-40B4-BE49-F238E27FC236}">
                  <a16:creationId xmlns:a16="http://schemas.microsoft.com/office/drawing/2014/main" id="{0D3B2C14-5BAD-8844-D768-5010478D92D0}"/>
                </a:ext>
              </a:extLst>
            </p:cNvPr>
            <p:cNvCxnSpPr>
              <a:cxnSpLocks/>
            </p:cNvCxnSpPr>
            <p:nvPr/>
          </p:nvCxnSpPr>
          <p:spPr>
            <a:xfrm rot="10800000">
              <a:off x="7127064" y="539787"/>
              <a:ext cx="1019089" cy="0"/>
            </a:xfrm>
            <a:prstGeom prst="line">
              <a:avLst/>
            </a:prstGeom>
          </p:spPr>
          <p:style>
            <a:lnRef idx="1">
              <a:schemeClr val="dk1"/>
            </a:lnRef>
            <a:fillRef idx="0">
              <a:schemeClr val="dk1"/>
            </a:fillRef>
            <a:effectRef idx="0">
              <a:schemeClr val="dk1"/>
            </a:effectRef>
            <a:fontRef idx="minor">
              <a:schemeClr val="tx1"/>
            </a:fontRef>
          </p:style>
        </p:cxnSp>
        <p:cxnSp>
          <p:nvCxnSpPr>
            <p:cNvPr id="152" name="Straight Connector 151">
              <a:extLst>
                <a:ext uri="{FF2B5EF4-FFF2-40B4-BE49-F238E27FC236}">
                  <a16:creationId xmlns:a16="http://schemas.microsoft.com/office/drawing/2014/main" id="{8608048C-6211-C2C0-1A26-D74C19B0D805}"/>
                </a:ext>
              </a:extLst>
            </p:cNvPr>
            <p:cNvCxnSpPr>
              <a:cxnSpLocks/>
            </p:cNvCxnSpPr>
            <p:nvPr/>
          </p:nvCxnSpPr>
          <p:spPr>
            <a:xfrm rot="10800000">
              <a:off x="8146124" y="259947"/>
              <a:ext cx="0" cy="36000"/>
            </a:xfrm>
            <a:prstGeom prst="line">
              <a:avLst/>
            </a:prstGeom>
            <a:ln w="3175"/>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8A2EC921-C107-A86B-5890-4FF95A37BBB8}"/>
                </a:ext>
              </a:extLst>
            </p:cNvPr>
            <p:cNvCxnSpPr>
              <a:cxnSpLocks/>
            </p:cNvCxnSpPr>
            <p:nvPr/>
          </p:nvCxnSpPr>
          <p:spPr>
            <a:xfrm rot="10800000">
              <a:off x="8146124" y="318367"/>
              <a:ext cx="0" cy="36000"/>
            </a:xfrm>
            <a:prstGeom prst="line">
              <a:avLst/>
            </a:prstGeom>
            <a:ln w="3175"/>
          </p:spPr>
          <p:style>
            <a:lnRef idx="1">
              <a:schemeClr val="dk1"/>
            </a:lnRef>
            <a:fillRef idx="0">
              <a:schemeClr val="dk1"/>
            </a:fillRef>
            <a:effectRef idx="0">
              <a:schemeClr val="dk1"/>
            </a:effectRef>
            <a:fontRef idx="minor">
              <a:schemeClr val="tx1"/>
            </a:fontRef>
          </p:style>
        </p:cxnSp>
        <p:cxnSp>
          <p:nvCxnSpPr>
            <p:cNvPr id="156" name="Straight Connector 155">
              <a:extLst>
                <a:ext uri="{FF2B5EF4-FFF2-40B4-BE49-F238E27FC236}">
                  <a16:creationId xmlns:a16="http://schemas.microsoft.com/office/drawing/2014/main" id="{1F6718DE-233E-A3FD-6511-7ED1118E0B2D}"/>
                </a:ext>
              </a:extLst>
            </p:cNvPr>
            <p:cNvCxnSpPr>
              <a:cxnSpLocks/>
            </p:cNvCxnSpPr>
            <p:nvPr/>
          </p:nvCxnSpPr>
          <p:spPr>
            <a:xfrm rot="10800000">
              <a:off x="8146124" y="382502"/>
              <a:ext cx="0" cy="36000"/>
            </a:xfrm>
            <a:prstGeom prst="line">
              <a:avLst/>
            </a:prstGeom>
            <a:ln w="3175"/>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4EEA8D24-51DB-532F-7332-146CA965F727}"/>
                </a:ext>
              </a:extLst>
            </p:cNvPr>
            <p:cNvCxnSpPr>
              <a:cxnSpLocks/>
            </p:cNvCxnSpPr>
            <p:nvPr/>
          </p:nvCxnSpPr>
          <p:spPr>
            <a:xfrm rot="10800000">
              <a:off x="8146124" y="446993"/>
              <a:ext cx="0" cy="36000"/>
            </a:xfrm>
            <a:prstGeom prst="line">
              <a:avLst/>
            </a:prstGeom>
            <a:ln w="3175"/>
          </p:spPr>
          <p:style>
            <a:lnRef idx="1">
              <a:schemeClr val="dk1"/>
            </a:lnRef>
            <a:fillRef idx="0">
              <a:schemeClr val="dk1"/>
            </a:fillRef>
            <a:effectRef idx="0">
              <a:schemeClr val="dk1"/>
            </a:effectRef>
            <a:fontRef idx="minor">
              <a:schemeClr val="tx1"/>
            </a:fontRef>
          </p:style>
        </p:cxnSp>
        <p:cxnSp>
          <p:nvCxnSpPr>
            <p:cNvPr id="158" name="Straight Connector 157">
              <a:extLst>
                <a:ext uri="{FF2B5EF4-FFF2-40B4-BE49-F238E27FC236}">
                  <a16:creationId xmlns:a16="http://schemas.microsoft.com/office/drawing/2014/main" id="{161D4C84-5FDA-9CD2-A518-6EB91B6079BD}"/>
                </a:ext>
              </a:extLst>
            </p:cNvPr>
            <p:cNvCxnSpPr>
              <a:cxnSpLocks/>
            </p:cNvCxnSpPr>
            <p:nvPr/>
          </p:nvCxnSpPr>
          <p:spPr>
            <a:xfrm rot="10800000">
              <a:off x="8143584" y="504778"/>
              <a:ext cx="0" cy="36000"/>
            </a:xfrm>
            <a:prstGeom prst="line">
              <a:avLst/>
            </a:prstGeom>
            <a:ln w="3175"/>
          </p:spPr>
          <p:style>
            <a:lnRef idx="1">
              <a:schemeClr val="dk1"/>
            </a:lnRef>
            <a:fillRef idx="0">
              <a:schemeClr val="dk1"/>
            </a:fillRef>
            <a:effectRef idx="0">
              <a:schemeClr val="dk1"/>
            </a:effectRef>
            <a:fontRef idx="minor">
              <a:schemeClr val="tx1"/>
            </a:fontRef>
          </p:style>
        </p:cxnSp>
        <p:cxnSp>
          <p:nvCxnSpPr>
            <p:cNvPr id="159" name="Straight Connector 158">
              <a:extLst>
                <a:ext uri="{FF2B5EF4-FFF2-40B4-BE49-F238E27FC236}">
                  <a16:creationId xmlns:a16="http://schemas.microsoft.com/office/drawing/2014/main" id="{5667E7B5-B3AC-5FC2-257C-8D7D8965E8C6}"/>
                </a:ext>
              </a:extLst>
            </p:cNvPr>
            <p:cNvCxnSpPr>
              <a:cxnSpLocks/>
            </p:cNvCxnSpPr>
            <p:nvPr/>
          </p:nvCxnSpPr>
          <p:spPr>
            <a:xfrm rot="10800000">
              <a:off x="6374001" y="540778"/>
              <a:ext cx="360000" cy="0"/>
            </a:xfrm>
            <a:prstGeom prst="line">
              <a:avLst/>
            </a:prstGeom>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DDC8A8DC-C38D-D524-C576-892BBA7B2435}"/>
                </a:ext>
              </a:extLst>
            </p:cNvPr>
            <p:cNvCxnSpPr>
              <a:cxnSpLocks/>
            </p:cNvCxnSpPr>
            <p:nvPr/>
          </p:nvCxnSpPr>
          <p:spPr>
            <a:xfrm rot="10800000">
              <a:off x="5625877" y="541769"/>
              <a:ext cx="360000" cy="0"/>
            </a:xfrm>
            <a:prstGeom prst="line">
              <a:avLst/>
            </a:prstGeom>
          </p:spPr>
          <p:style>
            <a:lnRef idx="1">
              <a:schemeClr val="dk1"/>
            </a:lnRef>
            <a:fillRef idx="0">
              <a:schemeClr val="dk1"/>
            </a:fillRef>
            <a:effectRef idx="0">
              <a:schemeClr val="dk1"/>
            </a:effectRef>
            <a:fontRef idx="minor">
              <a:schemeClr val="tx1"/>
            </a:fontRef>
          </p:style>
        </p:cxnSp>
      </p:grpSp>
      <p:grpSp>
        <p:nvGrpSpPr>
          <p:cNvPr id="231" name="Group 230">
            <a:extLst>
              <a:ext uri="{FF2B5EF4-FFF2-40B4-BE49-F238E27FC236}">
                <a16:creationId xmlns:a16="http://schemas.microsoft.com/office/drawing/2014/main" id="{9906E1E9-522A-9DED-E78F-559F02D956B1}"/>
              </a:ext>
            </a:extLst>
          </p:cNvPr>
          <p:cNvGrpSpPr/>
          <p:nvPr/>
        </p:nvGrpSpPr>
        <p:grpSpPr>
          <a:xfrm>
            <a:off x="9730279" y="6048000"/>
            <a:ext cx="2638325" cy="556084"/>
            <a:chOff x="9730279" y="6048000"/>
            <a:chExt cx="2638325" cy="556084"/>
          </a:xfrm>
        </p:grpSpPr>
        <p:sp>
          <p:nvSpPr>
            <p:cNvPr id="175" name="Rectangle 174">
              <a:extLst>
                <a:ext uri="{FF2B5EF4-FFF2-40B4-BE49-F238E27FC236}">
                  <a16:creationId xmlns:a16="http://schemas.microsoft.com/office/drawing/2014/main" id="{5D6F9136-302B-321D-3C74-E53A241999D6}"/>
                </a:ext>
              </a:extLst>
            </p:cNvPr>
            <p:cNvSpPr/>
            <p:nvPr/>
          </p:nvSpPr>
          <p:spPr>
            <a:xfrm>
              <a:off x="9730279" y="6048000"/>
              <a:ext cx="2431228" cy="556084"/>
            </a:xfrm>
            <a:prstGeom prst="rect">
              <a:avLst/>
            </a:prstGeom>
            <a:pattFill prst="pct5">
              <a:fgClr>
                <a:schemeClr val="tx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77" name="Straight Connector 176">
              <a:extLst>
                <a:ext uri="{FF2B5EF4-FFF2-40B4-BE49-F238E27FC236}">
                  <a16:creationId xmlns:a16="http://schemas.microsoft.com/office/drawing/2014/main" id="{2DDC3052-080B-7AD9-1237-F423FD932DB2}"/>
                </a:ext>
              </a:extLst>
            </p:cNvPr>
            <p:cNvCxnSpPr>
              <a:cxnSpLocks/>
            </p:cNvCxnSpPr>
            <p:nvPr/>
          </p:nvCxnSpPr>
          <p:spPr>
            <a:xfrm rot="5400000">
              <a:off x="11054604" y="4734000"/>
              <a:ext cx="0" cy="2628000"/>
            </a:xfrm>
            <a:prstGeom prst="line">
              <a:avLst/>
            </a:prstGeom>
          </p:spPr>
          <p:style>
            <a:lnRef idx="1">
              <a:schemeClr val="dk1"/>
            </a:lnRef>
            <a:fillRef idx="0">
              <a:schemeClr val="dk1"/>
            </a:fillRef>
            <a:effectRef idx="0">
              <a:schemeClr val="dk1"/>
            </a:effectRef>
            <a:fontRef idx="minor">
              <a:schemeClr val="tx1"/>
            </a:fontRef>
          </p:style>
        </p:cxnSp>
        <p:cxnSp>
          <p:nvCxnSpPr>
            <p:cNvPr id="178" name="Straight Connector 177">
              <a:extLst>
                <a:ext uri="{FF2B5EF4-FFF2-40B4-BE49-F238E27FC236}">
                  <a16:creationId xmlns:a16="http://schemas.microsoft.com/office/drawing/2014/main" id="{37B1877D-81E1-6BAC-47E3-B6FC7D0D8B46}"/>
                </a:ext>
              </a:extLst>
            </p:cNvPr>
            <p:cNvCxnSpPr>
              <a:cxnSpLocks/>
            </p:cNvCxnSpPr>
            <p:nvPr/>
          </p:nvCxnSpPr>
          <p:spPr>
            <a:xfrm rot="5400000">
              <a:off x="11051899" y="5283432"/>
              <a:ext cx="0" cy="2628000"/>
            </a:xfrm>
            <a:prstGeom prst="line">
              <a:avLst/>
            </a:prstGeom>
          </p:spPr>
          <p:style>
            <a:lnRef idx="1">
              <a:schemeClr val="dk1"/>
            </a:lnRef>
            <a:fillRef idx="0">
              <a:schemeClr val="dk1"/>
            </a:fillRef>
            <a:effectRef idx="0">
              <a:schemeClr val="dk1"/>
            </a:effectRef>
            <a:fontRef idx="minor">
              <a:schemeClr val="tx1"/>
            </a:fontRef>
          </p:style>
        </p:cxnSp>
      </p:grpSp>
      <p:grpSp>
        <p:nvGrpSpPr>
          <p:cNvPr id="230" name="Group 229">
            <a:extLst>
              <a:ext uri="{FF2B5EF4-FFF2-40B4-BE49-F238E27FC236}">
                <a16:creationId xmlns:a16="http://schemas.microsoft.com/office/drawing/2014/main" id="{4351850C-55B2-8ACD-91F5-FA66057E27BC}"/>
              </a:ext>
            </a:extLst>
          </p:cNvPr>
          <p:cNvGrpSpPr/>
          <p:nvPr/>
        </p:nvGrpSpPr>
        <p:grpSpPr>
          <a:xfrm>
            <a:off x="7410434" y="2816505"/>
            <a:ext cx="3049474" cy="929613"/>
            <a:chOff x="7410434" y="2816505"/>
            <a:chExt cx="3049474" cy="929613"/>
          </a:xfrm>
        </p:grpSpPr>
        <p:grpSp>
          <p:nvGrpSpPr>
            <p:cNvPr id="188" name="Group 187">
              <a:extLst>
                <a:ext uri="{FF2B5EF4-FFF2-40B4-BE49-F238E27FC236}">
                  <a16:creationId xmlns:a16="http://schemas.microsoft.com/office/drawing/2014/main" id="{9CA7C17B-ACF0-187F-B099-F1A68480AFEB}"/>
                </a:ext>
              </a:extLst>
            </p:cNvPr>
            <p:cNvGrpSpPr/>
            <p:nvPr/>
          </p:nvGrpSpPr>
          <p:grpSpPr>
            <a:xfrm rot="10800000">
              <a:off x="9766190" y="3566254"/>
              <a:ext cx="180000" cy="74487"/>
              <a:chOff x="11586217" y="2663658"/>
              <a:chExt cx="180000" cy="74487"/>
            </a:xfrm>
          </p:grpSpPr>
          <p:sp>
            <p:nvSpPr>
              <p:cNvPr id="189" name="Oval 188">
                <a:extLst>
                  <a:ext uri="{FF2B5EF4-FFF2-40B4-BE49-F238E27FC236}">
                    <a16:creationId xmlns:a16="http://schemas.microsoft.com/office/drawing/2014/main" id="{B753B26D-2819-7F2C-B5E5-2AF1E601A1F3}"/>
                  </a:ext>
                </a:extLst>
              </p:cNvPr>
              <p:cNvSpPr/>
              <p:nvPr/>
            </p:nvSpPr>
            <p:spPr>
              <a:xfrm>
                <a:off x="11644426" y="26661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0" name="Straight Connector 189">
                <a:extLst>
                  <a:ext uri="{FF2B5EF4-FFF2-40B4-BE49-F238E27FC236}">
                    <a16:creationId xmlns:a16="http://schemas.microsoft.com/office/drawing/2014/main" id="{07263952-BBD6-36AE-C5FD-CF582FA5E993}"/>
                  </a:ext>
                </a:extLst>
              </p:cNvPr>
              <p:cNvCxnSpPr>
                <a:cxnSpLocks/>
              </p:cNvCxnSpPr>
              <p:nvPr/>
            </p:nvCxnSpPr>
            <p:spPr>
              <a:xfrm flipH="1">
                <a:off x="11586217" y="26636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1" name="TextBox 190">
              <a:extLst>
                <a:ext uri="{FF2B5EF4-FFF2-40B4-BE49-F238E27FC236}">
                  <a16:creationId xmlns:a16="http://schemas.microsoft.com/office/drawing/2014/main" id="{ECED4FC4-CEBE-4729-BCF8-40B46B0ADB3C}"/>
                </a:ext>
              </a:extLst>
            </p:cNvPr>
            <p:cNvSpPr txBox="1"/>
            <p:nvPr/>
          </p:nvSpPr>
          <p:spPr>
            <a:xfrm>
              <a:off x="9930046" y="3492202"/>
              <a:ext cx="529862" cy="253916"/>
            </a:xfrm>
            <a:prstGeom prst="rect">
              <a:avLst/>
            </a:prstGeom>
            <a:noFill/>
          </p:spPr>
          <p:txBody>
            <a:bodyPr wrap="square" rtlCol="0">
              <a:spAutoFit/>
            </a:bodyPr>
            <a:lstStyle/>
            <a:p>
              <a:r>
                <a:rPr lang="en-AU" sz="1050" dirty="0"/>
                <a:t>RX-9</a:t>
              </a:r>
            </a:p>
          </p:txBody>
        </p:sp>
        <p:grpSp>
          <p:nvGrpSpPr>
            <p:cNvPr id="192" name="Group 191">
              <a:extLst>
                <a:ext uri="{FF2B5EF4-FFF2-40B4-BE49-F238E27FC236}">
                  <a16:creationId xmlns:a16="http://schemas.microsoft.com/office/drawing/2014/main" id="{D099A3BA-C0E1-2DC3-30A8-9EAD271B3111}"/>
                </a:ext>
              </a:extLst>
            </p:cNvPr>
            <p:cNvGrpSpPr/>
            <p:nvPr/>
          </p:nvGrpSpPr>
          <p:grpSpPr>
            <a:xfrm>
              <a:off x="7933169" y="2914284"/>
              <a:ext cx="180000" cy="74487"/>
              <a:chOff x="11582407" y="2598888"/>
              <a:chExt cx="180000" cy="74487"/>
            </a:xfrm>
          </p:grpSpPr>
          <p:sp>
            <p:nvSpPr>
              <p:cNvPr id="193" name="Oval 192">
                <a:extLst>
                  <a:ext uri="{FF2B5EF4-FFF2-40B4-BE49-F238E27FC236}">
                    <a16:creationId xmlns:a16="http://schemas.microsoft.com/office/drawing/2014/main" id="{C88F878E-1C6E-B26A-725D-61DC86B27D83}"/>
                  </a:ext>
                </a:extLst>
              </p:cNvPr>
              <p:cNvSpPr/>
              <p:nvPr/>
            </p:nvSpPr>
            <p:spPr>
              <a:xfrm>
                <a:off x="11640616" y="260137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4" name="Straight Connector 193">
                <a:extLst>
                  <a:ext uri="{FF2B5EF4-FFF2-40B4-BE49-F238E27FC236}">
                    <a16:creationId xmlns:a16="http://schemas.microsoft.com/office/drawing/2014/main" id="{FBE0BDE9-22CA-C669-5EA3-A4EE377A2724}"/>
                  </a:ext>
                </a:extLst>
              </p:cNvPr>
              <p:cNvCxnSpPr>
                <a:cxnSpLocks/>
              </p:cNvCxnSpPr>
              <p:nvPr/>
            </p:nvCxnSpPr>
            <p:spPr>
              <a:xfrm flipH="1">
                <a:off x="11582407" y="259888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5" name="TextBox 194">
              <a:extLst>
                <a:ext uri="{FF2B5EF4-FFF2-40B4-BE49-F238E27FC236}">
                  <a16:creationId xmlns:a16="http://schemas.microsoft.com/office/drawing/2014/main" id="{6AE37527-99D2-7083-35D2-456B2BCA1343}"/>
                </a:ext>
              </a:extLst>
            </p:cNvPr>
            <p:cNvSpPr txBox="1"/>
            <p:nvPr/>
          </p:nvSpPr>
          <p:spPr>
            <a:xfrm>
              <a:off x="7410434" y="2816505"/>
              <a:ext cx="529862" cy="253916"/>
            </a:xfrm>
            <a:prstGeom prst="rect">
              <a:avLst/>
            </a:prstGeom>
            <a:noFill/>
          </p:spPr>
          <p:txBody>
            <a:bodyPr wrap="square" rtlCol="0">
              <a:spAutoFit/>
            </a:bodyPr>
            <a:lstStyle/>
            <a:p>
              <a:r>
                <a:rPr lang="en-AU" sz="1050" dirty="0"/>
                <a:t>RX-9</a:t>
              </a:r>
            </a:p>
          </p:txBody>
        </p:sp>
      </p:grpSp>
      <p:cxnSp>
        <p:nvCxnSpPr>
          <p:cNvPr id="234" name="Straight Connector 233">
            <a:extLst>
              <a:ext uri="{FF2B5EF4-FFF2-40B4-BE49-F238E27FC236}">
                <a16:creationId xmlns:a16="http://schemas.microsoft.com/office/drawing/2014/main" id="{74398E96-14DB-BC6A-8A86-D9D02F319CD1}"/>
              </a:ext>
            </a:extLst>
          </p:cNvPr>
          <p:cNvCxnSpPr>
            <a:cxnSpLocks/>
          </p:cNvCxnSpPr>
          <p:nvPr/>
        </p:nvCxnSpPr>
        <p:spPr>
          <a:xfrm>
            <a:off x="8142802" y="-136053"/>
            <a:ext cx="0" cy="396000"/>
          </a:xfrm>
          <a:prstGeom prst="line">
            <a:avLst/>
          </a:prstGeom>
        </p:spPr>
        <p:style>
          <a:lnRef idx="1">
            <a:schemeClr val="dk1"/>
          </a:lnRef>
          <a:fillRef idx="0">
            <a:schemeClr val="dk1"/>
          </a:fillRef>
          <a:effectRef idx="0">
            <a:schemeClr val="dk1"/>
          </a:effectRef>
          <a:fontRef idx="minor">
            <a:schemeClr val="tx1"/>
          </a:fontRef>
        </p:style>
      </p:cxnSp>
      <p:grpSp>
        <p:nvGrpSpPr>
          <p:cNvPr id="235" name="Group 234">
            <a:extLst>
              <a:ext uri="{FF2B5EF4-FFF2-40B4-BE49-F238E27FC236}">
                <a16:creationId xmlns:a16="http://schemas.microsoft.com/office/drawing/2014/main" id="{FDCE1B28-39E7-D8F7-BFA1-D0C571824D49}"/>
              </a:ext>
            </a:extLst>
          </p:cNvPr>
          <p:cNvGrpSpPr/>
          <p:nvPr/>
        </p:nvGrpSpPr>
        <p:grpSpPr>
          <a:xfrm>
            <a:off x="6213729" y="3062272"/>
            <a:ext cx="1177097" cy="415498"/>
            <a:chOff x="6035929" y="3354372"/>
            <a:chExt cx="1177097" cy="415498"/>
          </a:xfrm>
        </p:grpSpPr>
        <p:sp>
          <p:nvSpPr>
            <p:cNvPr id="236" name="TextBox 235">
              <a:extLst>
                <a:ext uri="{FF2B5EF4-FFF2-40B4-BE49-F238E27FC236}">
                  <a16:creationId xmlns:a16="http://schemas.microsoft.com/office/drawing/2014/main" id="{6302186A-2017-5D25-008E-B26FE3854058}"/>
                </a:ext>
              </a:extLst>
            </p:cNvPr>
            <p:cNvSpPr txBox="1"/>
            <p:nvPr/>
          </p:nvSpPr>
          <p:spPr>
            <a:xfrm>
              <a:off x="6320283" y="3354372"/>
              <a:ext cx="892743" cy="415498"/>
            </a:xfrm>
            <a:prstGeom prst="rect">
              <a:avLst/>
            </a:prstGeom>
            <a:noFill/>
          </p:spPr>
          <p:txBody>
            <a:bodyPr wrap="square" rtlCol="0">
              <a:spAutoFit/>
            </a:bodyPr>
            <a:lstStyle/>
            <a:p>
              <a:r>
                <a:rPr lang="en-AU" sz="1050" dirty="0"/>
                <a:t>MAIN LINE To Helidon</a:t>
              </a:r>
            </a:p>
          </p:txBody>
        </p:sp>
        <p:cxnSp>
          <p:nvCxnSpPr>
            <p:cNvPr id="237" name="Straight Arrow Connector 236">
              <a:extLst>
                <a:ext uri="{FF2B5EF4-FFF2-40B4-BE49-F238E27FC236}">
                  <a16:creationId xmlns:a16="http://schemas.microsoft.com/office/drawing/2014/main" id="{A4D20E05-4932-0F91-E3FB-3356F4E0C113}"/>
                </a:ext>
              </a:extLst>
            </p:cNvPr>
            <p:cNvCxnSpPr>
              <a:cxnSpLocks/>
            </p:cNvCxnSpPr>
            <p:nvPr/>
          </p:nvCxnSpPr>
          <p:spPr>
            <a:xfrm flipH="1">
              <a:off x="6035929" y="3648928"/>
              <a:ext cx="324000" cy="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sp>
        <p:nvSpPr>
          <p:cNvPr id="238" name="TextBox 237">
            <a:extLst>
              <a:ext uri="{FF2B5EF4-FFF2-40B4-BE49-F238E27FC236}">
                <a16:creationId xmlns:a16="http://schemas.microsoft.com/office/drawing/2014/main" id="{EC52225B-D2F4-272F-EE88-7D31A03EA062}"/>
              </a:ext>
            </a:extLst>
          </p:cNvPr>
          <p:cNvSpPr txBox="1"/>
          <p:nvPr/>
        </p:nvSpPr>
        <p:spPr>
          <a:xfrm>
            <a:off x="10323864" y="3212976"/>
            <a:ext cx="1070646" cy="253916"/>
          </a:xfrm>
          <a:prstGeom prst="rect">
            <a:avLst/>
          </a:prstGeom>
          <a:noFill/>
        </p:spPr>
        <p:txBody>
          <a:bodyPr wrap="square" rtlCol="0">
            <a:spAutoFit/>
          </a:bodyPr>
          <a:lstStyle/>
          <a:p>
            <a:r>
              <a:rPr lang="en-AU" sz="1050" dirty="0"/>
              <a:t>To Ipswich</a:t>
            </a:r>
          </a:p>
        </p:txBody>
      </p:sp>
      <p:cxnSp>
        <p:nvCxnSpPr>
          <p:cNvPr id="239" name="Straight Arrow Connector 238">
            <a:extLst>
              <a:ext uri="{FF2B5EF4-FFF2-40B4-BE49-F238E27FC236}">
                <a16:creationId xmlns:a16="http://schemas.microsoft.com/office/drawing/2014/main" id="{F99F448D-9270-EAB9-1545-854834D0279D}"/>
              </a:ext>
            </a:extLst>
          </p:cNvPr>
          <p:cNvCxnSpPr/>
          <p:nvPr/>
        </p:nvCxnSpPr>
        <p:spPr>
          <a:xfrm>
            <a:off x="11070510" y="3356828"/>
            <a:ext cx="324000" cy="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nvGrpSpPr>
          <p:cNvPr id="387" name="Group 386">
            <a:extLst>
              <a:ext uri="{FF2B5EF4-FFF2-40B4-BE49-F238E27FC236}">
                <a16:creationId xmlns:a16="http://schemas.microsoft.com/office/drawing/2014/main" id="{B785E441-C962-05BB-1D41-34DFA847BF59}"/>
              </a:ext>
            </a:extLst>
          </p:cNvPr>
          <p:cNvGrpSpPr/>
          <p:nvPr/>
        </p:nvGrpSpPr>
        <p:grpSpPr>
          <a:xfrm>
            <a:off x="8936293" y="2860320"/>
            <a:ext cx="1087332" cy="178927"/>
            <a:chOff x="8936293" y="2860320"/>
            <a:chExt cx="1087332" cy="178927"/>
          </a:xfrm>
        </p:grpSpPr>
        <p:grpSp>
          <p:nvGrpSpPr>
            <p:cNvPr id="384" name="Group 383">
              <a:extLst>
                <a:ext uri="{FF2B5EF4-FFF2-40B4-BE49-F238E27FC236}">
                  <a16:creationId xmlns:a16="http://schemas.microsoft.com/office/drawing/2014/main" id="{309268AC-3386-1971-A0C5-CCAB14A904AA}"/>
                </a:ext>
              </a:extLst>
            </p:cNvPr>
            <p:cNvGrpSpPr/>
            <p:nvPr/>
          </p:nvGrpSpPr>
          <p:grpSpPr>
            <a:xfrm>
              <a:off x="9758501" y="2860320"/>
              <a:ext cx="265124" cy="178927"/>
              <a:chOff x="9859466" y="2860320"/>
              <a:chExt cx="265124" cy="178927"/>
            </a:xfrm>
          </p:grpSpPr>
          <p:sp>
            <p:nvSpPr>
              <p:cNvPr id="246" name="Rectangle 245">
                <a:extLst>
                  <a:ext uri="{FF2B5EF4-FFF2-40B4-BE49-F238E27FC236}">
                    <a16:creationId xmlns:a16="http://schemas.microsoft.com/office/drawing/2014/main" id="{A68CCAEC-8504-D5BF-E53F-052CAC7D3137}"/>
                  </a:ext>
                </a:extLst>
              </p:cNvPr>
              <p:cNvSpPr/>
              <p:nvPr/>
            </p:nvSpPr>
            <p:spPr>
              <a:xfrm>
                <a:off x="10078871" y="299176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55" name="Group 254">
                <a:extLst>
                  <a:ext uri="{FF2B5EF4-FFF2-40B4-BE49-F238E27FC236}">
                    <a16:creationId xmlns:a16="http://schemas.microsoft.com/office/drawing/2014/main" id="{221B2972-064B-2BB6-95D3-E15AD8947DAA}"/>
                  </a:ext>
                </a:extLst>
              </p:cNvPr>
              <p:cNvGrpSpPr/>
              <p:nvPr/>
            </p:nvGrpSpPr>
            <p:grpSpPr>
              <a:xfrm>
                <a:off x="9859466" y="2860320"/>
                <a:ext cx="263219" cy="178927"/>
                <a:chOff x="9859466" y="2860320"/>
                <a:chExt cx="263219" cy="178927"/>
              </a:xfrm>
            </p:grpSpPr>
            <p:grpSp>
              <p:nvGrpSpPr>
                <p:cNvPr id="20" name="Group 19">
                  <a:extLst>
                    <a:ext uri="{FF2B5EF4-FFF2-40B4-BE49-F238E27FC236}">
                      <a16:creationId xmlns:a16="http://schemas.microsoft.com/office/drawing/2014/main" id="{F40655E1-193B-E818-2796-0E0837BC3406}"/>
                    </a:ext>
                  </a:extLst>
                </p:cNvPr>
                <p:cNvGrpSpPr/>
                <p:nvPr/>
              </p:nvGrpSpPr>
              <p:grpSpPr>
                <a:xfrm>
                  <a:off x="9901053" y="2904238"/>
                  <a:ext cx="186079" cy="91074"/>
                  <a:chOff x="11580138" y="2585553"/>
                  <a:chExt cx="186079" cy="91074"/>
                </a:xfrm>
              </p:grpSpPr>
              <p:cxnSp>
                <p:nvCxnSpPr>
                  <p:cNvPr id="22" name="Straight Connector 21">
                    <a:extLst>
                      <a:ext uri="{FF2B5EF4-FFF2-40B4-BE49-F238E27FC236}">
                        <a16:creationId xmlns:a16="http://schemas.microsoft.com/office/drawing/2014/main" id="{8577786F-CF37-7028-8F2A-84BB7AC450FA}"/>
                      </a:ext>
                    </a:extLst>
                  </p:cNvPr>
                  <p:cNvCxnSpPr>
                    <a:cxnSpLocks/>
                  </p:cNvCxnSpPr>
                  <p:nvPr/>
                </p:nvCxnSpPr>
                <p:spPr>
                  <a:xfrm flipH="1" flipV="1">
                    <a:off x="11580502" y="2585553"/>
                    <a:ext cx="185715" cy="908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A838C727-12BC-0ABE-F1D7-134138CFBCAF}"/>
                      </a:ext>
                    </a:extLst>
                  </p:cNvPr>
                  <p:cNvCxnSpPr>
                    <a:cxnSpLocks/>
                  </p:cNvCxnSpPr>
                  <p:nvPr/>
                </p:nvCxnSpPr>
                <p:spPr>
                  <a:xfrm flipV="1">
                    <a:off x="11580138" y="2585818"/>
                    <a:ext cx="185715" cy="908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D8E9D7D-84EB-73FC-8E79-A8734E76DFC4}"/>
                      </a:ext>
                    </a:extLst>
                  </p:cNvPr>
                  <p:cNvSpPr/>
                  <p:nvPr/>
                </p:nvSpPr>
                <p:spPr>
                  <a:xfrm>
                    <a:off x="11636806" y="2595660"/>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44" name="Rectangle 243">
                  <a:extLst>
                    <a:ext uri="{FF2B5EF4-FFF2-40B4-BE49-F238E27FC236}">
                      <a16:creationId xmlns:a16="http://schemas.microsoft.com/office/drawing/2014/main" id="{83879726-4DBB-155E-9DC3-8311C57750A8}"/>
                    </a:ext>
                  </a:extLst>
                </p:cNvPr>
                <p:cNvSpPr/>
                <p:nvPr/>
              </p:nvSpPr>
              <p:spPr>
                <a:xfrm>
                  <a:off x="9859466" y="286222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Rectangle 244">
                  <a:extLst>
                    <a:ext uri="{FF2B5EF4-FFF2-40B4-BE49-F238E27FC236}">
                      <a16:creationId xmlns:a16="http://schemas.microsoft.com/office/drawing/2014/main" id="{E1181662-DEDD-CD2E-B0D9-F025F49E3702}"/>
                    </a:ext>
                  </a:extLst>
                </p:cNvPr>
                <p:cNvSpPr/>
                <p:nvPr/>
              </p:nvSpPr>
              <p:spPr>
                <a:xfrm>
                  <a:off x="9861701" y="299176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Rectangle 246">
                  <a:extLst>
                    <a:ext uri="{FF2B5EF4-FFF2-40B4-BE49-F238E27FC236}">
                      <a16:creationId xmlns:a16="http://schemas.microsoft.com/office/drawing/2014/main" id="{337F2F90-2AE4-E6F1-23F2-099A791021BE}"/>
                    </a:ext>
                  </a:extLst>
                </p:cNvPr>
                <p:cNvSpPr/>
                <p:nvPr/>
              </p:nvSpPr>
              <p:spPr>
                <a:xfrm>
                  <a:off x="10076966" y="2860320"/>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cxnSp>
          <p:nvCxnSpPr>
            <p:cNvPr id="386" name="Straight Connector 385">
              <a:extLst>
                <a:ext uri="{FF2B5EF4-FFF2-40B4-BE49-F238E27FC236}">
                  <a16:creationId xmlns:a16="http://schemas.microsoft.com/office/drawing/2014/main" id="{E640D7B8-9CB2-1919-7994-F90B8151D291}"/>
                </a:ext>
              </a:extLst>
            </p:cNvPr>
            <p:cNvCxnSpPr>
              <a:cxnSpLocks/>
            </p:cNvCxnSpPr>
            <p:nvPr/>
          </p:nvCxnSpPr>
          <p:spPr>
            <a:xfrm flipH="1" flipV="1">
              <a:off x="8936293" y="2951547"/>
              <a:ext cx="903318" cy="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8" name="Group 387">
            <a:extLst>
              <a:ext uri="{FF2B5EF4-FFF2-40B4-BE49-F238E27FC236}">
                <a16:creationId xmlns:a16="http://schemas.microsoft.com/office/drawing/2014/main" id="{F23629D8-80D0-696F-0672-2D8A59B6EFC0}"/>
              </a:ext>
            </a:extLst>
          </p:cNvPr>
          <p:cNvGrpSpPr/>
          <p:nvPr/>
        </p:nvGrpSpPr>
        <p:grpSpPr>
          <a:xfrm rot="10800000">
            <a:off x="7854525" y="3538105"/>
            <a:ext cx="1087332" cy="178927"/>
            <a:chOff x="8936293" y="2860320"/>
            <a:chExt cx="1087332" cy="178927"/>
          </a:xfrm>
        </p:grpSpPr>
        <p:grpSp>
          <p:nvGrpSpPr>
            <p:cNvPr id="389" name="Group 388">
              <a:extLst>
                <a:ext uri="{FF2B5EF4-FFF2-40B4-BE49-F238E27FC236}">
                  <a16:creationId xmlns:a16="http://schemas.microsoft.com/office/drawing/2014/main" id="{6B188A34-7D5D-6F73-1055-7094F7CF57D4}"/>
                </a:ext>
              </a:extLst>
            </p:cNvPr>
            <p:cNvGrpSpPr/>
            <p:nvPr/>
          </p:nvGrpSpPr>
          <p:grpSpPr>
            <a:xfrm>
              <a:off x="9758501" y="2860320"/>
              <a:ext cx="265124" cy="178927"/>
              <a:chOff x="9859466" y="2860320"/>
              <a:chExt cx="265124" cy="178927"/>
            </a:xfrm>
          </p:grpSpPr>
          <p:sp>
            <p:nvSpPr>
              <p:cNvPr id="391" name="Rectangle 390">
                <a:extLst>
                  <a:ext uri="{FF2B5EF4-FFF2-40B4-BE49-F238E27FC236}">
                    <a16:creationId xmlns:a16="http://schemas.microsoft.com/office/drawing/2014/main" id="{5AAAC411-3A70-1E69-AF5B-F829C03539F6}"/>
                  </a:ext>
                </a:extLst>
              </p:cNvPr>
              <p:cNvSpPr/>
              <p:nvPr/>
            </p:nvSpPr>
            <p:spPr>
              <a:xfrm>
                <a:off x="10078871" y="299176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92" name="Group 391">
                <a:extLst>
                  <a:ext uri="{FF2B5EF4-FFF2-40B4-BE49-F238E27FC236}">
                    <a16:creationId xmlns:a16="http://schemas.microsoft.com/office/drawing/2014/main" id="{F17C114D-63FF-A098-1BB9-96FBFDE883E6}"/>
                  </a:ext>
                </a:extLst>
              </p:cNvPr>
              <p:cNvGrpSpPr/>
              <p:nvPr/>
            </p:nvGrpSpPr>
            <p:grpSpPr>
              <a:xfrm>
                <a:off x="9859466" y="2860320"/>
                <a:ext cx="263219" cy="178927"/>
                <a:chOff x="9859466" y="2860320"/>
                <a:chExt cx="263219" cy="178927"/>
              </a:xfrm>
            </p:grpSpPr>
            <p:grpSp>
              <p:nvGrpSpPr>
                <p:cNvPr id="393" name="Group 392">
                  <a:extLst>
                    <a:ext uri="{FF2B5EF4-FFF2-40B4-BE49-F238E27FC236}">
                      <a16:creationId xmlns:a16="http://schemas.microsoft.com/office/drawing/2014/main" id="{6BCB37AA-4CE4-C3D1-D982-5391E68AD44E}"/>
                    </a:ext>
                  </a:extLst>
                </p:cNvPr>
                <p:cNvGrpSpPr/>
                <p:nvPr/>
              </p:nvGrpSpPr>
              <p:grpSpPr>
                <a:xfrm>
                  <a:off x="9901053" y="2904238"/>
                  <a:ext cx="186079" cy="91074"/>
                  <a:chOff x="11580138" y="2585553"/>
                  <a:chExt cx="186079" cy="91074"/>
                </a:xfrm>
              </p:grpSpPr>
              <p:cxnSp>
                <p:nvCxnSpPr>
                  <p:cNvPr id="397" name="Straight Connector 396">
                    <a:extLst>
                      <a:ext uri="{FF2B5EF4-FFF2-40B4-BE49-F238E27FC236}">
                        <a16:creationId xmlns:a16="http://schemas.microsoft.com/office/drawing/2014/main" id="{07590333-9A9A-403E-4C02-378343FA7872}"/>
                      </a:ext>
                    </a:extLst>
                  </p:cNvPr>
                  <p:cNvCxnSpPr>
                    <a:cxnSpLocks/>
                  </p:cNvCxnSpPr>
                  <p:nvPr/>
                </p:nvCxnSpPr>
                <p:spPr>
                  <a:xfrm flipH="1" flipV="1">
                    <a:off x="11580502" y="2585553"/>
                    <a:ext cx="185715" cy="908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E143EE51-DFEE-959C-7361-83F159023FFA}"/>
                      </a:ext>
                    </a:extLst>
                  </p:cNvPr>
                  <p:cNvCxnSpPr>
                    <a:cxnSpLocks/>
                  </p:cNvCxnSpPr>
                  <p:nvPr/>
                </p:nvCxnSpPr>
                <p:spPr>
                  <a:xfrm flipV="1">
                    <a:off x="11580138" y="2585818"/>
                    <a:ext cx="185715" cy="908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9" name="Oval 398">
                    <a:extLst>
                      <a:ext uri="{FF2B5EF4-FFF2-40B4-BE49-F238E27FC236}">
                        <a16:creationId xmlns:a16="http://schemas.microsoft.com/office/drawing/2014/main" id="{E8A7A234-409D-9125-1FF7-A4098C1DAB73}"/>
                      </a:ext>
                    </a:extLst>
                  </p:cNvPr>
                  <p:cNvSpPr/>
                  <p:nvPr/>
                </p:nvSpPr>
                <p:spPr>
                  <a:xfrm>
                    <a:off x="11636806" y="2595660"/>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94" name="Rectangle 393">
                  <a:extLst>
                    <a:ext uri="{FF2B5EF4-FFF2-40B4-BE49-F238E27FC236}">
                      <a16:creationId xmlns:a16="http://schemas.microsoft.com/office/drawing/2014/main" id="{4F052064-B506-7D2F-B72A-523943839D2C}"/>
                    </a:ext>
                  </a:extLst>
                </p:cNvPr>
                <p:cNvSpPr/>
                <p:nvPr/>
              </p:nvSpPr>
              <p:spPr>
                <a:xfrm>
                  <a:off x="9859466" y="286222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5" name="Rectangle 394">
                  <a:extLst>
                    <a:ext uri="{FF2B5EF4-FFF2-40B4-BE49-F238E27FC236}">
                      <a16:creationId xmlns:a16="http://schemas.microsoft.com/office/drawing/2014/main" id="{601753CA-8074-5E45-DDDB-FE56E5894CE5}"/>
                    </a:ext>
                  </a:extLst>
                </p:cNvPr>
                <p:cNvSpPr/>
                <p:nvPr/>
              </p:nvSpPr>
              <p:spPr>
                <a:xfrm>
                  <a:off x="9861701" y="2991765"/>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6" name="Rectangle 395">
                  <a:extLst>
                    <a:ext uri="{FF2B5EF4-FFF2-40B4-BE49-F238E27FC236}">
                      <a16:creationId xmlns:a16="http://schemas.microsoft.com/office/drawing/2014/main" id="{B79482E2-0720-AE4F-48DD-184A6C7BC470}"/>
                    </a:ext>
                  </a:extLst>
                </p:cNvPr>
                <p:cNvSpPr/>
                <p:nvPr/>
              </p:nvSpPr>
              <p:spPr>
                <a:xfrm>
                  <a:off x="10076966" y="2860320"/>
                  <a:ext cx="45719" cy="474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cxnSp>
          <p:nvCxnSpPr>
            <p:cNvPr id="390" name="Straight Connector 389">
              <a:extLst>
                <a:ext uri="{FF2B5EF4-FFF2-40B4-BE49-F238E27FC236}">
                  <a16:creationId xmlns:a16="http://schemas.microsoft.com/office/drawing/2014/main" id="{BC626F49-5708-B62F-97F9-0EA37240B1C5}"/>
                </a:ext>
              </a:extLst>
            </p:cNvPr>
            <p:cNvCxnSpPr>
              <a:cxnSpLocks/>
            </p:cNvCxnSpPr>
            <p:nvPr/>
          </p:nvCxnSpPr>
          <p:spPr>
            <a:xfrm flipH="1" flipV="1">
              <a:off x="8936293" y="2951547"/>
              <a:ext cx="903318" cy="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36B2723-E493-C2D1-5C65-9B5E41B15C18}"/>
              </a:ext>
            </a:extLst>
          </p:cNvPr>
          <p:cNvGrpSpPr/>
          <p:nvPr/>
        </p:nvGrpSpPr>
        <p:grpSpPr>
          <a:xfrm>
            <a:off x="10601559" y="-346737"/>
            <a:ext cx="1583864" cy="1440160"/>
            <a:chOff x="9964391" y="332656"/>
            <a:chExt cx="1583864" cy="1440160"/>
          </a:xfrm>
        </p:grpSpPr>
        <p:sp>
          <p:nvSpPr>
            <p:cNvPr id="3" name="Rectangle 2">
              <a:extLst>
                <a:ext uri="{FF2B5EF4-FFF2-40B4-BE49-F238E27FC236}">
                  <a16:creationId xmlns:a16="http://schemas.microsoft.com/office/drawing/2014/main" id="{763B67C8-E2C4-FB3E-FA26-C1142D6820DE}"/>
                </a:ext>
              </a:extLst>
            </p:cNvPr>
            <p:cNvSpPr/>
            <p:nvPr/>
          </p:nvSpPr>
          <p:spPr>
            <a:xfrm>
              <a:off x="9964391" y="332656"/>
              <a:ext cx="1583864" cy="1440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rPr>
                <a:t>N</a:t>
              </a:r>
            </a:p>
          </p:txBody>
        </p:sp>
        <p:cxnSp>
          <p:nvCxnSpPr>
            <p:cNvPr id="5" name="Straight Arrow Connector 4">
              <a:extLst>
                <a:ext uri="{FF2B5EF4-FFF2-40B4-BE49-F238E27FC236}">
                  <a16:creationId xmlns:a16="http://schemas.microsoft.com/office/drawing/2014/main" id="{F2FDE681-13E2-075A-3CB6-BC49352F5002}"/>
                </a:ext>
              </a:extLst>
            </p:cNvPr>
            <p:cNvCxnSpPr>
              <a:cxnSpLocks/>
            </p:cNvCxnSpPr>
            <p:nvPr/>
          </p:nvCxnSpPr>
          <p:spPr>
            <a:xfrm>
              <a:off x="10966104" y="1196268"/>
              <a:ext cx="500629" cy="42484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6C9E95CC-9BE0-4A49-9035-13A510C6778F}"/>
              </a:ext>
            </a:extLst>
          </p:cNvPr>
          <p:cNvGrpSpPr/>
          <p:nvPr/>
        </p:nvGrpSpPr>
        <p:grpSpPr>
          <a:xfrm rot="1075270">
            <a:off x="8163179" y="4008177"/>
            <a:ext cx="1661831" cy="347925"/>
            <a:chOff x="7321449" y="2687818"/>
            <a:chExt cx="1661831" cy="347925"/>
          </a:xfrm>
        </p:grpSpPr>
        <p:cxnSp>
          <p:nvCxnSpPr>
            <p:cNvPr id="11" name="Straight Arrow Connector 10">
              <a:extLst>
                <a:ext uri="{FF2B5EF4-FFF2-40B4-BE49-F238E27FC236}">
                  <a16:creationId xmlns:a16="http://schemas.microsoft.com/office/drawing/2014/main" id="{7265296C-1003-7F3F-12F9-49140BAB8FE6}"/>
                </a:ext>
              </a:extLst>
            </p:cNvPr>
            <p:cNvCxnSpPr>
              <a:cxnSpLocks/>
            </p:cNvCxnSpPr>
            <p:nvPr/>
          </p:nvCxnSpPr>
          <p:spPr>
            <a:xfrm rot="20524730" flipH="1">
              <a:off x="7321449" y="3035741"/>
              <a:ext cx="900000" cy="2"/>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8C48F33-326A-D441-9542-CFAB42FF2124}"/>
                </a:ext>
              </a:extLst>
            </p:cNvPr>
            <p:cNvCxnSpPr>
              <a:cxnSpLocks/>
            </p:cNvCxnSpPr>
            <p:nvPr/>
          </p:nvCxnSpPr>
          <p:spPr>
            <a:xfrm rot="20524730" flipV="1">
              <a:off x="8623280" y="2698616"/>
              <a:ext cx="360000"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6A6B1CB-6D2C-25C3-9541-1E9E0E60EB77}"/>
                </a:ext>
              </a:extLst>
            </p:cNvPr>
            <p:cNvSpPr txBox="1"/>
            <p:nvPr/>
          </p:nvSpPr>
          <p:spPr>
            <a:xfrm rot="20562280">
              <a:off x="8184687" y="2687818"/>
              <a:ext cx="484428" cy="253916"/>
            </a:xfrm>
            <a:prstGeom prst="rect">
              <a:avLst/>
            </a:prstGeom>
            <a:noFill/>
          </p:spPr>
          <p:txBody>
            <a:bodyPr wrap="none" rtlCol="0">
              <a:spAutoFit/>
            </a:bodyPr>
            <a:lstStyle/>
            <a:p>
              <a:r>
                <a:rPr lang="en-AU" sz="1050" dirty="0">
                  <a:solidFill>
                    <a:schemeClr val="accent1"/>
                  </a:solidFill>
                </a:rPr>
                <a:t>7.5m</a:t>
              </a:r>
            </a:p>
          </p:txBody>
        </p:sp>
      </p:grpSp>
      <p:grpSp>
        <p:nvGrpSpPr>
          <p:cNvPr id="14" name="Group 13">
            <a:extLst>
              <a:ext uri="{FF2B5EF4-FFF2-40B4-BE49-F238E27FC236}">
                <a16:creationId xmlns:a16="http://schemas.microsoft.com/office/drawing/2014/main" id="{EB2BE097-8E10-A1F4-97C6-31668EF23EC9}"/>
              </a:ext>
            </a:extLst>
          </p:cNvPr>
          <p:cNvGrpSpPr/>
          <p:nvPr/>
        </p:nvGrpSpPr>
        <p:grpSpPr>
          <a:xfrm rot="1075270">
            <a:off x="8206910" y="3586772"/>
            <a:ext cx="1498557" cy="414257"/>
            <a:chOff x="7467084" y="2578199"/>
            <a:chExt cx="1498557" cy="414257"/>
          </a:xfrm>
        </p:grpSpPr>
        <p:cxnSp>
          <p:nvCxnSpPr>
            <p:cNvPr id="15" name="Straight Arrow Connector 14">
              <a:extLst>
                <a:ext uri="{FF2B5EF4-FFF2-40B4-BE49-F238E27FC236}">
                  <a16:creationId xmlns:a16="http://schemas.microsoft.com/office/drawing/2014/main" id="{A2FE4CF8-F74E-7099-6794-268E47547702}"/>
                </a:ext>
              </a:extLst>
            </p:cNvPr>
            <p:cNvCxnSpPr>
              <a:cxnSpLocks/>
            </p:cNvCxnSpPr>
            <p:nvPr/>
          </p:nvCxnSpPr>
          <p:spPr>
            <a:xfrm rot="20524730" flipH="1">
              <a:off x="7467084" y="2992454"/>
              <a:ext cx="900000" cy="2"/>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AAF9490C-00BD-56B1-9166-A5BBEB0B0299}"/>
                </a:ext>
              </a:extLst>
            </p:cNvPr>
            <p:cNvCxnSpPr>
              <a:cxnSpLocks/>
            </p:cNvCxnSpPr>
            <p:nvPr/>
          </p:nvCxnSpPr>
          <p:spPr>
            <a:xfrm rot="1440000" flipV="1">
              <a:off x="8749641" y="2578199"/>
              <a:ext cx="216000" cy="20156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A27832B-F95D-3BA3-36DD-D9845A9750AF}"/>
                </a:ext>
              </a:extLst>
            </p:cNvPr>
            <p:cNvSpPr txBox="1"/>
            <p:nvPr/>
          </p:nvSpPr>
          <p:spPr>
            <a:xfrm rot="20562280">
              <a:off x="8281542" y="2656495"/>
              <a:ext cx="484428" cy="253916"/>
            </a:xfrm>
            <a:prstGeom prst="rect">
              <a:avLst/>
            </a:prstGeom>
            <a:noFill/>
          </p:spPr>
          <p:txBody>
            <a:bodyPr wrap="none" rtlCol="0">
              <a:spAutoFit/>
            </a:bodyPr>
            <a:lstStyle/>
            <a:p>
              <a:r>
                <a:rPr lang="en-AU" sz="1050" dirty="0">
                  <a:solidFill>
                    <a:schemeClr val="accent1"/>
                  </a:solidFill>
                </a:rPr>
                <a:t>7.2m</a:t>
              </a:r>
            </a:p>
          </p:txBody>
        </p:sp>
      </p:grpSp>
      <p:grpSp>
        <p:nvGrpSpPr>
          <p:cNvPr id="18" name="Group 17">
            <a:extLst>
              <a:ext uri="{FF2B5EF4-FFF2-40B4-BE49-F238E27FC236}">
                <a16:creationId xmlns:a16="http://schemas.microsoft.com/office/drawing/2014/main" id="{D5E0C07B-BF34-000C-9075-3399C144F9C5}"/>
              </a:ext>
            </a:extLst>
          </p:cNvPr>
          <p:cNvGrpSpPr/>
          <p:nvPr/>
        </p:nvGrpSpPr>
        <p:grpSpPr>
          <a:xfrm rot="1186003">
            <a:off x="7915128" y="3523442"/>
            <a:ext cx="287781" cy="1096431"/>
            <a:chOff x="7191314" y="2285247"/>
            <a:chExt cx="287781" cy="1096431"/>
          </a:xfrm>
        </p:grpSpPr>
        <p:cxnSp>
          <p:nvCxnSpPr>
            <p:cNvPr id="19" name="Straight Arrow Connector 18">
              <a:extLst>
                <a:ext uri="{FF2B5EF4-FFF2-40B4-BE49-F238E27FC236}">
                  <a16:creationId xmlns:a16="http://schemas.microsoft.com/office/drawing/2014/main" id="{7306DAE9-DCAC-EDDE-1A17-C96AE651C388}"/>
                </a:ext>
              </a:extLst>
            </p:cNvPr>
            <p:cNvCxnSpPr>
              <a:cxnSpLocks/>
            </p:cNvCxnSpPr>
            <p:nvPr/>
          </p:nvCxnSpPr>
          <p:spPr>
            <a:xfrm rot="20413997">
              <a:off x="7439264" y="3057678"/>
              <a:ext cx="0" cy="324000"/>
            </a:xfrm>
            <a:prstGeom prst="straightConnector1">
              <a:avLst/>
            </a:prstGeom>
            <a:ln w="63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0BC6A9CB-97C2-78B1-F7D3-E3ED2DA44D0E}"/>
                </a:ext>
              </a:extLst>
            </p:cNvPr>
            <p:cNvSpPr txBox="1"/>
            <p:nvPr/>
          </p:nvSpPr>
          <p:spPr>
            <a:xfrm rot="4123691">
              <a:off x="7128358" y="2806663"/>
              <a:ext cx="447558" cy="253916"/>
            </a:xfrm>
            <a:prstGeom prst="rect">
              <a:avLst/>
            </a:prstGeom>
            <a:noFill/>
          </p:spPr>
          <p:txBody>
            <a:bodyPr wrap="none" rtlCol="0">
              <a:spAutoFit/>
            </a:bodyPr>
            <a:lstStyle/>
            <a:p>
              <a:r>
                <a:rPr lang="en-AU" sz="1050" dirty="0">
                  <a:solidFill>
                    <a:schemeClr val="accent1"/>
                  </a:solidFill>
                </a:rPr>
                <a:t>38m</a:t>
              </a:r>
            </a:p>
          </p:txBody>
        </p:sp>
        <p:cxnSp>
          <p:nvCxnSpPr>
            <p:cNvPr id="24" name="Straight Arrow Connector 23">
              <a:extLst>
                <a:ext uri="{FF2B5EF4-FFF2-40B4-BE49-F238E27FC236}">
                  <a16:creationId xmlns:a16="http://schemas.microsoft.com/office/drawing/2014/main" id="{A96F462A-3050-AE0A-B9F4-92C4234F7E20}"/>
                </a:ext>
              </a:extLst>
            </p:cNvPr>
            <p:cNvCxnSpPr>
              <a:cxnSpLocks/>
            </p:cNvCxnSpPr>
            <p:nvPr/>
          </p:nvCxnSpPr>
          <p:spPr>
            <a:xfrm rot="20413997" flipH="1" flipV="1">
              <a:off x="7191314" y="2285247"/>
              <a:ext cx="1613" cy="540000"/>
            </a:xfrm>
            <a:prstGeom prst="straightConnector1">
              <a:avLst/>
            </a:prstGeom>
            <a:ln w="63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25" name="TextBox 24">
            <a:extLst>
              <a:ext uri="{FF2B5EF4-FFF2-40B4-BE49-F238E27FC236}">
                <a16:creationId xmlns:a16="http://schemas.microsoft.com/office/drawing/2014/main" id="{93F976E6-A49B-20B2-357B-4A4A4BA2E6EA}"/>
              </a:ext>
            </a:extLst>
          </p:cNvPr>
          <p:cNvSpPr txBox="1"/>
          <p:nvPr/>
        </p:nvSpPr>
        <p:spPr>
          <a:xfrm>
            <a:off x="7404835" y="3495754"/>
            <a:ext cx="529862" cy="253916"/>
          </a:xfrm>
          <a:prstGeom prst="rect">
            <a:avLst/>
          </a:prstGeom>
          <a:noFill/>
        </p:spPr>
        <p:txBody>
          <a:bodyPr wrap="square" rtlCol="0">
            <a:spAutoFit/>
          </a:bodyPr>
          <a:lstStyle/>
          <a:p>
            <a:r>
              <a:rPr lang="en-AU" sz="1050" dirty="0"/>
              <a:t>RX-5</a:t>
            </a:r>
          </a:p>
        </p:txBody>
      </p:sp>
      <p:grpSp>
        <p:nvGrpSpPr>
          <p:cNvPr id="26" name="Group 25">
            <a:extLst>
              <a:ext uri="{FF2B5EF4-FFF2-40B4-BE49-F238E27FC236}">
                <a16:creationId xmlns:a16="http://schemas.microsoft.com/office/drawing/2014/main" id="{DDC803A1-E131-1E1D-0D26-B283DD14CD89}"/>
              </a:ext>
            </a:extLst>
          </p:cNvPr>
          <p:cNvGrpSpPr/>
          <p:nvPr/>
        </p:nvGrpSpPr>
        <p:grpSpPr>
          <a:xfrm rot="1186003">
            <a:off x="7892966" y="4667303"/>
            <a:ext cx="328310" cy="1523639"/>
            <a:chOff x="7363566" y="2457246"/>
            <a:chExt cx="328310" cy="1523639"/>
          </a:xfrm>
        </p:grpSpPr>
        <p:cxnSp>
          <p:nvCxnSpPr>
            <p:cNvPr id="27" name="Straight Arrow Connector 26">
              <a:extLst>
                <a:ext uri="{FF2B5EF4-FFF2-40B4-BE49-F238E27FC236}">
                  <a16:creationId xmlns:a16="http://schemas.microsoft.com/office/drawing/2014/main" id="{38D1259C-DDD6-5BC0-C89F-7B26DE4D60E0}"/>
                </a:ext>
              </a:extLst>
            </p:cNvPr>
            <p:cNvCxnSpPr>
              <a:cxnSpLocks/>
            </p:cNvCxnSpPr>
            <p:nvPr/>
          </p:nvCxnSpPr>
          <p:spPr>
            <a:xfrm rot="20413997">
              <a:off x="7691603" y="3525883"/>
              <a:ext cx="273" cy="455002"/>
            </a:xfrm>
            <a:prstGeom prst="straightConnector1">
              <a:avLst/>
            </a:prstGeom>
            <a:ln w="63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TextBox 27">
              <a:extLst>
                <a:ext uri="{FF2B5EF4-FFF2-40B4-BE49-F238E27FC236}">
                  <a16:creationId xmlns:a16="http://schemas.microsoft.com/office/drawing/2014/main" id="{332A09A6-4DC7-40D5-4910-D0F8CDDE0476}"/>
                </a:ext>
              </a:extLst>
            </p:cNvPr>
            <p:cNvSpPr txBox="1"/>
            <p:nvPr/>
          </p:nvSpPr>
          <p:spPr>
            <a:xfrm rot="4123691">
              <a:off x="7333994" y="3249320"/>
              <a:ext cx="447558" cy="253916"/>
            </a:xfrm>
            <a:prstGeom prst="rect">
              <a:avLst/>
            </a:prstGeom>
            <a:noFill/>
          </p:spPr>
          <p:txBody>
            <a:bodyPr wrap="none" rtlCol="0">
              <a:spAutoFit/>
            </a:bodyPr>
            <a:lstStyle/>
            <a:p>
              <a:r>
                <a:rPr lang="en-AU" sz="1050" dirty="0">
                  <a:solidFill>
                    <a:schemeClr val="accent1"/>
                  </a:solidFill>
                </a:rPr>
                <a:t>18m</a:t>
              </a:r>
            </a:p>
          </p:txBody>
        </p:sp>
        <p:cxnSp>
          <p:nvCxnSpPr>
            <p:cNvPr id="29" name="Straight Arrow Connector 28">
              <a:extLst>
                <a:ext uri="{FF2B5EF4-FFF2-40B4-BE49-F238E27FC236}">
                  <a16:creationId xmlns:a16="http://schemas.microsoft.com/office/drawing/2014/main" id="{7B8502FC-05A9-109D-8B01-AAB1D58C0DAF}"/>
                </a:ext>
              </a:extLst>
            </p:cNvPr>
            <p:cNvCxnSpPr>
              <a:cxnSpLocks/>
            </p:cNvCxnSpPr>
            <p:nvPr/>
          </p:nvCxnSpPr>
          <p:spPr>
            <a:xfrm rot="20413997" flipV="1">
              <a:off x="7363566" y="2457246"/>
              <a:ext cx="0" cy="792000"/>
            </a:xfrm>
            <a:prstGeom prst="straightConnector1">
              <a:avLst/>
            </a:prstGeom>
            <a:ln w="63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30" name="Group 29">
            <a:extLst>
              <a:ext uri="{FF2B5EF4-FFF2-40B4-BE49-F238E27FC236}">
                <a16:creationId xmlns:a16="http://schemas.microsoft.com/office/drawing/2014/main" id="{A536E837-173C-C2A6-7264-E24AA16160D0}"/>
              </a:ext>
            </a:extLst>
          </p:cNvPr>
          <p:cNvGrpSpPr/>
          <p:nvPr/>
        </p:nvGrpSpPr>
        <p:grpSpPr>
          <a:xfrm rot="1186003">
            <a:off x="7903733" y="6230805"/>
            <a:ext cx="253916" cy="582220"/>
            <a:chOff x="7163332" y="2400863"/>
            <a:chExt cx="253916" cy="582220"/>
          </a:xfrm>
        </p:grpSpPr>
        <p:cxnSp>
          <p:nvCxnSpPr>
            <p:cNvPr id="31" name="Straight Arrow Connector 30">
              <a:extLst>
                <a:ext uri="{FF2B5EF4-FFF2-40B4-BE49-F238E27FC236}">
                  <a16:creationId xmlns:a16="http://schemas.microsoft.com/office/drawing/2014/main" id="{271AC1AB-503F-E1B2-3DBB-3F9A33378C5E}"/>
                </a:ext>
              </a:extLst>
            </p:cNvPr>
            <p:cNvCxnSpPr>
              <a:cxnSpLocks/>
            </p:cNvCxnSpPr>
            <p:nvPr/>
          </p:nvCxnSpPr>
          <p:spPr>
            <a:xfrm rot="20413997">
              <a:off x="7369223" y="2767083"/>
              <a:ext cx="0" cy="216000"/>
            </a:xfrm>
            <a:prstGeom prst="straightConnector1">
              <a:avLst/>
            </a:prstGeom>
            <a:ln w="63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2" name="TextBox 31">
              <a:extLst>
                <a:ext uri="{FF2B5EF4-FFF2-40B4-BE49-F238E27FC236}">
                  <a16:creationId xmlns:a16="http://schemas.microsoft.com/office/drawing/2014/main" id="{B5BBE471-449F-72AA-3A36-C835C559C78D}"/>
                </a:ext>
              </a:extLst>
            </p:cNvPr>
            <p:cNvSpPr txBox="1"/>
            <p:nvPr/>
          </p:nvSpPr>
          <p:spPr>
            <a:xfrm rot="4123691">
              <a:off x="7066511" y="2505008"/>
              <a:ext cx="447558" cy="253916"/>
            </a:xfrm>
            <a:prstGeom prst="rect">
              <a:avLst/>
            </a:prstGeom>
            <a:noFill/>
          </p:spPr>
          <p:txBody>
            <a:bodyPr wrap="none" rtlCol="0">
              <a:spAutoFit/>
            </a:bodyPr>
            <a:lstStyle/>
            <a:p>
              <a:r>
                <a:rPr lang="en-AU" sz="1050" dirty="0">
                  <a:solidFill>
                    <a:schemeClr val="accent1"/>
                  </a:solidFill>
                </a:rPr>
                <a:t>16m</a:t>
              </a:r>
            </a:p>
          </p:txBody>
        </p:sp>
        <p:cxnSp>
          <p:nvCxnSpPr>
            <p:cNvPr id="33" name="Straight Arrow Connector 32">
              <a:extLst>
                <a:ext uri="{FF2B5EF4-FFF2-40B4-BE49-F238E27FC236}">
                  <a16:creationId xmlns:a16="http://schemas.microsoft.com/office/drawing/2014/main" id="{20CB3E55-E87C-A65A-63E7-58A4C6BA2D69}"/>
                </a:ext>
              </a:extLst>
            </p:cNvPr>
            <p:cNvCxnSpPr>
              <a:cxnSpLocks/>
            </p:cNvCxnSpPr>
            <p:nvPr/>
          </p:nvCxnSpPr>
          <p:spPr>
            <a:xfrm rot="20413997" flipH="1" flipV="1">
              <a:off x="7207718" y="2400863"/>
              <a:ext cx="1613" cy="110558"/>
            </a:xfrm>
            <a:prstGeom prst="straightConnector1">
              <a:avLst/>
            </a:prstGeom>
            <a:ln w="63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34" name="TextBox 33">
            <a:extLst>
              <a:ext uri="{FF2B5EF4-FFF2-40B4-BE49-F238E27FC236}">
                <a16:creationId xmlns:a16="http://schemas.microsoft.com/office/drawing/2014/main" id="{DA0E2CEC-8971-74E0-35E5-73D133C0C051}"/>
              </a:ext>
            </a:extLst>
          </p:cNvPr>
          <p:cNvSpPr txBox="1"/>
          <p:nvPr/>
        </p:nvSpPr>
        <p:spPr>
          <a:xfrm>
            <a:off x="9858182" y="6045921"/>
            <a:ext cx="2516174" cy="553998"/>
          </a:xfrm>
          <a:prstGeom prst="rect">
            <a:avLst/>
          </a:prstGeom>
          <a:noFill/>
        </p:spPr>
        <p:txBody>
          <a:bodyPr wrap="square" rtlCol="0">
            <a:spAutoFit/>
          </a:bodyPr>
          <a:lstStyle/>
          <a:p>
            <a:r>
              <a:rPr lang="en-AU" dirty="0"/>
              <a:t>DAISY BLAIR LANE</a:t>
            </a:r>
          </a:p>
          <a:p>
            <a:pPr algn="ctr"/>
            <a:r>
              <a:rPr lang="en-AU" sz="1200" dirty="0"/>
              <a:t>(gravel)</a:t>
            </a:r>
            <a:endParaRPr lang="en-AU" dirty="0"/>
          </a:p>
        </p:txBody>
      </p:sp>
      <p:grpSp>
        <p:nvGrpSpPr>
          <p:cNvPr id="36" name="Group 35">
            <a:extLst>
              <a:ext uri="{FF2B5EF4-FFF2-40B4-BE49-F238E27FC236}">
                <a16:creationId xmlns:a16="http://schemas.microsoft.com/office/drawing/2014/main" id="{A0203A3B-0AAD-852A-0259-3E3EB5983092}"/>
              </a:ext>
            </a:extLst>
          </p:cNvPr>
          <p:cNvGrpSpPr/>
          <p:nvPr/>
        </p:nvGrpSpPr>
        <p:grpSpPr>
          <a:xfrm>
            <a:off x="9789335" y="5491915"/>
            <a:ext cx="783308" cy="556084"/>
            <a:chOff x="10256664" y="4581128"/>
            <a:chExt cx="1225832" cy="886923"/>
          </a:xfrm>
        </p:grpSpPr>
        <p:sp>
          <p:nvSpPr>
            <p:cNvPr id="37" name="Cloud 36">
              <a:extLst>
                <a:ext uri="{FF2B5EF4-FFF2-40B4-BE49-F238E27FC236}">
                  <a16:creationId xmlns:a16="http://schemas.microsoft.com/office/drawing/2014/main" id="{5F2E2950-2604-E71E-8146-862BE69058F3}"/>
                </a:ext>
              </a:extLst>
            </p:cNvPr>
            <p:cNvSpPr/>
            <p:nvPr/>
          </p:nvSpPr>
          <p:spPr>
            <a:xfrm>
              <a:off x="10256664" y="4581128"/>
              <a:ext cx="1225832" cy="886923"/>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a:extLst>
                <a:ext uri="{FF2B5EF4-FFF2-40B4-BE49-F238E27FC236}">
                  <a16:creationId xmlns:a16="http://schemas.microsoft.com/office/drawing/2014/main" id="{067FC6EF-6DC0-5CC3-3AB6-C63D12590E34}"/>
                </a:ext>
              </a:extLst>
            </p:cNvPr>
            <p:cNvSpPr txBox="1"/>
            <p:nvPr/>
          </p:nvSpPr>
          <p:spPr>
            <a:xfrm>
              <a:off x="10712576" y="4814097"/>
              <a:ext cx="300082" cy="369332"/>
            </a:xfrm>
            <a:prstGeom prst="rect">
              <a:avLst/>
            </a:prstGeom>
            <a:noFill/>
          </p:spPr>
          <p:txBody>
            <a:bodyPr wrap="none" rtlCol="0">
              <a:spAutoFit/>
            </a:bodyPr>
            <a:lstStyle/>
            <a:p>
              <a:r>
                <a:rPr lang="en-AU" dirty="0"/>
                <a:t>x</a:t>
              </a:r>
            </a:p>
          </p:txBody>
        </p:sp>
      </p:grpSp>
      <p:grpSp>
        <p:nvGrpSpPr>
          <p:cNvPr id="45" name="Group 44">
            <a:extLst>
              <a:ext uri="{FF2B5EF4-FFF2-40B4-BE49-F238E27FC236}">
                <a16:creationId xmlns:a16="http://schemas.microsoft.com/office/drawing/2014/main" id="{DF842467-018F-88F0-B42C-340C545EB62B}"/>
              </a:ext>
            </a:extLst>
          </p:cNvPr>
          <p:cNvGrpSpPr/>
          <p:nvPr/>
        </p:nvGrpSpPr>
        <p:grpSpPr>
          <a:xfrm>
            <a:off x="10097994" y="5050826"/>
            <a:ext cx="783308" cy="556084"/>
            <a:chOff x="10256664" y="4581128"/>
            <a:chExt cx="1225832" cy="886923"/>
          </a:xfrm>
        </p:grpSpPr>
        <p:sp>
          <p:nvSpPr>
            <p:cNvPr id="46" name="Cloud 45">
              <a:extLst>
                <a:ext uri="{FF2B5EF4-FFF2-40B4-BE49-F238E27FC236}">
                  <a16:creationId xmlns:a16="http://schemas.microsoft.com/office/drawing/2014/main" id="{EA5FA545-7E12-57CF-A97C-D1C37AC3CDF0}"/>
                </a:ext>
              </a:extLst>
            </p:cNvPr>
            <p:cNvSpPr/>
            <p:nvPr/>
          </p:nvSpPr>
          <p:spPr>
            <a:xfrm>
              <a:off x="10256664" y="4581128"/>
              <a:ext cx="1225832" cy="886923"/>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a:extLst>
                <a:ext uri="{FF2B5EF4-FFF2-40B4-BE49-F238E27FC236}">
                  <a16:creationId xmlns:a16="http://schemas.microsoft.com/office/drawing/2014/main" id="{B8393613-A7D3-84D4-9FAE-DE81B8CC0C18}"/>
                </a:ext>
              </a:extLst>
            </p:cNvPr>
            <p:cNvSpPr txBox="1"/>
            <p:nvPr/>
          </p:nvSpPr>
          <p:spPr>
            <a:xfrm>
              <a:off x="10581402" y="4668255"/>
              <a:ext cx="300082" cy="369332"/>
            </a:xfrm>
            <a:prstGeom prst="rect">
              <a:avLst/>
            </a:prstGeom>
            <a:noFill/>
          </p:spPr>
          <p:txBody>
            <a:bodyPr wrap="none" rtlCol="0">
              <a:spAutoFit/>
            </a:bodyPr>
            <a:lstStyle/>
            <a:p>
              <a:r>
                <a:rPr lang="en-AU" dirty="0"/>
                <a:t>x</a:t>
              </a:r>
            </a:p>
          </p:txBody>
        </p:sp>
      </p:grpSp>
      <p:grpSp>
        <p:nvGrpSpPr>
          <p:cNvPr id="54" name="Group 53">
            <a:extLst>
              <a:ext uri="{FF2B5EF4-FFF2-40B4-BE49-F238E27FC236}">
                <a16:creationId xmlns:a16="http://schemas.microsoft.com/office/drawing/2014/main" id="{A0DE426D-441C-5627-CE38-F3ED538ADF00}"/>
              </a:ext>
            </a:extLst>
          </p:cNvPr>
          <p:cNvGrpSpPr/>
          <p:nvPr/>
        </p:nvGrpSpPr>
        <p:grpSpPr>
          <a:xfrm>
            <a:off x="10411396" y="5417823"/>
            <a:ext cx="783308" cy="556084"/>
            <a:chOff x="10256664" y="4581128"/>
            <a:chExt cx="1225832" cy="886923"/>
          </a:xfrm>
        </p:grpSpPr>
        <p:sp>
          <p:nvSpPr>
            <p:cNvPr id="59" name="Cloud 58">
              <a:extLst>
                <a:ext uri="{FF2B5EF4-FFF2-40B4-BE49-F238E27FC236}">
                  <a16:creationId xmlns:a16="http://schemas.microsoft.com/office/drawing/2014/main" id="{1E746DD3-A794-6B8D-33FB-A19877FC079B}"/>
                </a:ext>
              </a:extLst>
            </p:cNvPr>
            <p:cNvSpPr/>
            <p:nvPr/>
          </p:nvSpPr>
          <p:spPr>
            <a:xfrm>
              <a:off x="10256664" y="4581128"/>
              <a:ext cx="1225832" cy="886923"/>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TextBox 68">
              <a:extLst>
                <a:ext uri="{FF2B5EF4-FFF2-40B4-BE49-F238E27FC236}">
                  <a16:creationId xmlns:a16="http://schemas.microsoft.com/office/drawing/2014/main" id="{2CEF6F09-0269-1C7C-F5DE-C0E0E947B851}"/>
                </a:ext>
              </a:extLst>
            </p:cNvPr>
            <p:cNvSpPr txBox="1"/>
            <p:nvPr/>
          </p:nvSpPr>
          <p:spPr>
            <a:xfrm>
              <a:off x="10569477" y="4631795"/>
              <a:ext cx="300082" cy="369332"/>
            </a:xfrm>
            <a:prstGeom prst="rect">
              <a:avLst/>
            </a:prstGeom>
            <a:noFill/>
          </p:spPr>
          <p:txBody>
            <a:bodyPr wrap="none" rtlCol="0">
              <a:spAutoFit/>
            </a:bodyPr>
            <a:lstStyle/>
            <a:p>
              <a:r>
                <a:rPr lang="en-AU" dirty="0"/>
                <a:t>x</a:t>
              </a:r>
            </a:p>
          </p:txBody>
        </p:sp>
      </p:grpSp>
      <p:grpSp>
        <p:nvGrpSpPr>
          <p:cNvPr id="72" name="Group 71">
            <a:extLst>
              <a:ext uri="{FF2B5EF4-FFF2-40B4-BE49-F238E27FC236}">
                <a16:creationId xmlns:a16="http://schemas.microsoft.com/office/drawing/2014/main" id="{B4BEB5D5-F79C-22DF-D92B-FB64F2C3D0C1}"/>
              </a:ext>
            </a:extLst>
          </p:cNvPr>
          <p:cNvGrpSpPr/>
          <p:nvPr/>
        </p:nvGrpSpPr>
        <p:grpSpPr>
          <a:xfrm>
            <a:off x="11459208" y="5475704"/>
            <a:ext cx="783308" cy="556084"/>
            <a:chOff x="10256664" y="4581128"/>
            <a:chExt cx="1225832" cy="886923"/>
          </a:xfrm>
        </p:grpSpPr>
        <p:sp>
          <p:nvSpPr>
            <p:cNvPr id="76" name="Cloud 75">
              <a:extLst>
                <a:ext uri="{FF2B5EF4-FFF2-40B4-BE49-F238E27FC236}">
                  <a16:creationId xmlns:a16="http://schemas.microsoft.com/office/drawing/2014/main" id="{1F99A2CC-2652-1CE1-906E-2C3491BA1FBB}"/>
                </a:ext>
              </a:extLst>
            </p:cNvPr>
            <p:cNvSpPr/>
            <p:nvPr/>
          </p:nvSpPr>
          <p:spPr>
            <a:xfrm>
              <a:off x="10256664" y="4581128"/>
              <a:ext cx="1225832" cy="886923"/>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a:extLst>
                <a:ext uri="{FF2B5EF4-FFF2-40B4-BE49-F238E27FC236}">
                  <a16:creationId xmlns:a16="http://schemas.microsoft.com/office/drawing/2014/main" id="{3056A048-EBDF-B04C-DEE8-6C4FFB619C8E}"/>
                </a:ext>
              </a:extLst>
            </p:cNvPr>
            <p:cNvSpPr txBox="1"/>
            <p:nvPr/>
          </p:nvSpPr>
          <p:spPr>
            <a:xfrm>
              <a:off x="10652951" y="4777636"/>
              <a:ext cx="300082" cy="369332"/>
            </a:xfrm>
            <a:prstGeom prst="rect">
              <a:avLst/>
            </a:prstGeom>
            <a:noFill/>
          </p:spPr>
          <p:txBody>
            <a:bodyPr wrap="none" rtlCol="0">
              <a:spAutoFit/>
            </a:bodyPr>
            <a:lstStyle/>
            <a:p>
              <a:r>
                <a:rPr lang="en-AU" dirty="0"/>
                <a:t>x</a:t>
              </a:r>
            </a:p>
          </p:txBody>
        </p:sp>
      </p:grpSp>
      <p:grpSp>
        <p:nvGrpSpPr>
          <p:cNvPr id="78" name="Group 77">
            <a:extLst>
              <a:ext uri="{FF2B5EF4-FFF2-40B4-BE49-F238E27FC236}">
                <a16:creationId xmlns:a16="http://schemas.microsoft.com/office/drawing/2014/main" id="{22EBAB36-D52F-8802-EC78-408F41C45BB4}"/>
              </a:ext>
            </a:extLst>
          </p:cNvPr>
          <p:cNvGrpSpPr/>
          <p:nvPr/>
        </p:nvGrpSpPr>
        <p:grpSpPr>
          <a:xfrm rot="1075270">
            <a:off x="8200744" y="2072818"/>
            <a:ext cx="1498557" cy="414257"/>
            <a:chOff x="7467084" y="2578199"/>
            <a:chExt cx="1498557" cy="414257"/>
          </a:xfrm>
        </p:grpSpPr>
        <p:cxnSp>
          <p:nvCxnSpPr>
            <p:cNvPr id="79" name="Straight Arrow Connector 78">
              <a:extLst>
                <a:ext uri="{FF2B5EF4-FFF2-40B4-BE49-F238E27FC236}">
                  <a16:creationId xmlns:a16="http://schemas.microsoft.com/office/drawing/2014/main" id="{E13DDD39-90E8-1376-68BC-24A777DF01F5}"/>
                </a:ext>
              </a:extLst>
            </p:cNvPr>
            <p:cNvCxnSpPr>
              <a:cxnSpLocks/>
            </p:cNvCxnSpPr>
            <p:nvPr/>
          </p:nvCxnSpPr>
          <p:spPr>
            <a:xfrm rot="20524730" flipH="1">
              <a:off x="7467084" y="2992454"/>
              <a:ext cx="900000" cy="2"/>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00DA8CFC-0903-7595-2811-312F5B30DDB2}"/>
                </a:ext>
              </a:extLst>
            </p:cNvPr>
            <p:cNvCxnSpPr>
              <a:cxnSpLocks/>
            </p:cNvCxnSpPr>
            <p:nvPr/>
          </p:nvCxnSpPr>
          <p:spPr>
            <a:xfrm rot="1440000" flipV="1">
              <a:off x="8749641" y="2578199"/>
              <a:ext cx="216000" cy="20156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3BE12F00-AB46-FE30-A1F9-8E7904A5A391}"/>
                </a:ext>
              </a:extLst>
            </p:cNvPr>
            <p:cNvSpPr txBox="1"/>
            <p:nvPr/>
          </p:nvSpPr>
          <p:spPr>
            <a:xfrm rot="20562280">
              <a:off x="8281542" y="2656495"/>
              <a:ext cx="484428" cy="253916"/>
            </a:xfrm>
            <a:prstGeom prst="rect">
              <a:avLst/>
            </a:prstGeom>
            <a:noFill/>
          </p:spPr>
          <p:txBody>
            <a:bodyPr wrap="none" rtlCol="0">
              <a:spAutoFit/>
            </a:bodyPr>
            <a:lstStyle/>
            <a:p>
              <a:r>
                <a:rPr lang="en-AU" sz="1050" dirty="0">
                  <a:solidFill>
                    <a:schemeClr val="accent1"/>
                  </a:solidFill>
                </a:rPr>
                <a:t>7.1m</a:t>
              </a:r>
            </a:p>
          </p:txBody>
        </p:sp>
      </p:grpSp>
      <p:grpSp>
        <p:nvGrpSpPr>
          <p:cNvPr id="82" name="Group 81">
            <a:extLst>
              <a:ext uri="{FF2B5EF4-FFF2-40B4-BE49-F238E27FC236}">
                <a16:creationId xmlns:a16="http://schemas.microsoft.com/office/drawing/2014/main" id="{34D9E492-1700-3C7D-7B2F-C4C592766DB3}"/>
              </a:ext>
            </a:extLst>
          </p:cNvPr>
          <p:cNvGrpSpPr/>
          <p:nvPr/>
        </p:nvGrpSpPr>
        <p:grpSpPr>
          <a:xfrm rot="1186003">
            <a:off x="9792860" y="2073437"/>
            <a:ext cx="253916" cy="953073"/>
            <a:chOff x="7214873" y="2396697"/>
            <a:chExt cx="253916" cy="953073"/>
          </a:xfrm>
        </p:grpSpPr>
        <p:cxnSp>
          <p:nvCxnSpPr>
            <p:cNvPr id="83" name="Straight Arrow Connector 82">
              <a:extLst>
                <a:ext uri="{FF2B5EF4-FFF2-40B4-BE49-F238E27FC236}">
                  <a16:creationId xmlns:a16="http://schemas.microsoft.com/office/drawing/2014/main" id="{0FB1C4F9-61BD-B27C-02DC-630AE804038C}"/>
                </a:ext>
              </a:extLst>
            </p:cNvPr>
            <p:cNvCxnSpPr>
              <a:cxnSpLocks/>
            </p:cNvCxnSpPr>
            <p:nvPr/>
          </p:nvCxnSpPr>
          <p:spPr>
            <a:xfrm rot="20413997">
              <a:off x="7458143" y="2917770"/>
              <a:ext cx="0" cy="432000"/>
            </a:xfrm>
            <a:prstGeom prst="straightConnector1">
              <a:avLst/>
            </a:prstGeom>
            <a:ln w="63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4" name="TextBox 83">
              <a:extLst>
                <a:ext uri="{FF2B5EF4-FFF2-40B4-BE49-F238E27FC236}">
                  <a16:creationId xmlns:a16="http://schemas.microsoft.com/office/drawing/2014/main" id="{EB8B7EC3-E1A1-4049-696B-AF57C6BC90F9}"/>
                </a:ext>
              </a:extLst>
            </p:cNvPr>
            <p:cNvSpPr txBox="1"/>
            <p:nvPr/>
          </p:nvSpPr>
          <p:spPr>
            <a:xfrm rot="4123691">
              <a:off x="7118052" y="2648427"/>
              <a:ext cx="447558" cy="253916"/>
            </a:xfrm>
            <a:prstGeom prst="rect">
              <a:avLst/>
            </a:prstGeom>
            <a:noFill/>
          </p:spPr>
          <p:txBody>
            <a:bodyPr wrap="none" rtlCol="0">
              <a:spAutoFit/>
            </a:bodyPr>
            <a:lstStyle/>
            <a:p>
              <a:r>
                <a:rPr lang="en-AU" sz="1050" dirty="0">
                  <a:solidFill>
                    <a:schemeClr val="accent1"/>
                  </a:solidFill>
                </a:rPr>
                <a:t>36m</a:t>
              </a:r>
            </a:p>
          </p:txBody>
        </p:sp>
        <p:cxnSp>
          <p:nvCxnSpPr>
            <p:cNvPr id="85" name="Straight Arrow Connector 84">
              <a:extLst>
                <a:ext uri="{FF2B5EF4-FFF2-40B4-BE49-F238E27FC236}">
                  <a16:creationId xmlns:a16="http://schemas.microsoft.com/office/drawing/2014/main" id="{3AA9D942-AAB6-0757-07EF-7A0E1260B179}"/>
                </a:ext>
              </a:extLst>
            </p:cNvPr>
            <p:cNvCxnSpPr>
              <a:cxnSpLocks/>
            </p:cNvCxnSpPr>
            <p:nvPr/>
          </p:nvCxnSpPr>
          <p:spPr>
            <a:xfrm rot="20413997" flipH="1" flipV="1">
              <a:off x="7231636" y="2396697"/>
              <a:ext cx="1613" cy="252000"/>
            </a:xfrm>
            <a:prstGeom prst="straightConnector1">
              <a:avLst/>
            </a:prstGeom>
            <a:ln w="63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86" name="Group 85">
            <a:extLst>
              <a:ext uri="{FF2B5EF4-FFF2-40B4-BE49-F238E27FC236}">
                <a16:creationId xmlns:a16="http://schemas.microsoft.com/office/drawing/2014/main" id="{43740C5C-D7E2-E9B1-77C6-2FD39C3B0A6B}"/>
              </a:ext>
            </a:extLst>
          </p:cNvPr>
          <p:cNvGrpSpPr/>
          <p:nvPr/>
        </p:nvGrpSpPr>
        <p:grpSpPr>
          <a:xfrm rot="1186003">
            <a:off x="7099158" y="3549940"/>
            <a:ext cx="649841" cy="3214590"/>
            <a:chOff x="7484298" y="2371022"/>
            <a:chExt cx="649841" cy="3214590"/>
          </a:xfrm>
        </p:grpSpPr>
        <p:cxnSp>
          <p:nvCxnSpPr>
            <p:cNvPr id="87" name="Straight Arrow Connector 86">
              <a:extLst>
                <a:ext uri="{FF2B5EF4-FFF2-40B4-BE49-F238E27FC236}">
                  <a16:creationId xmlns:a16="http://schemas.microsoft.com/office/drawing/2014/main" id="{E38C3448-BBCB-FB23-CF47-47FAAE9027CE}"/>
                </a:ext>
              </a:extLst>
            </p:cNvPr>
            <p:cNvCxnSpPr>
              <a:cxnSpLocks/>
            </p:cNvCxnSpPr>
            <p:nvPr/>
          </p:nvCxnSpPr>
          <p:spPr>
            <a:xfrm rot="20413997">
              <a:off x="8132543" y="4433612"/>
              <a:ext cx="1596" cy="1152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88" name="TextBox 87">
              <a:extLst>
                <a:ext uri="{FF2B5EF4-FFF2-40B4-BE49-F238E27FC236}">
                  <a16:creationId xmlns:a16="http://schemas.microsoft.com/office/drawing/2014/main" id="{EF168A46-B2E4-6184-0D28-BB7BAF1A679F}"/>
                </a:ext>
              </a:extLst>
            </p:cNvPr>
            <p:cNvSpPr txBox="1"/>
            <p:nvPr/>
          </p:nvSpPr>
          <p:spPr>
            <a:xfrm rot="4123691">
              <a:off x="7656984" y="4148089"/>
              <a:ext cx="447558" cy="253916"/>
            </a:xfrm>
            <a:prstGeom prst="rect">
              <a:avLst/>
            </a:prstGeom>
            <a:noFill/>
          </p:spPr>
          <p:txBody>
            <a:bodyPr wrap="none" rtlCol="0">
              <a:spAutoFit/>
            </a:bodyPr>
            <a:lstStyle/>
            <a:p>
              <a:r>
                <a:rPr lang="en-AU" sz="1050" dirty="0">
                  <a:solidFill>
                    <a:schemeClr val="accent1"/>
                  </a:solidFill>
                </a:rPr>
                <a:t>71m</a:t>
              </a:r>
            </a:p>
          </p:txBody>
        </p:sp>
        <p:cxnSp>
          <p:nvCxnSpPr>
            <p:cNvPr id="89" name="Straight Arrow Connector 88">
              <a:extLst>
                <a:ext uri="{FF2B5EF4-FFF2-40B4-BE49-F238E27FC236}">
                  <a16:creationId xmlns:a16="http://schemas.microsoft.com/office/drawing/2014/main" id="{C7D02A12-4158-B0B5-14ED-CA9EC3F172C5}"/>
                </a:ext>
              </a:extLst>
            </p:cNvPr>
            <p:cNvCxnSpPr>
              <a:cxnSpLocks/>
            </p:cNvCxnSpPr>
            <p:nvPr/>
          </p:nvCxnSpPr>
          <p:spPr>
            <a:xfrm rot="20413997" flipH="1" flipV="1">
              <a:off x="7484298" y="2371022"/>
              <a:ext cx="0" cy="1728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90" name="Group 89">
            <a:extLst>
              <a:ext uri="{FF2B5EF4-FFF2-40B4-BE49-F238E27FC236}">
                <a16:creationId xmlns:a16="http://schemas.microsoft.com/office/drawing/2014/main" id="{396F671F-70C2-738D-FA94-D73499CFA7DB}"/>
              </a:ext>
            </a:extLst>
          </p:cNvPr>
          <p:cNvGrpSpPr/>
          <p:nvPr/>
        </p:nvGrpSpPr>
        <p:grpSpPr>
          <a:xfrm rot="1186003">
            <a:off x="9785405" y="483216"/>
            <a:ext cx="345641" cy="1553155"/>
            <a:chOff x="7359428" y="2464440"/>
            <a:chExt cx="345641" cy="1553155"/>
          </a:xfrm>
        </p:grpSpPr>
        <p:cxnSp>
          <p:nvCxnSpPr>
            <p:cNvPr id="91" name="Straight Arrow Connector 90">
              <a:extLst>
                <a:ext uri="{FF2B5EF4-FFF2-40B4-BE49-F238E27FC236}">
                  <a16:creationId xmlns:a16="http://schemas.microsoft.com/office/drawing/2014/main" id="{D73943E7-78B6-E3CF-7744-5B3DFE4E4769}"/>
                </a:ext>
              </a:extLst>
            </p:cNvPr>
            <p:cNvCxnSpPr>
              <a:cxnSpLocks/>
            </p:cNvCxnSpPr>
            <p:nvPr/>
          </p:nvCxnSpPr>
          <p:spPr>
            <a:xfrm rot="20413997">
              <a:off x="7704796" y="3562593"/>
              <a:ext cx="273" cy="455002"/>
            </a:xfrm>
            <a:prstGeom prst="straightConnector1">
              <a:avLst/>
            </a:prstGeom>
            <a:ln w="31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2" name="TextBox 91">
              <a:extLst>
                <a:ext uri="{FF2B5EF4-FFF2-40B4-BE49-F238E27FC236}">
                  <a16:creationId xmlns:a16="http://schemas.microsoft.com/office/drawing/2014/main" id="{71EDC924-09CC-19E6-745C-0BDA84D1D20F}"/>
                </a:ext>
              </a:extLst>
            </p:cNvPr>
            <p:cNvSpPr txBox="1"/>
            <p:nvPr/>
          </p:nvSpPr>
          <p:spPr>
            <a:xfrm rot="4123691">
              <a:off x="7346879" y="3285175"/>
              <a:ext cx="447558" cy="253916"/>
            </a:xfrm>
            <a:prstGeom prst="rect">
              <a:avLst/>
            </a:prstGeom>
            <a:noFill/>
          </p:spPr>
          <p:txBody>
            <a:bodyPr wrap="none" rtlCol="0">
              <a:spAutoFit/>
            </a:bodyPr>
            <a:lstStyle/>
            <a:p>
              <a:r>
                <a:rPr lang="en-AU" sz="1050" dirty="0">
                  <a:solidFill>
                    <a:schemeClr val="accent1"/>
                  </a:solidFill>
                </a:rPr>
                <a:t>18m</a:t>
              </a:r>
            </a:p>
          </p:txBody>
        </p:sp>
        <p:cxnSp>
          <p:nvCxnSpPr>
            <p:cNvPr id="93" name="Straight Arrow Connector 92">
              <a:extLst>
                <a:ext uri="{FF2B5EF4-FFF2-40B4-BE49-F238E27FC236}">
                  <a16:creationId xmlns:a16="http://schemas.microsoft.com/office/drawing/2014/main" id="{CB1B14BC-AB0C-AE49-FC66-046B1471F765}"/>
                </a:ext>
              </a:extLst>
            </p:cNvPr>
            <p:cNvCxnSpPr>
              <a:cxnSpLocks/>
            </p:cNvCxnSpPr>
            <p:nvPr/>
          </p:nvCxnSpPr>
          <p:spPr>
            <a:xfrm rot="20413997" flipH="1" flipV="1">
              <a:off x="7359428" y="2464440"/>
              <a:ext cx="0" cy="828000"/>
            </a:xfrm>
            <a:prstGeom prst="straightConnector1">
              <a:avLst/>
            </a:prstGeom>
            <a:ln w="63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94" name="Group 93">
            <a:extLst>
              <a:ext uri="{FF2B5EF4-FFF2-40B4-BE49-F238E27FC236}">
                <a16:creationId xmlns:a16="http://schemas.microsoft.com/office/drawing/2014/main" id="{52B3D90A-7C84-513C-0648-BF175A276834}"/>
              </a:ext>
            </a:extLst>
          </p:cNvPr>
          <p:cNvGrpSpPr/>
          <p:nvPr/>
        </p:nvGrpSpPr>
        <p:grpSpPr>
          <a:xfrm rot="1186003">
            <a:off x="9786038" y="23451"/>
            <a:ext cx="253916" cy="419823"/>
            <a:chOff x="7146149" y="2400863"/>
            <a:chExt cx="253916" cy="419823"/>
          </a:xfrm>
        </p:grpSpPr>
        <p:cxnSp>
          <p:nvCxnSpPr>
            <p:cNvPr id="95" name="Straight Arrow Connector 94">
              <a:extLst>
                <a:ext uri="{FF2B5EF4-FFF2-40B4-BE49-F238E27FC236}">
                  <a16:creationId xmlns:a16="http://schemas.microsoft.com/office/drawing/2014/main" id="{9EE59FB6-50B4-55F3-02FE-E4BA568DC772}"/>
                </a:ext>
              </a:extLst>
            </p:cNvPr>
            <p:cNvCxnSpPr>
              <a:cxnSpLocks/>
            </p:cNvCxnSpPr>
            <p:nvPr/>
          </p:nvCxnSpPr>
          <p:spPr>
            <a:xfrm rot="20413997">
              <a:off x="7320866" y="2660357"/>
              <a:ext cx="0" cy="160329"/>
            </a:xfrm>
            <a:prstGeom prst="straightConnector1">
              <a:avLst/>
            </a:prstGeom>
            <a:ln w="63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6" name="TextBox 95">
              <a:extLst>
                <a:ext uri="{FF2B5EF4-FFF2-40B4-BE49-F238E27FC236}">
                  <a16:creationId xmlns:a16="http://schemas.microsoft.com/office/drawing/2014/main" id="{510B7C4C-B017-DD22-AA92-2F29E2D085C9}"/>
                </a:ext>
              </a:extLst>
            </p:cNvPr>
            <p:cNvSpPr txBox="1"/>
            <p:nvPr/>
          </p:nvSpPr>
          <p:spPr>
            <a:xfrm rot="4123691">
              <a:off x="7105433" y="2457199"/>
              <a:ext cx="335348" cy="253916"/>
            </a:xfrm>
            <a:prstGeom prst="rect">
              <a:avLst/>
            </a:prstGeom>
            <a:noFill/>
          </p:spPr>
          <p:txBody>
            <a:bodyPr wrap="none" rtlCol="0">
              <a:spAutoFit/>
            </a:bodyPr>
            <a:lstStyle/>
            <a:p>
              <a:r>
                <a:rPr lang="en-AU" sz="1050" dirty="0">
                  <a:solidFill>
                    <a:schemeClr val="accent1"/>
                  </a:solidFill>
                </a:rPr>
                <a:t>15</a:t>
              </a:r>
            </a:p>
          </p:txBody>
        </p:sp>
        <p:cxnSp>
          <p:nvCxnSpPr>
            <p:cNvPr id="97" name="Straight Arrow Connector 96">
              <a:extLst>
                <a:ext uri="{FF2B5EF4-FFF2-40B4-BE49-F238E27FC236}">
                  <a16:creationId xmlns:a16="http://schemas.microsoft.com/office/drawing/2014/main" id="{DCA0F85A-836C-56A7-B731-09FFEDECF5A5}"/>
                </a:ext>
              </a:extLst>
            </p:cNvPr>
            <p:cNvCxnSpPr>
              <a:cxnSpLocks/>
            </p:cNvCxnSpPr>
            <p:nvPr/>
          </p:nvCxnSpPr>
          <p:spPr>
            <a:xfrm rot="20413997" flipH="1" flipV="1">
              <a:off x="7207718" y="2400863"/>
              <a:ext cx="1613" cy="110558"/>
            </a:xfrm>
            <a:prstGeom prst="straightConnector1">
              <a:avLst/>
            </a:prstGeom>
            <a:ln w="63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98" name="Group 97">
            <a:extLst>
              <a:ext uri="{FF2B5EF4-FFF2-40B4-BE49-F238E27FC236}">
                <a16:creationId xmlns:a16="http://schemas.microsoft.com/office/drawing/2014/main" id="{D07F848D-08DF-9D17-112E-9E85E615066F}"/>
              </a:ext>
            </a:extLst>
          </p:cNvPr>
          <p:cNvGrpSpPr/>
          <p:nvPr/>
        </p:nvGrpSpPr>
        <p:grpSpPr>
          <a:xfrm rot="15967926">
            <a:off x="8027287" y="84040"/>
            <a:ext cx="180000" cy="74487"/>
            <a:chOff x="11582407" y="2587458"/>
            <a:chExt cx="180000" cy="74487"/>
          </a:xfrm>
        </p:grpSpPr>
        <p:sp>
          <p:nvSpPr>
            <p:cNvPr id="99" name="Oval 98">
              <a:extLst>
                <a:ext uri="{FF2B5EF4-FFF2-40B4-BE49-F238E27FC236}">
                  <a16:creationId xmlns:a16="http://schemas.microsoft.com/office/drawing/2014/main" id="{42AE4A4E-3576-63A4-6A83-69B86EE7B454}"/>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0" name="Straight Connector 99">
              <a:extLst>
                <a:ext uri="{FF2B5EF4-FFF2-40B4-BE49-F238E27FC236}">
                  <a16:creationId xmlns:a16="http://schemas.microsoft.com/office/drawing/2014/main" id="{8AEEF0EC-1C64-E624-F9E5-64BA08F854A5}"/>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TextBox 100">
            <a:extLst>
              <a:ext uri="{FF2B5EF4-FFF2-40B4-BE49-F238E27FC236}">
                <a16:creationId xmlns:a16="http://schemas.microsoft.com/office/drawing/2014/main" id="{0F30DC32-0D3D-62AB-03FA-F965F380BC7B}"/>
              </a:ext>
            </a:extLst>
          </p:cNvPr>
          <p:cNvSpPr txBox="1"/>
          <p:nvPr/>
        </p:nvSpPr>
        <p:spPr>
          <a:xfrm>
            <a:off x="7559543" y="6031"/>
            <a:ext cx="529862" cy="253916"/>
          </a:xfrm>
          <a:prstGeom prst="rect">
            <a:avLst/>
          </a:prstGeom>
          <a:noFill/>
        </p:spPr>
        <p:txBody>
          <a:bodyPr wrap="square" rtlCol="0">
            <a:spAutoFit/>
          </a:bodyPr>
          <a:lstStyle/>
          <a:p>
            <a:r>
              <a:rPr lang="en-AU" sz="1050" dirty="0"/>
              <a:t>R1-2</a:t>
            </a:r>
          </a:p>
        </p:txBody>
      </p:sp>
      <p:sp>
        <p:nvSpPr>
          <p:cNvPr id="102" name="TextBox 101">
            <a:extLst>
              <a:ext uri="{FF2B5EF4-FFF2-40B4-BE49-F238E27FC236}">
                <a16:creationId xmlns:a16="http://schemas.microsoft.com/office/drawing/2014/main" id="{A862E5E3-2F92-9350-36CF-D47F68653548}"/>
              </a:ext>
            </a:extLst>
          </p:cNvPr>
          <p:cNvSpPr txBox="1"/>
          <p:nvPr/>
        </p:nvSpPr>
        <p:spPr>
          <a:xfrm>
            <a:off x="5620844" y="497958"/>
            <a:ext cx="2516174" cy="369332"/>
          </a:xfrm>
          <a:prstGeom prst="rect">
            <a:avLst/>
          </a:prstGeom>
          <a:noFill/>
        </p:spPr>
        <p:txBody>
          <a:bodyPr wrap="square" rtlCol="0">
            <a:spAutoFit/>
          </a:bodyPr>
          <a:lstStyle/>
          <a:p>
            <a:r>
              <a:rPr lang="en-AU" dirty="0"/>
              <a:t>RAILWAY PARADE</a:t>
            </a:r>
          </a:p>
        </p:txBody>
      </p:sp>
      <p:sp>
        <p:nvSpPr>
          <p:cNvPr id="103" name="Rectangle 102">
            <a:extLst>
              <a:ext uri="{FF2B5EF4-FFF2-40B4-BE49-F238E27FC236}">
                <a16:creationId xmlns:a16="http://schemas.microsoft.com/office/drawing/2014/main" id="{D60A887E-7888-F592-5AF5-7A3F8960A7B6}"/>
              </a:ext>
            </a:extLst>
          </p:cNvPr>
          <p:cNvSpPr/>
          <p:nvPr/>
        </p:nvSpPr>
        <p:spPr>
          <a:xfrm>
            <a:off x="6014675" y="934478"/>
            <a:ext cx="1830354" cy="98130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tx1"/>
                </a:solidFill>
              </a:rPr>
              <a:t>Building</a:t>
            </a:r>
          </a:p>
        </p:txBody>
      </p:sp>
      <p:sp>
        <p:nvSpPr>
          <p:cNvPr id="104" name="TextBox 103">
            <a:extLst>
              <a:ext uri="{FF2B5EF4-FFF2-40B4-BE49-F238E27FC236}">
                <a16:creationId xmlns:a16="http://schemas.microsoft.com/office/drawing/2014/main" id="{5E90852A-D551-8F68-9972-FE63B68C025F}"/>
              </a:ext>
            </a:extLst>
          </p:cNvPr>
          <p:cNvSpPr txBox="1"/>
          <p:nvPr/>
        </p:nvSpPr>
        <p:spPr>
          <a:xfrm rot="16200000">
            <a:off x="7624374" y="1185907"/>
            <a:ext cx="1776201" cy="369332"/>
          </a:xfrm>
          <a:prstGeom prst="rect">
            <a:avLst/>
          </a:prstGeom>
          <a:noFill/>
        </p:spPr>
        <p:txBody>
          <a:bodyPr wrap="square" rtlCol="0">
            <a:spAutoFit/>
          </a:bodyPr>
          <a:lstStyle/>
          <a:p>
            <a:r>
              <a:rPr lang="en-AU" dirty="0"/>
              <a:t>SIDLES RD</a:t>
            </a:r>
          </a:p>
        </p:txBody>
      </p:sp>
      <p:grpSp>
        <p:nvGrpSpPr>
          <p:cNvPr id="105" name="Group 104">
            <a:extLst>
              <a:ext uri="{FF2B5EF4-FFF2-40B4-BE49-F238E27FC236}">
                <a16:creationId xmlns:a16="http://schemas.microsoft.com/office/drawing/2014/main" id="{656853B1-1915-EA0C-89EC-AD7EF9C765A2}"/>
              </a:ext>
            </a:extLst>
          </p:cNvPr>
          <p:cNvGrpSpPr/>
          <p:nvPr/>
        </p:nvGrpSpPr>
        <p:grpSpPr>
          <a:xfrm>
            <a:off x="6272226" y="4112275"/>
            <a:ext cx="1464878" cy="2982265"/>
            <a:chOff x="6359314" y="4101389"/>
            <a:chExt cx="1464878" cy="2982265"/>
          </a:xfrm>
        </p:grpSpPr>
        <p:sp>
          <p:nvSpPr>
            <p:cNvPr id="106" name="Rectangle 105">
              <a:extLst>
                <a:ext uri="{FF2B5EF4-FFF2-40B4-BE49-F238E27FC236}">
                  <a16:creationId xmlns:a16="http://schemas.microsoft.com/office/drawing/2014/main" id="{212F55FA-5F2E-3E62-A2B9-8B4F16DE5043}"/>
                </a:ext>
              </a:extLst>
            </p:cNvPr>
            <p:cNvSpPr/>
            <p:nvPr/>
          </p:nvSpPr>
          <p:spPr>
            <a:xfrm rot="16200000">
              <a:off x="5600620" y="4860083"/>
              <a:ext cx="2982265" cy="146487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dirty="0">
                <a:solidFill>
                  <a:schemeClr val="tx1"/>
                </a:solidFill>
              </a:endParaRPr>
            </a:p>
          </p:txBody>
        </p:sp>
        <p:sp>
          <p:nvSpPr>
            <p:cNvPr id="107" name="TextBox 106">
              <a:extLst>
                <a:ext uri="{FF2B5EF4-FFF2-40B4-BE49-F238E27FC236}">
                  <a16:creationId xmlns:a16="http://schemas.microsoft.com/office/drawing/2014/main" id="{0AEBFC4A-EFA3-5F68-5D9A-F3EFF62B3EAF}"/>
                </a:ext>
              </a:extLst>
            </p:cNvPr>
            <p:cNvSpPr txBox="1"/>
            <p:nvPr/>
          </p:nvSpPr>
          <p:spPr>
            <a:xfrm rot="5400000">
              <a:off x="6197445" y="5542758"/>
              <a:ext cx="1327426" cy="369332"/>
            </a:xfrm>
            <a:prstGeom prst="rect">
              <a:avLst/>
            </a:prstGeom>
            <a:noFill/>
          </p:spPr>
          <p:txBody>
            <a:bodyPr wrap="square">
              <a:spAutoFit/>
            </a:bodyPr>
            <a:lstStyle/>
            <a:p>
              <a:r>
                <a:rPr lang="en-AU" sz="1800" dirty="0">
                  <a:solidFill>
                    <a:schemeClr val="tx1"/>
                  </a:solidFill>
                </a:rPr>
                <a:t>Carpark</a:t>
              </a:r>
              <a:endParaRPr lang="en-AU" dirty="0"/>
            </a:p>
          </p:txBody>
        </p:sp>
      </p:grpSp>
      <p:grpSp>
        <p:nvGrpSpPr>
          <p:cNvPr id="108" name="Group 107">
            <a:extLst>
              <a:ext uri="{FF2B5EF4-FFF2-40B4-BE49-F238E27FC236}">
                <a16:creationId xmlns:a16="http://schemas.microsoft.com/office/drawing/2014/main" id="{F30B6E7B-AE9F-F25B-AD24-7FFAD0D1BD40}"/>
              </a:ext>
            </a:extLst>
          </p:cNvPr>
          <p:cNvGrpSpPr/>
          <p:nvPr/>
        </p:nvGrpSpPr>
        <p:grpSpPr>
          <a:xfrm>
            <a:off x="11354014" y="2373249"/>
            <a:ext cx="783308" cy="556084"/>
            <a:chOff x="10256664" y="4581128"/>
            <a:chExt cx="1225832" cy="886923"/>
          </a:xfrm>
        </p:grpSpPr>
        <p:sp>
          <p:nvSpPr>
            <p:cNvPr id="109" name="Cloud 108">
              <a:extLst>
                <a:ext uri="{FF2B5EF4-FFF2-40B4-BE49-F238E27FC236}">
                  <a16:creationId xmlns:a16="http://schemas.microsoft.com/office/drawing/2014/main" id="{A3C90470-FE22-F154-28F9-FD1077D537C4}"/>
                </a:ext>
              </a:extLst>
            </p:cNvPr>
            <p:cNvSpPr/>
            <p:nvPr/>
          </p:nvSpPr>
          <p:spPr>
            <a:xfrm>
              <a:off x="10256664" y="4581128"/>
              <a:ext cx="1225832" cy="886923"/>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TextBox 109">
              <a:extLst>
                <a:ext uri="{FF2B5EF4-FFF2-40B4-BE49-F238E27FC236}">
                  <a16:creationId xmlns:a16="http://schemas.microsoft.com/office/drawing/2014/main" id="{D5186F62-4C85-7805-7E34-EB9D84277EFF}"/>
                </a:ext>
              </a:extLst>
            </p:cNvPr>
            <p:cNvSpPr txBox="1"/>
            <p:nvPr/>
          </p:nvSpPr>
          <p:spPr>
            <a:xfrm>
              <a:off x="10652951" y="4777636"/>
              <a:ext cx="300082" cy="369332"/>
            </a:xfrm>
            <a:prstGeom prst="rect">
              <a:avLst/>
            </a:prstGeom>
            <a:noFill/>
          </p:spPr>
          <p:txBody>
            <a:bodyPr wrap="none" rtlCol="0">
              <a:spAutoFit/>
            </a:bodyPr>
            <a:lstStyle/>
            <a:p>
              <a:r>
                <a:rPr lang="en-AU" dirty="0"/>
                <a:t>x</a:t>
              </a:r>
            </a:p>
          </p:txBody>
        </p:sp>
      </p:grpSp>
      <p:grpSp>
        <p:nvGrpSpPr>
          <p:cNvPr id="111" name="Group 110">
            <a:extLst>
              <a:ext uri="{FF2B5EF4-FFF2-40B4-BE49-F238E27FC236}">
                <a16:creationId xmlns:a16="http://schemas.microsoft.com/office/drawing/2014/main" id="{6F693683-D9D3-754F-840F-9C905401F17A}"/>
              </a:ext>
            </a:extLst>
          </p:cNvPr>
          <p:cNvGrpSpPr/>
          <p:nvPr/>
        </p:nvGrpSpPr>
        <p:grpSpPr>
          <a:xfrm>
            <a:off x="10572652" y="3526410"/>
            <a:ext cx="783308" cy="556084"/>
            <a:chOff x="10256664" y="4581128"/>
            <a:chExt cx="1225832" cy="886923"/>
          </a:xfrm>
        </p:grpSpPr>
        <p:sp>
          <p:nvSpPr>
            <p:cNvPr id="112" name="Cloud 111">
              <a:extLst>
                <a:ext uri="{FF2B5EF4-FFF2-40B4-BE49-F238E27FC236}">
                  <a16:creationId xmlns:a16="http://schemas.microsoft.com/office/drawing/2014/main" id="{B14633F7-9665-A813-90ED-6582379F131E}"/>
                </a:ext>
              </a:extLst>
            </p:cNvPr>
            <p:cNvSpPr/>
            <p:nvPr/>
          </p:nvSpPr>
          <p:spPr>
            <a:xfrm>
              <a:off x="10256664" y="4581128"/>
              <a:ext cx="1225832" cy="886923"/>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TextBox 112">
              <a:extLst>
                <a:ext uri="{FF2B5EF4-FFF2-40B4-BE49-F238E27FC236}">
                  <a16:creationId xmlns:a16="http://schemas.microsoft.com/office/drawing/2014/main" id="{F2A2515E-3A95-2127-F0D3-A59C41752049}"/>
                </a:ext>
              </a:extLst>
            </p:cNvPr>
            <p:cNvSpPr txBox="1"/>
            <p:nvPr/>
          </p:nvSpPr>
          <p:spPr>
            <a:xfrm>
              <a:off x="10652951" y="4777636"/>
              <a:ext cx="300082" cy="369332"/>
            </a:xfrm>
            <a:prstGeom prst="rect">
              <a:avLst/>
            </a:prstGeom>
            <a:noFill/>
          </p:spPr>
          <p:txBody>
            <a:bodyPr wrap="none" rtlCol="0">
              <a:spAutoFit/>
            </a:bodyPr>
            <a:lstStyle/>
            <a:p>
              <a:r>
                <a:rPr lang="en-AU" dirty="0"/>
                <a:t>x</a:t>
              </a:r>
            </a:p>
          </p:txBody>
        </p:sp>
      </p:grpSp>
      <p:sp>
        <p:nvSpPr>
          <p:cNvPr id="114" name="Cloud 113">
            <a:extLst>
              <a:ext uri="{FF2B5EF4-FFF2-40B4-BE49-F238E27FC236}">
                <a16:creationId xmlns:a16="http://schemas.microsoft.com/office/drawing/2014/main" id="{7AE4F04F-B955-C19C-F173-B4E4BA33EEEB}"/>
              </a:ext>
            </a:extLst>
          </p:cNvPr>
          <p:cNvSpPr/>
          <p:nvPr/>
        </p:nvSpPr>
        <p:spPr>
          <a:xfrm rot="5400000">
            <a:off x="9808957" y="3872089"/>
            <a:ext cx="270253" cy="173369"/>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Cloud 114">
            <a:extLst>
              <a:ext uri="{FF2B5EF4-FFF2-40B4-BE49-F238E27FC236}">
                <a16:creationId xmlns:a16="http://schemas.microsoft.com/office/drawing/2014/main" id="{D882547A-6A1D-796F-1BC4-3C9457BFE23A}"/>
              </a:ext>
            </a:extLst>
          </p:cNvPr>
          <p:cNvSpPr/>
          <p:nvPr/>
        </p:nvSpPr>
        <p:spPr>
          <a:xfrm rot="5400000">
            <a:off x="9806417" y="4131169"/>
            <a:ext cx="270253" cy="173369"/>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Cloud 115">
            <a:extLst>
              <a:ext uri="{FF2B5EF4-FFF2-40B4-BE49-F238E27FC236}">
                <a16:creationId xmlns:a16="http://schemas.microsoft.com/office/drawing/2014/main" id="{4FBD1A92-D89E-75A1-1064-520E437532DD}"/>
              </a:ext>
            </a:extLst>
          </p:cNvPr>
          <p:cNvSpPr/>
          <p:nvPr/>
        </p:nvSpPr>
        <p:spPr>
          <a:xfrm rot="5400000">
            <a:off x="9814037" y="4405489"/>
            <a:ext cx="270253" cy="173369"/>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Cloud 116">
            <a:extLst>
              <a:ext uri="{FF2B5EF4-FFF2-40B4-BE49-F238E27FC236}">
                <a16:creationId xmlns:a16="http://schemas.microsoft.com/office/drawing/2014/main" id="{AE0B56DF-7AE6-FF02-7FB3-E2121739DE66}"/>
              </a:ext>
            </a:extLst>
          </p:cNvPr>
          <p:cNvSpPr/>
          <p:nvPr/>
        </p:nvSpPr>
        <p:spPr>
          <a:xfrm rot="5400000">
            <a:off x="9821657" y="4679809"/>
            <a:ext cx="270253" cy="173369"/>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9159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0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0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1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14"/>
                                        </p:tgtEl>
                                        <p:attrNameLst>
                                          <p:attrName>style.visibility</p:attrName>
                                        </p:attrNameLst>
                                      </p:cBhvr>
                                      <p:to>
                                        <p:strVal val="visible"/>
                                      </p:to>
                                    </p:set>
                                    <p:animEffect transition="in" filter="fade">
                                      <p:cBhvr>
                                        <p:cTn id="101" dur="500"/>
                                        <p:tgtEl>
                                          <p:spTgt spid="114"/>
                                        </p:tgtEl>
                                      </p:cBhvr>
                                    </p:animEffect>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115"/>
                                        </p:tgtEl>
                                        <p:attrNameLst>
                                          <p:attrName>style.visibility</p:attrName>
                                        </p:attrNameLst>
                                      </p:cBhvr>
                                      <p:to>
                                        <p:strVal val="visible"/>
                                      </p:to>
                                    </p:set>
                                    <p:animEffect transition="in" filter="fade">
                                      <p:cBhvr>
                                        <p:cTn id="105" dur="500"/>
                                        <p:tgtEl>
                                          <p:spTgt spid="115"/>
                                        </p:tgtEl>
                                      </p:cBhvr>
                                    </p:animEffect>
                                  </p:childTnLst>
                                </p:cTn>
                              </p:par>
                            </p:childTnLst>
                          </p:cTn>
                        </p:par>
                        <p:par>
                          <p:cTn id="106" fill="hold">
                            <p:stCondLst>
                              <p:cond delay="1000"/>
                            </p:stCondLst>
                            <p:childTnLst>
                              <p:par>
                                <p:cTn id="107" presetID="10" presetClass="entr" presetSubtype="0" fill="hold" grpId="0" nodeType="afterEffect">
                                  <p:stCondLst>
                                    <p:cond delay="0"/>
                                  </p:stCondLst>
                                  <p:childTnLst>
                                    <p:set>
                                      <p:cBhvr>
                                        <p:cTn id="108" dur="1" fill="hold">
                                          <p:stCondLst>
                                            <p:cond delay="0"/>
                                          </p:stCondLst>
                                        </p:cTn>
                                        <p:tgtEl>
                                          <p:spTgt spid="116"/>
                                        </p:tgtEl>
                                        <p:attrNameLst>
                                          <p:attrName>style.visibility</p:attrName>
                                        </p:attrNameLst>
                                      </p:cBhvr>
                                      <p:to>
                                        <p:strVal val="visible"/>
                                      </p:to>
                                    </p:set>
                                    <p:animEffect transition="in" filter="fade">
                                      <p:cBhvr>
                                        <p:cTn id="109" dur="500"/>
                                        <p:tgtEl>
                                          <p:spTgt spid="116"/>
                                        </p:tgtEl>
                                      </p:cBhvr>
                                    </p:animEffect>
                                  </p:childTnLst>
                                </p:cTn>
                              </p:par>
                            </p:childTnLst>
                          </p:cTn>
                        </p:par>
                        <p:par>
                          <p:cTn id="110" fill="hold">
                            <p:stCondLst>
                              <p:cond delay="1500"/>
                            </p:stCondLst>
                            <p:childTnLst>
                              <p:par>
                                <p:cTn id="111" presetID="10" presetClass="entr" presetSubtype="0" fill="hold" grpId="0" nodeType="afterEffect">
                                  <p:stCondLst>
                                    <p:cond delay="0"/>
                                  </p:stCondLst>
                                  <p:childTnLst>
                                    <p:set>
                                      <p:cBhvr>
                                        <p:cTn id="112" dur="1" fill="hold">
                                          <p:stCondLst>
                                            <p:cond delay="0"/>
                                          </p:stCondLst>
                                        </p:cTn>
                                        <p:tgtEl>
                                          <p:spTgt spid="117"/>
                                        </p:tgtEl>
                                        <p:attrNameLst>
                                          <p:attrName>style.visibility</p:attrName>
                                        </p:attrNameLst>
                                      </p:cBhvr>
                                      <p:to>
                                        <p:strVal val="visible"/>
                                      </p:to>
                                    </p:set>
                                    <p:animEffect transition="in" filter="fade">
                                      <p:cBhvr>
                                        <p:cTn id="11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53" grpId="0"/>
      <p:bldP spid="34" grpId="0"/>
      <p:bldP spid="101" grpId="0"/>
      <p:bldP spid="102" grpId="0"/>
      <p:bldP spid="104" grpId="0"/>
      <p:bldP spid="114" grpId="0" animBg="1"/>
      <p:bldP spid="115" grpId="0" animBg="1"/>
      <p:bldP spid="116" grpId="0" animBg="1"/>
      <p:bldP spid="11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Crossing Characteristics</a:t>
            </a:r>
          </a:p>
        </p:txBody>
      </p:sp>
      <p:sp>
        <p:nvSpPr>
          <p:cNvPr id="6" name="Text Placeholder 5"/>
          <p:cNvSpPr>
            <a:spLocks noGrp="1"/>
          </p:cNvSpPr>
          <p:nvPr>
            <p:ph type="body" idx="1"/>
          </p:nvPr>
        </p:nvSpPr>
        <p:spPr/>
        <p:txBody>
          <a:bodyPr>
            <a:normAutofit fontScale="92500" lnSpcReduction="10000"/>
          </a:bodyPr>
          <a:lstStyle/>
          <a:p>
            <a:r>
              <a:rPr lang="en-AU" dirty="0"/>
              <a:t>In order to give each level crossing a rating, in addition to the crossing control measures, various crossing characteristics at the crossing site are also recorded.</a:t>
            </a:r>
          </a:p>
          <a:p>
            <a:r>
              <a:rPr lang="en-AU" dirty="0"/>
              <a:t>The following characteristics and controls are used to describe a road level crossing and its environment. Data must be collected as described in order to accurately rate each characteristic and control present at the crossing. </a:t>
            </a:r>
          </a:p>
          <a:p>
            <a:r>
              <a:rPr lang="en-AU" dirty="0"/>
              <a:t>Staff involved in the rating of crossings must be familiar with road and rail Standards and legislation, or obtain information from appropriate stakeholders.</a:t>
            </a:r>
          </a:p>
        </p:txBody>
      </p:sp>
    </p:spTree>
    <p:extLst>
      <p:ext uri="{BB962C8B-B14F-4D97-AF65-F5344CB8AC3E}">
        <p14:creationId xmlns:p14="http://schemas.microsoft.com/office/powerpoint/2010/main" val="21711683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normAutofit fontScale="92500" lnSpcReduction="10000"/>
          </a:bodyPr>
          <a:lstStyle/>
          <a:p>
            <a:pPr marL="0" indent="0">
              <a:buNone/>
            </a:pPr>
            <a:r>
              <a:rPr lang="en-AU" b="1" dirty="0"/>
              <a:t>Effectiveness of Equipment Inspection</a:t>
            </a:r>
          </a:p>
          <a:p>
            <a:pPr marL="0" indent="0">
              <a:buNone/>
            </a:pPr>
            <a:r>
              <a:rPr lang="en-AU" dirty="0"/>
              <a:t>Options:</a:t>
            </a:r>
          </a:p>
          <a:p>
            <a:r>
              <a:rPr lang="en-AU" dirty="0"/>
              <a:t>Good – An effective inspection and maintenance program is evident</a:t>
            </a:r>
          </a:p>
          <a:p>
            <a:r>
              <a:rPr lang="en-AU" dirty="0"/>
              <a:t>Average - An inspection program exists but maintenance follow up is inadequate </a:t>
            </a:r>
          </a:p>
          <a:p>
            <a:r>
              <a:rPr lang="en-AU" dirty="0"/>
              <a:t>Poor - No inspection and maintenance program exists 	</a:t>
            </a:r>
          </a:p>
          <a:p>
            <a:pPr marL="0" indent="0">
              <a:buNone/>
            </a:pPr>
            <a:r>
              <a:rPr lang="en-AU" dirty="0"/>
              <a:t>It is not generally possible on-site to determine an inspection frequency, although the condition of the signs and equipment may be used as a guide. If the signs are faded and show signs of unrepaired damage this may indicate that a maintenance program is not in place.</a:t>
            </a:r>
          </a:p>
          <a:p>
            <a:pPr marL="0" indent="0">
              <a:buNone/>
            </a:pPr>
            <a:endParaRPr lang="en-AU" dirty="0"/>
          </a:p>
        </p:txBody>
      </p:sp>
      <p:sp>
        <p:nvSpPr>
          <p:cNvPr id="15" name="Content Placeholder 14"/>
          <p:cNvSpPr>
            <a:spLocks noGrp="1"/>
          </p:cNvSpPr>
          <p:nvPr>
            <p:ph sz="half" idx="2"/>
          </p:nvPr>
        </p:nvSpPr>
        <p:spPr/>
        <p:txBody>
          <a:bodyPr>
            <a:normAutofit fontScale="92500"/>
          </a:bodyPr>
          <a:lstStyle/>
          <a:p>
            <a:pPr marL="0" indent="0">
              <a:buNone/>
            </a:pPr>
            <a:r>
              <a:rPr lang="en-AU" b="1" dirty="0"/>
              <a:t>Short Stacking</a:t>
            </a:r>
          </a:p>
          <a:p>
            <a:pPr marL="0" indent="0">
              <a:buNone/>
            </a:pPr>
            <a:r>
              <a:rPr lang="en-AU" dirty="0"/>
              <a:t>Options:</a:t>
            </a:r>
          </a:p>
          <a:p>
            <a:r>
              <a:rPr lang="en-AU" dirty="0"/>
              <a:t>Short stacking is not an issue or available space is greater than or equal to the longest vehicle +5m. 	</a:t>
            </a:r>
          </a:p>
          <a:p>
            <a:r>
              <a:rPr lang="en-AU" dirty="0"/>
              <a:t>Short stacking could be an issue or available space is less than longest vehicle +5m but the vehicle is likely to be able to clear 	</a:t>
            </a:r>
          </a:p>
          <a:p>
            <a:r>
              <a:rPr lang="en-AU" dirty="0"/>
              <a:t>Short stacking is an issue or available space is less than the length of the longest vehicle + 5m 	</a:t>
            </a:r>
          </a:p>
          <a:p>
            <a:pPr marL="0" indent="0">
              <a:buNone/>
            </a:pPr>
            <a:r>
              <a:rPr lang="en-AU" dirty="0"/>
              <a:t>Use the dimension measured to intersection/control point to determine if there is a possibility of short stacking</a:t>
            </a:r>
          </a:p>
        </p:txBody>
      </p:sp>
    </p:spTree>
    <p:extLst>
      <p:ext uri="{BB962C8B-B14F-4D97-AF65-F5344CB8AC3E}">
        <p14:creationId xmlns:p14="http://schemas.microsoft.com/office/powerpoint/2010/main" val="12040076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lstStyle/>
          <a:p>
            <a:pPr marL="0" indent="0">
              <a:buNone/>
            </a:pPr>
            <a:r>
              <a:rPr lang="en-AU" b="1" dirty="0"/>
              <a:t>Vulnerability to Road User Fatigue</a:t>
            </a:r>
          </a:p>
          <a:p>
            <a:pPr marL="0" indent="0">
              <a:buNone/>
            </a:pPr>
            <a:r>
              <a:rPr lang="en-AU" dirty="0"/>
              <a:t>Options:</a:t>
            </a:r>
          </a:p>
          <a:p>
            <a:r>
              <a:rPr lang="en-AU" dirty="0"/>
              <a:t>Non-fatigue zone - frequent curves and driver interactions 	</a:t>
            </a:r>
          </a:p>
          <a:p>
            <a:r>
              <a:rPr lang="en-AU" dirty="0"/>
              <a:t>Possible fatigue zone – highway environment</a:t>
            </a:r>
          </a:p>
          <a:p>
            <a:r>
              <a:rPr lang="en-AU" dirty="0"/>
              <a:t>Fatigue zone – identified fatigue zone</a:t>
            </a:r>
          </a:p>
          <a:p>
            <a:pPr marL="0" indent="0">
              <a:buNone/>
            </a:pPr>
            <a:r>
              <a:rPr lang="en-AU" dirty="0"/>
              <a:t>If the road environment is boring it is vulnerable to fatigue related accidents. Non-fatigue zones are those with many driver interactions on the approach.</a:t>
            </a:r>
          </a:p>
        </p:txBody>
      </p:sp>
      <p:sp>
        <p:nvSpPr>
          <p:cNvPr id="15" name="Content Placeholder 14"/>
          <p:cNvSpPr>
            <a:spLocks noGrp="1"/>
          </p:cNvSpPr>
          <p:nvPr>
            <p:ph sz="half" idx="2"/>
          </p:nvPr>
        </p:nvSpPr>
        <p:spPr/>
        <p:txBody>
          <a:bodyPr/>
          <a:lstStyle/>
          <a:p>
            <a:pPr marL="0" indent="0">
              <a:buNone/>
            </a:pPr>
            <a:r>
              <a:rPr lang="en-AU" b="1" dirty="0"/>
              <a:t>Presence of Adjacent Distractions</a:t>
            </a:r>
          </a:p>
          <a:p>
            <a:pPr marL="0" indent="0">
              <a:buNone/>
            </a:pPr>
            <a:r>
              <a:rPr lang="en-AU" dirty="0"/>
              <a:t>Options:</a:t>
            </a:r>
          </a:p>
          <a:p>
            <a:r>
              <a:rPr lang="en-AU" dirty="0"/>
              <a:t>Few or no distractions and warning signs/crossing stands out 	</a:t>
            </a:r>
          </a:p>
          <a:p>
            <a:r>
              <a:rPr lang="en-AU" dirty="0"/>
              <a:t>Some distractions but warning signs/crossing generally stands out 	</a:t>
            </a:r>
          </a:p>
          <a:p>
            <a:r>
              <a:rPr lang="en-AU" dirty="0"/>
              <a:t>Many distractions and warning signs/crossing does not stand out 	</a:t>
            </a:r>
          </a:p>
          <a:p>
            <a:pPr marL="0" indent="0">
              <a:buNone/>
            </a:pPr>
            <a:r>
              <a:rPr lang="en-AU" dirty="0"/>
              <a:t>If the driver is confronted with a large number or variety of visual distractions in the vicinity of the crossing, the advance warning or controls at the crossing may be overlooked or not recognised.</a:t>
            </a:r>
          </a:p>
        </p:txBody>
      </p:sp>
    </p:spTree>
    <p:extLst>
      <p:ext uri="{BB962C8B-B14F-4D97-AF65-F5344CB8AC3E}">
        <p14:creationId xmlns:p14="http://schemas.microsoft.com/office/powerpoint/2010/main" val="19154698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lstStyle/>
          <a:p>
            <a:pPr marL="0" indent="0">
              <a:buNone/>
            </a:pPr>
            <a:r>
              <a:rPr lang="en-AU" b="1" dirty="0"/>
              <a:t>Condition of Traffic Controls at Crossing</a:t>
            </a:r>
            <a:endParaRPr lang="en-AU" dirty="0"/>
          </a:p>
          <a:p>
            <a:pPr marL="0" indent="0">
              <a:buNone/>
            </a:pPr>
            <a:r>
              <a:rPr lang="en-AU" dirty="0"/>
              <a:t>Options:</a:t>
            </a:r>
          </a:p>
          <a:p>
            <a:r>
              <a:rPr lang="en-AU" dirty="0"/>
              <a:t>Complete and in good order 	</a:t>
            </a:r>
          </a:p>
          <a:p>
            <a:r>
              <a:rPr lang="en-AU" dirty="0"/>
              <a:t>Some wear and tear but the message is understandable 	</a:t>
            </a:r>
          </a:p>
          <a:p>
            <a:r>
              <a:rPr lang="en-AU" dirty="0"/>
              <a:t>Deteriorated so that the message is unreadable or does not exist 	</a:t>
            </a:r>
          </a:p>
          <a:p>
            <a:pPr marL="0" indent="0">
              <a:buNone/>
            </a:pPr>
            <a:r>
              <a:rPr lang="en-AU" dirty="0"/>
              <a:t>If the crossing control is incomplete or in poor condition a driver may not recognise the crossing, or misinterpret the message of the traffic control.</a:t>
            </a:r>
          </a:p>
        </p:txBody>
      </p:sp>
      <p:sp>
        <p:nvSpPr>
          <p:cNvPr id="15" name="Content Placeholder 14"/>
          <p:cNvSpPr>
            <a:spLocks noGrp="1"/>
          </p:cNvSpPr>
          <p:nvPr>
            <p:ph sz="half" idx="2"/>
          </p:nvPr>
        </p:nvSpPr>
        <p:spPr/>
        <p:txBody>
          <a:bodyPr>
            <a:normAutofit fontScale="92500"/>
          </a:bodyPr>
          <a:lstStyle/>
          <a:p>
            <a:pPr marL="0" indent="0">
              <a:buNone/>
            </a:pPr>
            <a:r>
              <a:rPr lang="en-AU" b="1" dirty="0"/>
              <a:t>Visibility of Traffic Control at Crossing</a:t>
            </a:r>
          </a:p>
          <a:p>
            <a:pPr marL="0" indent="0">
              <a:buNone/>
            </a:pPr>
            <a:r>
              <a:rPr lang="en-AU" dirty="0"/>
              <a:t>Options:</a:t>
            </a:r>
          </a:p>
          <a:p>
            <a:r>
              <a:rPr lang="en-AU" dirty="0"/>
              <a:t>Easily observed from the calculated S1/SSD 	</a:t>
            </a:r>
          </a:p>
          <a:p>
            <a:r>
              <a:rPr lang="en-AU" dirty="0"/>
              <a:t>Partly obscured, poorly aligned, but visible from the calculated S1/SSD 	</a:t>
            </a:r>
          </a:p>
          <a:p>
            <a:r>
              <a:rPr lang="en-AU" dirty="0"/>
              <a:t>Not visible from the calculated S1/SSD or does not exist 	</a:t>
            </a:r>
          </a:p>
          <a:p>
            <a:pPr marL="0" indent="0">
              <a:buNone/>
            </a:pPr>
            <a:r>
              <a:rPr lang="en-AU" dirty="0"/>
              <a:t>If the crossing controls cannot be clearly seen and identified (due to obstructions or road alignment) from the calculated S1/SSD, there is a danger the road user will be unaware of the presence or location of the crossing, even though advance warning signs may exist.</a:t>
            </a:r>
          </a:p>
        </p:txBody>
      </p:sp>
    </p:spTree>
    <p:extLst>
      <p:ext uri="{BB962C8B-B14F-4D97-AF65-F5344CB8AC3E}">
        <p14:creationId xmlns:p14="http://schemas.microsoft.com/office/powerpoint/2010/main" val="19616652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normAutofit fontScale="85000" lnSpcReduction="10000"/>
          </a:bodyPr>
          <a:lstStyle/>
          <a:p>
            <a:pPr marL="0" indent="0">
              <a:buNone/>
            </a:pPr>
            <a:r>
              <a:rPr lang="en-AU" b="1" dirty="0"/>
              <a:t>Distance From Advance Warning to Crossing</a:t>
            </a:r>
          </a:p>
          <a:p>
            <a:pPr marL="0" indent="0">
              <a:buNone/>
            </a:pPr>
            <a:r>
              <a:rPr lang="en-AU" dirty="0"/>
              <a:t>Options:</a:t>
            </a:r>
          </a:p>
          <a:p>
            <a:r>
              <a:rPr lang="en-AU" dirty="0"/>
              <a:t>Advance warning is not required or the distance from the advance warning to the crossing is greater than or equal to the required distance</a:t>
            </a:r>
          </a:p>
          <a:p>
            <a:r>
              <a:rPr lang="en-AU" dirty="0"/>
              <a:t>The distance from the advance warning to the crossing is less than the required distance but more than the safe stopping distance (S1/SSD)</a:t>
            </a:r>
          </a:p>
          <a:p>
            <a:r>
              <a:rPr lang="en-AU" dirty="0"/>
              <a:t>Less than the safe stopping distance (S1/SSD) or advance warning does not exist 	</a:t>
            </a:r>
          </a:p>
          <a:p>
            <a:pPr marL="0" indent="0">
              <a:buNone/>
            </a:pPr>
            <a:r>
              <a:rPr lang="en-AU" dirty="0"/>
              <a:t>Advance warning signs, where required, must be present and correctly positioned to give drivers adequate warning of the presence of the crossing. There are some circumstances in low speed environments where advance warning is not required 	</a:t>
            </a:r>
          </a:p>
          <a:p>
            <a:endParaRPr lang="en-AU" dirty="0"/>
          </a:p>
          <a:p>
            <a:endParaRPr lang="en-AU" dirty="0"/>
          </a:p>
        </p:txBody>
      </p:sp>
      <p:sp>
        <p:nvSpPr>
          <p:cNvPr id="15" name="Content Placeholder 14"/>
          <p:cNvSpPr>
            <a:spLocks noGrp="1"/>
          </p:cNvSpPr>
          <p:nvPr>
            <p:ph sz="half" idx="2"/>
          </p:nvPr>
        </p:nvSpPr>
        <p:spPr/>
        <p:txBody>
          <a:bodyPr>
            <a:normAutofit fontScale="85000" lnSpcReduction="20000"/>
          </a:bodyPr>
          <a:lstStyle/>
          <a:p>
            <a:pPr marL="0" indent="0">
              <a:buNone/>
            </a:pPr>
            <a:r>
              <a:rPr lang="en-AU" b="1" dirty="0"/>
              <a:t>Conformance with Standard AS1742.7/NZTA TCD Part 9</a:t>
            </a:r>
          </a:p>
          <a:p>
            <a:pPr marL="0" indent="0">
              <a:buNone/>
            </a:pPr>
            <a:r>
              <a:rPr lang="en-AU" dirty="0"/>
              <a:t>Options:</a:t>
            </a:r>
          </a:p>
          <a:p>
            <a:r>
              <a:rPr lang="en-AU" dirty="0"/>
              <a:t>Controls (signs and road markings) conform to AS 1742.7/NZTA TCD Part 9 </a:t>
            </a:r>
          </a:p>
          <a:p>
            <a:r>
              <a:rPr lang="en-AU" dirty="0"/>
              <a:t>Controls (signs and road markings) do not conform to AS 1742.7/NZTA TCD Part 9 but are understandable 	</a:t>
            </a:r>
          </a:p>
          <a:p>
            <a:r>
              <a:rPr lang="en-AU" dirty="0"/>
              <a:t>Controls (signs and road markings) do not conform to AS 1742.7/NZTA TCD Part 9 and are not understandable 	</a:t>
            </a:r>
          </a:p>
          <a:p>
            <a:pPr marL="0" indent="0">
              <a:buNone/>
            </a:pPr>
            <a:r>
              <a:rPr lang="en-AU" dirty="0"/>
              <a:t>AS 1742.7/NZTA TCD Part 9 specifies traffic control to be provided in terms of signage, line marking, advance warning and active control configurations. This includes the specification of signage configuration and the correct placement of such infrastructure. Consistent control provides drivers with clearly recognisable indications regarding level crossings</a:t>
            </a:r>
          </a:p>
          <a:p>
            <a:pPr marL="0" indent="0">
              <a:buNone/>
            </a:pPr>
            <a:endParaRPr lang="en-AU" dirty="0"/>
          </a:p>
        </p:txBody>
      </p:sp>
    </p:spTree>
    <p:extLst>
      <p:ext uri="{BB962C8B-B14F-4D97-AF65-F5344CB8AC3E}">
        <p14:creationId xmlns:p14="http://schemas.microsoft.com/office/powerpoint/2010/main" val="34998815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lstStyle/>
          <a:p>
            <a:pPr marL="0" indent="0">
              <a:buNone/>
            </a:pPr>
            <a:r>
              <a:rPr lang="en-AU" b="1" dirty="0"/>
              <a:t>Likelihood of Vandalism Controls</a:t>
            </a:r>
          </a:p>
          <a:p>
            <a:pPr marL="0" indent="0">
              <a:buNone/>
            </a:pPr>
            <a:r>
              <a:rPr lang="en-AU" dirty="0"/>
              <a:t>Options:</a:t>
            </a:r>
          </a:p>
          <a:p>
            <a:r>
              <a:rPr lang="en-AU" dirty="0"/>
              <a:t>Low — vandalism is unlikely – no history or evidence 	</a:t>
            </a:r>
          </a:p>
          <a:p>
            <a:r>
              <a:rPr lang="en-AU" dirty="0"/>
              <a:t>Medium — no evidence of vandalism to crossing but is common in local area 	</a:t>
            </a:r>
          </a:p>
          <a:p>
            <a:r>
              <a:rPr lang="en-AU" dirty="0"/>
              <a:t>High — vandalism is common or very likely 	</a:t>
            </a:r>
          </a:p>
          <a:p>
            <a:pPr marL="0" indent="0">
              <a:buNone/>
            </a:pPr>
            <a:r>
              <a:rPr lang="en-AU" dirty="0"/>
              <a:t>Vandalism of crossing controls may cause them to be not operational or not visible to road users</a:t>
            </a:r>
          </a:p>
          <a:p>
            <a:pPr marL="0" indent="0">
              <a:buNone/>
            </a:pPr>
            <a:endParaRPr lang="en-AU" dirty="0"/>
          </a:p>
        </p:txBody>
      </p:sp>
      <p:sp>
        <p:nvSpPr>
          <p:cNvPr id="15" name="Content Placeholder 14"/>
          <p:cNvSpPr>
            <a:spLocks noGrp="1"/>
          </p:cNvSpPr>
          <p:nvPr>
            <p:ph sz="half" idx="2"/>
          </p:nvPr>
        </p:nvSpPr>
        <p:spPr/>
        <p:txBody>
          <a:bodyPr>
            <a:normAutofit fontScale="77500" lnSpcReduction="20000"/>
          </a:bodyPr>
          <a:lstStyle/>
          <a:p>
            <a:pPr marL="0" indent="0">
              <a:buNone/>
            </a:pPr>
            <a:r>
              <a:rPr lang="en-AU" b="1" dirty="0"/>
              <a:t>Level of Service (Vehicle Congestion)</a:t>
            </a:r>
          </a:p>
          <a:p>
            <a:pPr marL="0" indent="0">
              <a:buNone/>
            </a:pPr>
            <a:r>
              <a:rPr lang="en-AU" dirty="0"/>
              <a:t>Options:</a:t>
            </a:r>
          </a:p>
          <a:p>
            <a:r>
              <a:rPr lang="en-AU" dirty="0"/>
              <a:t>Austroads level of service A — free flow </a:t>
            </a:r>
          </a:p>
          <a:p>
            <a:r>
              <a:rPr lang="en-AU" dirty="0"/>
              <a:t>Austroads level of service B — stable flow, reasonable freedom to select speed 	</a:t>
            </a:r>
          </a:p>
          <a:p>
            <a:r>
              <a:rPr lang="en-AU" dirty="0"/>
              <a:t>Austroads level of service C — stable flow, restricted freedom flow 	</a:t>
            </a:r>
          </a:p>
          <a:p>
            <a:r>
              <a:rPr lang="en-AU" dirty="0"/>
              <a:t>Austroads level of service D – flow becoming unstable flow, all drivers restricted in freedom to select speed 	</a:t>
            </a:r>
          </a:p>
          <a:p>
            <a:r>
              <a:rPr lang="en-AU" dirty="0"/>
              <a:t>Austroads level of service E – traffic volumes are close to capacity 	</a:t>
            </a:r>
          </a:p>
          <a:p>
            <a:r>
              <a:rPr lang="en-AU" dirty="0"/>
              <a:t>Austroads level of service F — forced flow </a:t>
            </a:r>
          </a:p>
          <a:p>
            <a:pPr marL="0" indent="0">
              <a:buNone/>
            </a:pPr>
            <a:r>
              <a:rPr lang="en-AU" dirty="0"/>
              <a:t>The level of service (LOS) is a rating of the level of congestion of traffic flow at a level crossing during peak periods. Higher congestion levels may cause greater distraction, as drivers deal with negotiating heavier traffic and may not observe level crossing warnings.</a:t>
            </a:r>
          </a:p>
          <a:p>
            <a:endParaRPr lang="en-AU" dirty="0"/>
          </a:p>
        </p:txBody>
      </p:sp>
    </p:spTree>
    <p:extLst>
      <p:ext uri="{BB962C8B-B14F-4D97-AF65-F5344CB8AC3E}">
        <p14:creationId xmlns:p14="http://schemas.microsoft.com/office/powerpoint/2010/main" val="34165454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lstStyle/>
          <a:p>
            <a:pPr marL="0" indent="0">
              <a:buNone/>
            </a:pPr>
            <a:r>
              <a:rPr lang="en-AU" b="1" dirty="0"/>
              <a:t>Queuing From Adjacent Intersections</a:t>
            </a:r>
          </a:p>
          <a:p>
            <a:pPr marL="0" indent="0">
              <a:buNone/>
            </a:pPr>
            <a:r>
              <a:rPr lang="en-AU" dirty="0"/>
              <a:t>Options:</a:t>
            </a:r>
          </a:p>
          <a:p>
            <a:r>
              <a:rPr lang="en-AU" dirty="0"/>
              <a:t>No queues back to the crossing 	</a:t>
            </a:r>
          </a:p>
          <a:p>
            <a:r>
              <a:rPr lang="en-AU" dirty="0"/>
              <a:t>No known queuing however traffic environment could allow queuing 	</a:t>
            </a:r>
          </a:p>
          <a:p>
            <a:r>
              <a:rPr lang="en-AU" dirty="0"/>
              <a:t>Traffic known to queue back to the crossing 	</a:t>
            </a:r>
          </a:p>
          <a:p>
            <a:pPr marL="0" indent="0">
              <a:buNone/>
            </a:pPr>
            <a:r>
              <a:rPr lang="en-AU" dirty="0"/>
              <a:t>If traffic is held up due to queuing at an intersection or other permanent or regular obstruction just past the crossing, then it is possible that vehicles will be unable to clear the track and foul an approaching train.</a:t>
            </a:r>
          </a:p>
        </p:txBody>
      </p:sp>
      <p:sp>
        <p:nvSpPr>
          <p:cNvPr id="15" name="Content Placeholder 14"/>
          <p:cNvSpPr>
            <a:spLocks noGrp="1"/>
          </p:cNvSpPr>
          <p:nvPr>
            <p:ph sz="half" idx="2"/>
          </p:nvPr>
        </p:nvSpPr>
        <p:spPr/>
        <p:txBody>
          <a:bodyPr/>
          <a:lstStyle/>
          <a:p>
            <a:pPr marL="0" indent="0">
              <a:buNone/>
            </a:pPr>
            <a:r>
              <a:rPr lang="en-AU" b="1" dirty="0"/>
              <a:t>Seasonal/Infrequent Train Patterns</a:t>
            </a:r>
          </a:p>
          <a:p>
            <a:pPr marL="0" indent="0">
              <a:buNone/>
            </a:pPr>
            <a:r>
              <a:rPr lang="en-AU" dirty="0"/>
              <a:t>Options:</a:t>
            </a:r>
          </a:p>
          <a:p>
            <a:r>
              <a:rPr lang="en-AU" dirty="0"/>
              <a:t>Regular train patterns 	</a:t>
            </a:r>
          </a:p>
          <a:p>
            <a:r>
              <a:rPr lang="en-AU" dirty="0"/>
              <a:t>Infrequent/irregular/seasonal train patterns 	</a:t>
            </a:r>
          </a:p>
          <a:p>
            <a:pPr marL="0" indent="0">
              <a:buNone/>
            </a:pPr>
            <a:r>
              <a:rPr lang="en-AU" dirty="0"/>
              <a:t>Regular and predictable train movements are less risky than infrequent or irregular train movements, because local road users will become used to the pattern of train movements and be more aware of their presence</a:t>
            </a:r>
          </a:p>
        </p:txBody>
      </p:sp>
    </p:spTree>
    <p:extLst>
      <p:ext uri="{BB962C8B-B14F-4D97-AF65-F5344CB8AC3E}">
        <p14:creationId xmlns:p14="http://schemas.microsoft.com/office/powerpoint/2010/main" val="624163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744" y="4293096"/>
            <a:ext cx="4394162" cy="2082082"/>
          </a:xfrm>
          <a:prstGeom prst="rect">
            <a:avLst/>
          </a:prstGeom>
        </p:spPr>
      </p:pic>
      <p:sp>
        <p:nvSpPr>
          <p:cNvPr id="2" name="Title 1"/>
          <p:cNvSpPr>
            <a:spLocks noGrp="1"/>
          </p:cNvSpPr>
          <p:nvPr>
            <p:ph type="title"/>
          </p:nvPr>
        </p:nvSpPr>
        <p:spPr/>
        <p:txBody>
          <a:bodyPr/>
          <a:lstStyle/>
          <a:p>
            <a:r>
              <a:rPr lang="en-AU" dirty="0"/>
              <a:t>ALCAM resources and references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85" y="1952440"/>
            <a:ext cx="3393268" cy="3276760"/>
          </a:xfrm>
          <a:prstGeom prst="rect">
            <a:avLst/>
          </a:prstGeom>
        </p:spPr>
      </p:pic>
      <p:pic>
        <p:nvPicPr>
          <p:cNvPr id="7" name="Picture 6">
            <a:extLst>
              <a:ext uri="{FF2B5EF4-FFF2-40B4-BE49-F238E27FC236}">
                <a16:creationId xmlns:a16="http://schemas.microsoft.com/office/drawing/2014/main" id="{B258FD2C-1DE1-CF18-FAAC-EE47C53EA036}"/>
              </a:ext>
            </a:extLst>
          </p:cNvPr>
          <p:cNvPicPr>
            <a:picLocks noChangeAspect="1"/>
          </p:cNvPicPr>
          <p:nvPr/>
        </p:nvPicPr>
        <p:blipFill>
          <a:blip r:embed="rId5"/>
          <a:stretch>
            <a:fillRect/>
          </a:stretch>
        </p:blipFill>
        <p:spPr>
          <a:xfrm rot="759907">
            <a:off x="6499735" y="2445056"/>
            <a:ext cx="4857405" cy="2514661"/>
          </a:xfrm>
          <a:prstGeom prst="rect">
            <a:avLst/>
          </a:prstGeom>
        </p:spPr>
      </p:pic>
    </p:spTree>
    <p:extLst>
      <p:ext uri="{BB962C8B-B14F-4D97-AF65-F5344CB8AC3E}">
        <p14:creationId xmlns:p14="http://schemas.microsoft.com/office/powerpoint/2010/main" val="11755221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lstStyle/>
          <a:p>
            <a:pPr marL="0" indent="0">
              <a:buNone/>
            </a:pPr>
            <a:r>
              <a:rPr lang="en-AU" b="1" dirty="0"/>
              <a:t>Road Surface on Approach (Not Crossing Panel)</a:t>
            </a:r>
          </a:p>
          <a:p>
            <a:pPr marL="0" indent="0">
              <a:buNone/>
            </a:pPr>
            <a:r>
              <a:rPr lang="en-AU" dirty="0"/>
              <a:t>Options:</a:t>
            </a:r>
          </a:p>
          <a:p>
            <a:r>
              <a:rPr lang="en-AU" dirty="0"/>
              <a:t>Sealed/good condition 	</a:t>
            </a:r>
          </a:p>
          <a:p>
            <a:r>
              <a:rPr lang="en-AU" dirty="0"/>
              <a:t>Sealed but breaking up/unsealed but firm 	</a:t>
            </a:r>
          </a:p>
          <a:p>
            <a:r>
              <a:rPr lang="en-AU" dirty="0"/>
              <a:t>Unsealed/loose 	</a:t>
            </a:r>
          </a:p>
          <a:p>
            <a:pPr marL="0" indent="0">
              <a:buNone/>
            </a:pPr>
            <a:r>
              <a:rPr lang="en-AU" dirty="0"/>
              <a:t>If the road surface is poor, the braking and acceleration abilities of the motor vehicle may be compromised </a:t>
            </a:r>
          </a:p>
        </p:txBody>
      </p:sp>
      <p:sp>
        <p:nvSpPr>
          <p:cNvPr id="15" name="Content Placeholder 14"/>
          <p:cNvSpPr>
            <a:spLocks noGrp="1"/>
          </p:cNvSpPr>
          <p:nvPr>
            <p:ph sz="half" idx="2"/>
          </p:nvPr>
        </p:nvSpPr>
        <p:spPr/>
        <p:txBody>
          <a:bodyPr>
            <a:normAutofit fontScale="92500" lnSpcReduction="10000"/>
          </a:bodyPr>
          <a:lstStyle/>
          <a:p>
            <a:pPr marL="0" indent="0">
              <a:buNone/>
            </a:pPr>
            <a:r>
              <a:rPr lang="en-AU" b="1" dirty="0"/>
              <a:t>Is The Crossing on a Hump, Dip or Rough Surface</a:t>
            </a:r>
          </a:p>
          <a:p>
            <a:pPr marL="0" indent="0">
              <a:buNone/>
            </a:pPr>
            <a:r>
              <a:rPr lang="en-AU" dirty="0"/>
              <a:t>Options:</a:t>
            </a:r>
          </a:p>
          <a:p>
            <a:r>
              <a:rPr lang="en-AU" dirty="0"/>
              <a:t>No hump, dip or rough surface (crossing is level) 	</a:t>
            </a:r>
          </a:p>
          <a:p>
            <a:r>
              <a:rPr lang="en-AU" dirty="0"/>
              <a:t>Hump, dip or rough surface exists (i.e. a low clearance vehicle could be stranded) </a:t>
            </a:r>
          </a:p>
          <a:p>
            <a:pPr marL="0" indent="0">
              <a:buNone/>
            </a:pPr>
            <a:r>
              <a:rPr lang="en-AU" dirty="0"/>
              <a:t>If the grade on the road approaches rises steeply on either side of the crossing so that the track is on a mound, or there are significant dips or deep potholes in the road close to the crossing, there may be the potential for long low vehicles to become grounded on the tracks as they cross. Such a stuck vehicle will be unable to move off the crossing as a train approaches.</a:t>
            </a:r>
          </a:p>
        </p:txBody>
      </p:sp>
    </p:spTree>
    <p:extLst>
      <p:ext uri="{BB962C8B-B14F-4D97-AF65-F5344CB8AC3E}">
        <p14:creationId xmlns:p14="http://schemas.microsoft.com/office/powerpoint/2010/main" val="18712059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lstStyle/>
          <a:p>
            <a:pPr marL="0" indent="0">
              <a:buNone/>
            </a:pPr>
            <a:r>
              <a:rPr lang="en-AU" b="1" dirty="0"/>
              <a:t>Possible Sun Glare Sighting Crossing on Road Approach</a:t>
            </a:r>
          </a:p>
          <a:p>
            <a:pPr marL="0" indent="0">
              <a:buNone/>
            </a:pPr>
            <a:r>
              <a:rPr lang="en-AU" dirty="0"/>
              <a:t>Options:</a:t>
            </a:r>
          </a:p>
          <a:p>
            <a:r>
              <a:rPr lang="en-AU" dirty="0"/>
              <a:t>Sun glare is not a problem on the road approach 	</a:t>
            </a:r>
          </a:p>
          <a:p>
            <a:r>
              <a:rPr lang="en-AU" dirty="0"/>
              <a:t>Sun glare may be a problem on the road approach 	</a:t>
            </a:r>
          </a:p>
          <a:p>
            <a:pPr marL="0" indent="0">
              <a:buNone/>
            </a:pPr>
            <a:r>
              <a:rPr lang="en-AU" dirty="0"/>
              <a:t>If the road user approaching the crossing is unable to see the controls at the crossing due to the sun being directly behind the controls, then there is an increased risk of a collision </a:t>
            </a:r>
          </a:p>
        </p:txBody>
      </p:sp>
      <p:sp>
        <p:nvSpPr>
          <p:cNvPr id="15" name="Content Placeholder 14"/>
          <p:cNvSpPr>
            <a:spLocks noGrp="1"/>
          </p:cNvSpPr>
          <p:nvPr>
            <p:ph sz="half" idx="2"/>
          </p:nvPr>
        </p:nvSpPr>
        <p:spPr/>
        <p:txBody>
          <a:bodyPr/>
          <a:lstStyle/>
          <a:p>
            <a:pPr marL="0" indent="0">
              <a:buNone/>
            </a:pPr>
            <a:r>
              <a:rPr lang="en-AU" b="1" dirty="0"/>
              <a:t>Possible Sun Glare Sighting Train</a:t>
            </a:r>
          </a:p>
          <a:p>
            <a:pPr marL="0" indent="0">
              <a:buNone/>
            </a:pPr>
            <a:r>
              <a:rPr lang="en-AU" dirty="0"/>
              <a:t>Options:</a:t>
            </a:r>
          </a:p>
          <a:p>
            <a:r>
              <a:rPr lang="en-AU" dirty="0"/>
              <a:t>Sun glare is not a problem on the rail approach 	</a:t>
            </a:r>
          </a:p>
          <a:p>
            <a:r>
              <a:rPr lang="en-AU" dirty="0"/>
              <a:t>Sun glare may be a problem on the rail approach 	</a:t>
            </a:r>
          </a:p>
          <a:p>
            <a:pPr marL="0" indent="0">
              <a:buNone/>
            </a:pPr>
            <a:r>
              <a:rPr lang="en-AU" dirty="0"/>
              <a:t>If the road user, stopped at a crossing which is not actively controlled, looks along the track and cannot see the approaching train due to sun glare behind the train, there is an increased risk of collision. </a:t>
            </a:r>
          </a:p>
        </p:txBody>
      </p:sp>
    </p:spTree>
    <p:extLst>
      <p:ext uri="{BB962C8B-B14F-4D97-AF65-F5344CB8AC3E}">
        <p14:creationId xmlns:p14="http://schemas.microsoft.com/office/powerpoint/2010/main" val="9729024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normAutofit fontScale="92500" lnSpcReduction="20000"/>
          </a:bodyPr>
          <a:lstStyle/>
          <a:p>
            <a:pPr marL="0" indent="0">
              <a:buNone/>
            </a:pPr>
            <a:r>
              <a:rPr lang="en-AU" b="1" dirty="0"/>
              <a:t>Temporary Visual Impediments – Sighting of Crossing Controls</a:t>
            </a:r>
          </a:p>
          <a:p>
            <a:pPr marL="0" indent="0">
              <a:buNone/>
            </a:pPr>
            <a:r>
              <a:rPr lang="en-AU" dirty="0"/>
              <a:t>Options:</a:t>
            </a:r>
          </a:p>
          <a:p>
            <a:r>
              <a:rPr lang="en-AU" dirty="0"/>
              <a:t>No known visual impediments which may impact on the visibility of crossing controls 	</a:t>
            </a:r>
          </a:p>
          <a:p>
            <a:r>
              <a:rPr lang="en-AU" dirty="0"/>
              <a:t>Visual impediments which may impact on the visibility of crossing controls (1 day/yr.) 	</a:t>
            </a:r>
          </a:p>
          <a:p>
            <a:r>
              <a:rPr lang="en-AU" dirty="0"/>
              <a:t>Visual impediments which may impact on the visibility of crossing controls (1 day/mth) 	</a:t>
            </a:r>
          </a:p>
          <a:p>
            <a:r>
              <a:rPr lang="en-AU" dirty="0"/>
              <a:t>Visual impediments which may impact on the visibility of crossing controls (1 day/week) 	</a:t>
            </a:r>
          </a:p>
          <a:p>
            <a:pPr marL="0" indent="0">
              <a:buNone/>
            </a:pPr>
            <a:r>
              <a:rPr lang="en-AU" dirty="0"/>
              <a:t>If the crossing location regularly suffers from environmental conditions such as dust, fog, or mirage so that visibility of the crossing controls is reduced as the road user approaches, then the risk of collision is increased </a:t>
            </a:r>
          </a:p>
        </p:txBody>
      </p:sp>
      <p:sp>
        <p:nvSpPr>
          <p:cNvPr id="15" name="Content Placeholder 14"/>
          <p:cNvSpPr>
            <a:spLocks noGrp="1"/>
          </p:cNvSpPr>
          <p:nvPr>
            <p:ph sz="half" idx="2"/>
          </p:nvPr>
        </p:nvSpPr>
        <p:spPr/>
        <p:txBody>
          <a:bodyPr>
            <a:normAutofit fontScale="92500" lnSpcReduction="20000"/>
          </a:bodyPr>
          <a:lstStyle/>
          <a:p>
            <a:pPr marL="0" indent="0">
              <a:buNone/>
            </a:pPr>
            <a:r>
              <a:rPr lang="en-AU" b="1" dirty="0"/>
              <a:t>Temporary Visual Impediments – Sighting of Train</a:t>
            </a:r>
          </a:p>
          <a:p>
            <a:pPr marL="0" indent="0">
              <a:buNone/>
            </a:pPr>
            <a:r>
              <a:rPr lang="en-AU" dirty="0"/>
              <a:t>Options:</a:t>
            </a:r>
          </a:p>
          <a:p>
            <a:r>
              <a:rPr lang="en-AU" dirty="0"/>
              <a:t>No known visual impediments which may impact on the visibility of an oncoming train 	</a:t>
            </a:r>
          </a:p>
          <a:p>
            <a:r>
              <a:rPr lang="en-AU" dirty="0"/>
              <a:t>Visual impediments which may impact on the visibility of an oncoming train (1 day/yr.) 	</a:t>
            </a:r>
          </a:p>
          <a:p>
            <a:r>
              <a:rPr lang="en-AU" dirty="0"/>
              <a:t>Visual impediments which may impact on the visibility of an oncoming train (1 day/mth) 	</a:t>
            </a:r>
          </a:p>
          <a:p>
            <a:r>
              <a:rPr lang="en-AU" dirty="0"/>
              <a:t>Visual impediments which may impact on the visibility of an oncoming train (1 day/week) 	</a:t>
            </a:r>
          </a:p>
          <a:p>
            <a:pPr marL="0" indent="0">
              <a:buNone/>
            </a:pPr>
            <a:r>
              <a:rPr lang="en-AU" dirty="0"/>
              <a:t>If a road user stopped at a passively controlled crossing is unable to see an approaching train due to visual impediments, then there is a risk of collision. </a:t>
            </a:r>
          </a:p>
        </p:txBody>
      </p:sp>
    </p:spTree>
    <p:extLst>
      <p:ext uri="{BB962C8B-B14F-4D97-AF65-F5344CB8AC3E}">
        <p14:creationId xmlns:p14="http://schemas.microsoft.com/office/powerpoint/2010/main" val="15512342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Observations</a:t>
            </a:r>
          </a:p>
        </p:txBody>
      </p:sp>
      <p:sp>
        <p:nvSpPr>
          <p:cNvPr id="6" name="Text Placeholder 5"/>
          <p:cNvSpPr>
            <a:spLocks noGrp="1"/>
          </p:cNvSpPr>
          <p:nvPr>
            <p:ph type="body" idx="1"/>
          </p:nvPr>
        </p:nvSpPr>
        <p:spPr/>
        <p:txBody>
          <a:bodyPr>
            <a:normAutofit/>
          </a:bodyPr>
          <a:lstStyle/>
          <a:p>
            <a:r>
              <a:rPr lang="en-AU" dirty="0"/>
              <a:t>Any non-compliances to AS 1742.7/NZTA TCD Part 9 and other matters of interest that may be observed when inspecting/rating a crossing should be recorded as observations. </a:t>
            </a:r>
          </a:p>
        </p:txBody>
      </p:sp>
    </p:spTree>
    <p:extLst>
      <p:ext uri="{BB962C8B-B14F-4D97-AF65-F5344CB8AC3E}">
        <p14:creationId xmlns:p14="http://schemas.microsoft.com/office/powerpoint/2010/main" val="24281425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Site Observations</a:t>
            </a:r>
          </a:p>
        </p:txBody>
      </p:sp>
      <p:sp>
        <p:nvSpPr>
          <p:cNvPr id="9" name="Text Placeholder 8"/>
          <p:cNvSpPr>
            <a:spLocks noGrp="1"/>
          </p:cNvSpPr>
          <p:nvPr>
            <p:ph type="body" sz="half" idx="2"/>
          </p:nvPr>
        </p:nvSpPr>
        <p:spPr>
          <a:xfrm>
            <a:off x="839789" y="2843985"/>
            <a:ext cx="3402632" cy="3811588"/>
          </a:xfrm>
        </p:spPr>
        <p:txBody>
          <a:bodyPr>
            <a:normAutofit/>
          </a:bodyPr>
          <a:lstStyle/>
          <a:p>
            <a:r>
              <a:rPr lang="en-AU" dirty="0"/>
              <a:t>Observations may include: </a:t>
            </a:r>
          </a:p>
          <a:p>
            <a:pPr marL="171450" indent="-171450">
              <a:buFont typeface="Arial" panose="020B0604020202020204" pitchFamily="34" charset="0"/>
              <a:buChar char="•"/>
            </a:pPr>
            <a:r>
              <a:rPr lang="en-AU" dirty="0"/>
              <a:t>Non-conformity to the Standard. </a:t>
            </a:r>
          </a:p>
          <a:p>
            <a:pPr marL="171450" indent="-171450">
              <a:buFont typeface="Arial" panose="020B0604020202020204" pitchFamily="34" charset="0"/>
              <a:buChar char="•"/>
            </a:pPr>
            <a:r>
              <a:rPr lang="en-AU" dirty="0"/>
              <a:t>Damage to infrastructure. </a:t>
            </a:r>
          </a:p>
          <a:p>
            <a:pPr marL="171450" indent="-171450">
              <a:buFont typeface="Arial" panose="020B0604020202020204" pitchFamily="34" charset="0"/>
              <a:buChar char="•"/>
            </a:pPr>
            <a:r>
              <a:rPr lang="en-AU" dirty="0"/>
              <a:t>Road/path condition issues. </a:t>
            </a:r>
          </a:p>
          <a:p>
            <a:pPr marL="171450" indent="-171450">
              <a:buFont typeface="Arial" panose="020B0604020202020204" pitchFamily="34" charset="0"/>
              <a:buChar char="•"/>
            </a:pPr>
            <a:r>
              <a:rPr lang="en-AU" dirty="0"/>
              <a:t>Line marking issues. </a:t>
            </a:r>
          </a:p>
          <a:p>
            <a:pPr marL="171450" indent="-171450">
              <a:buFont typeface="Arial" panose="020B0604020202020204" pitchFamily="34" charset="0"/>
              <a:buChar char="•"/>
            </a:pPr>
            <a:r>
              <a:rPr lang="en-AU" dirty="0"/>
              <a:t>Vegetation causing sighting limitations. </a:t>
            </a:r>
          </a:p>
          <a:p>
            <a:pPr marL="171450" indent="-171450">
              <a:buFont typeface="Arial" panose="020B0604020202020204" pitchFamily="34" charset="0"/>
              <a:buChar char="•"/>
            </a:pPr>
            <a:r>
              <a:rPr lang="en-AU" dirty="0"/>
              <a:t>Problematic driver behaviour. </a:t>
            </a:r>
          </a:p>
          <a:p>
            <a:pPr marL="171450" indent="-171450">
              <a:buFont typeface="Arial" panose="020B0604020202020204" pitchFamily="34" charset="0"/>
              <a:buChar char="•"/>
            </a:pPr>
            <a:r>
              <a:rPr lang="en-AU" dirty="0"/>
              <a:t>Vehicles parked on private property that could interfere with sight lines. </a:t>
            </a:r>
          </a:p>
          <a:p>
            <a:pPr marL="171450" indent="-171450">
              <a:buFont typeface="Arial" panose="020B0604020202020204" pitchFamily="34" charset="0"/>
              <a:buChar char="•"/>
            </a:pPr>
            <a:r>
              <a:rPr lang="en-AU" dirty="0"/>
              <a:t>Other unexpected issues observed on site. </a:t>
            </a:r>
          </a:p>
          <a:p>
            <a:endParaRPr lang="en-AU" dirty="0"/>
          </a:p>
        </p:txBody>
      </p:sp>
      <p:pic>
        <p:nvPicPr>
          <p:cNvPr id="8"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42420" y="3717032"/>
            <a:ext cx="3747952" cy="2810964"/>
          </a:xfrm>
        </p:spPr>
      </p:pic>
      <p:pic>
        <p:nvPicPr>
          <p:cNvPr id="10"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7" y="2066501"/>
            <a:ext cx="3746844" cy="2810133"/>
          </a:xfrm>
          <a:prstGeom prst="rect">
            <a:avLst/>
          </a:prstGeom>
        </p:spPr>
      </p:pic>
      <p:sp>
        <p:nvSpPr>
          <p:cNvPr id="11" name="TextBox 10"/>
          <p:cNvSpPr txBox="1"/>
          <p:nvPr/>
        </p:nvSpPr>
        <p:spPr>
          <a:xfrm>
            <a:off x="7990373" y="4885231"/>
            <a:ext cx="3404219" cy="646331"/>
          </a:xfrm>
          <a:prstGeom prst="rect">
            <a:avLst/>
          </a:prstGeom>
          <a:noFill/>
        </p:spPr>
        <p:txBody>
          <a:bodyPr wrap="square" rtlCol="0">
            <a:spAutoFit/>
          </a:bodyPr>
          <a:lstStyle/>
          <a:p>
            <a:pPr algn="ctr"/>
            <a:r>
              <a:rPr lang="en-AU" dirty="0"/>
              <a:t>↑  Faded pavement markings</a:t>
            </a:r>
          </a:p>
          <a:p>
            <a:pPr algn="ctr"/>
            <a:endParaRPr lang="en-AU" dirty="0"/>
          </a:p>
        </p:txBody>
      </p:sp>
      <p:sp>
        <p:nvSpPr>
          <p:cNvPr id="12" name="TextBox 11"/>
          <p:cNvSpPr txBox="1"/>
          <p:nvPr/>
        </p:nvSpPr>
        <p:spPr>
          <a:xfrm>
            <a:off x="4586154" y="2793702"/>
            <a:ext cx="3094022" cy="1200329"/>
          </a:xfrm>
          <a:prstGeom prst="rect">
            <a:avLst/>
          </a:prstGeom>
          <a:noFill/>
        </p:spPr>
        <p:txBody>
          <a:bodyPr wrap="square" rtlCol="0">
            <a:spAutoFit/>
          </a:bodyPr>
          <a:lstStyle/>
          <a:p>
            <a:pPr algn="ctr"/>
            <a:r>
              <a:rPr lang="en-AU" dirty="0"/>
              <a:t>↓  Vehicle parked on private property obscuring sight lines</a:t>
            </a:r>
          </a:p>
          <a:p>
            <a:pPr algn="ctr"/>
            <a:endParaRPr lang="en-AU" dirty="0"/>
          </a:p>
        </p:txBody>
      </p:sp>
    </p:spTree>
    <p:extLst>
      <p:ext uri="{BB962C8B-B14F-4D97-AF65-F5344CB8AC3E}">
        <p14:creationId xmlns:p14="http://schemas.microsoft.com/office/powerpoint/2010/main" val="4918002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Observation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3" y="2058196"/>
            <a:ext cx="3747950" cy="2810963"/>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59771" y="3717032"/>
            <a:ext cx="3713250" cy="2810965"/>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7" y="2066501"/>
            <a:ext cx="3746845" cy="2810133"/>
          </a:xfrm>
          <a:prstGeom prst="rect">
            <a:avLst/>
          </a:prstGeom>
        </p:spPr>
      </p:pic>
      <p:sp>
        <p:nvSpPr>
          <p:cNvPr id="2" name="TextBox 1"/>
          <p:cNvSpPr txBox="1"/>
          <p:nvPr/>
        </p:nvSpPr>
        <p:spPr>
          <a:xfrm>
            <a:off x="838201" y="4885231"/>
            <a:ext cx="3404219" cy="923330"/>
          </a:xfrm>
          <a:prstGeom prst="rect">
            <a:avLst/>
          </a:prstGeom>
          <a:noFill/>
        </p:spPr>
        <p:txBody>
          <a:bodyPr wrap="square" rtlCol="0">
            <a:spAutoFit/>
          </a:bodyPr>
          <a:lstStyle/>
          <a:p>
            <a:pPr algn="ctr"/>
            <a:r>
              <a:rPr lang="en-AU" dirty="0"/>
              <a:t>↑  Non-conformity to standard – incomplete RX-2 assembly</a:t>
            </a:r>
          </a:p>
          <a:p>
            <a:pPr algn="ctr"/>
            <a:endParaRPr lang="en-AU" dirty="0"/>
          </a:p>
        </p:txBody>
      </p:sp>
      <p:sp>
        <p:nvSpPr>
          <p:cNvPr id="8" name="TextBox 7"/>
          <p:cNvSpPr txBox="1"/>
          <p:nvPr/>
        </p:nvSpPr>
        <p:spPr>
          <a:xfrm>
            <a:off x="7990373" y="4885231"/>
            <a:ext cx="3404219" cy="1200329"/>
          </a:xfrm>
          <a:prstGeom prst="rect">
            <a:avLst/>
          </a:prstGeom>
          <a:noFill/>
        </p:spPr>
        <p:txBody>
          <a:bodyPr wrap="square" rtlCol="0">
            <a:spAutoFit/>
          </a:bodyPr>
          <a:lstStyle/>
          <a:p>
            <a:pPr algn="ctr"/>
            <a:r>
              <a:rPr lang="en-AU" dirty="0"/>
              <a:t>↑  Vandalism to crossing controls &amp; incorrectly positioned hold lines</a:t>
            </a:r>
          </a:p>
          <a:p>
            <a:pPr algn="ctr"/>
            <a:endParaRPr lang="en-AU" dirty="0"/>
          </a:p>
        </p:txBody>
      </p:sp>
      <p:sp>
        <p:nvSpPr>
          <p:cNvPr id="9" name="TextBox 8"/>
          <p:cNvSpPr txBox="1"/>
          <p:nvPr/>
        </p:nvSpPr>
        <p:spPr>
          <a:xfrm>
            <a:off x="4586154" y="2793702"/>
            <a:ext cx="3094022" cy="1200329"/>
          </a:xfrm>
          <a:prstGeom prst="rect">
            <a:avLst/>
          </a:prstGeom>
          <a:noFill/>
        </p:spPr>
        <p:txBody>
          <a:bodyPr wrap="square" rtlCol="0">
            <a:spAutoFit/>
          </a:bodyPr>
          <a:lstStyle/>
          <a:p>
            <a:pPr algn="ctr"/>
            <a:r>
              <a:rPr lang="en-AU" dirty="0"/>
              <a:t>↓  Partially obscured S1 sighting &amp; faded advanced warning signage</a:t>
            </a:r>
          </a:p>
          <a:p>
            <a:pPr algn="ctr"/>
            <a:endParaRPr lang="en-AU" dirty="0"/>
          </a:p>
        </p:txBody>
      </p:sp>
    </p:spTree>
    <p:extLst>
      <p:ext uri="{BB962C8B-B14F-4D97-AF65-F5344CB8AC3E}">
        <p14:creationId xmlns:p14="http://schemas.microsoft.com/office/powerpoint/2010/main" val="27289567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Observation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3" y="2058196"/>
            <a:ext cx="3747950" cy="2810962"/>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0" y="3717032"/>
            <a:ext cx="3747953" cy="2810964"/>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7" y="2066501"/>
            <a:ext cx="3746844" cy="2810133"/>
          </a:xfrm>
          <a:prstGeom prst="rect">
            <a:avLst/>
          </a:prstGeom>
        </p:spPr>
      </p:pic>
      <p:sp>
        <p:nvSpPr>
          <p:cNvPr id="2" name="TextBox 1"/>
          <p:cNvSpPr txBox="1"/>
          <p:nvPr/>
        </p:nvSpPr>
        <p:spPr>
          <a:xfrm>
            <a:off x="838201" y="4885231"/>
            <a:ext cx="3404219" cy="646331"/>
          </a:xfrm>
          <a:prstGeom prst="rect">
            <a:avLst/>
          </a:prstGeom>
          <a:noFill/>
        </p:spPr>
        <p:txBody>
          <a:bodyPr wrap="square" rtlCol="0">
            <a:spAutoFit/>
          </a:bodyPr>
          <a:lstStyle/>
          <a:p>
            <a:pPr algn="ctr"/>
            <a:r>
              <a:rPr lang="en-AU" dirty="0"/>
              <a:t>↑  Poor road surface</a:t>
            </a:r>
          </a:p>
          <a:p>
            <a:pPr algn="ctr"/>
            <a:endParaRPr lang="en-AU" dirty="0"/>
          </a:p>
        </p:txBody>
      </p:sp>
      <p:sp>
        <p:nvSpPr>
          <p:cNvPr id="8" name="TextBox 7"/>
          <p:cNvSpPr txBox="1"/>
          <p:nvPr/>
        </p:nvSpPr>
        <p:spPr>
          <a:xfrm>
            <a:off x="7990373" y="4885231"/>
            <a:ext cx="3404219" cy="923330"/>
          </a:xfrm>
          <a:prstGeom prst="rect">
            <a:avLst/>
          </a:prstGeom>
          <a:noFill/>
        </p:spPr>
        <p:txBody>
          <a:bodyPr wrap="square" rtlCol="0">
            <a:spAutoFit/>
          </a:bodyPr>
          <a:lstStyle/>
          <a:p>
            <a:pPr algn="ctr"/>
            <a:r>
              <a:rPr lang="en-AU" dirty="0"/>
              <a:t>↑  Advanced warning obscured by vegetation</a:t>
            </a:r>
          </a:p>
          <a:p>
            <a:pPr algn="ctr"/>
            <a:endParaRPr lang="en-AU" dirty="0"/>
          </a:p>
        </p:txBody>
      </p:sp>
      <p:sp>
        <p:nvSpPr>
          <p:cNvPr id="9" name="TextBox 8"/>
          <p:cNvSpPr txBox="1"/>
          <p:nvPr/>
        </p:nvSpPr>
        <p:spPr>
          <a:xfrm>
            <a:off x="4586154" y="2793702"/>
            <a:ext cx="3094022" cy="646331"/>
          </a:xfrm>
          <a:prstGeom prst="rect">
            <a:avLst/>
          </a:prstGeom>
          <a:noFill/>
        </p:spPr>
        <p:txBody>
          <a:bodyPr wrap="square" rtlCol="0">
            <a:spAutoFit/>
          </a:bodyPr>
          <a:lstStyle/>
          <a:p>
            <a:pPr algn="ctr"/>
            <a:r>
              <a:rPr lang="en-AU" dirty="0"/>
              <a:t>↓  Poor road surface</a:t>
            </a:r>
          </a:p>
          <a:p>
            <a:pPr algn="ctr"/>
            <a:endParaRPr lang="en-AU" dirty="0"/>
          </a:p>
        </p:txBody>
      </p:sp>
    </p:spTree>
    <p:extLst>
      <p:ext uri="{BB962C8B-B14F-4D97-AF65-F5344CB8AC3E}">
        <p14:creationId xmlns:p14="http://schemas.microsoft.com/office/powerpoint/2010/main" val="2752376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Questions</a:t>
            </a:r>
          </a:p>
        </p:txBody>
      </p:sp>
      <p:sp>
        <p:nvSpPr>
          <p:cNvPr id="6" name="Text Placeholder 5"/>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9721573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Matt Garratt</a:t>
            </a:r>
          </a:p>
        </p:txBody>
      </p:sp>
      <p:sp>
        <p:nvSpPr>
          <p:cNvPr id="3" name="Subtitle 2"/>
          <p:cNvSpPr>
            <a:spLocks noGrp="1"/>
          </p:cNvSpPr>
          <p:nvPr>
            <p:ph type="subTitle" idx="1"/>
          </p:nvPr>
        </p:nvSpPr>
        <p:spPr>
          <a:xfrm>
            <a:off x="1199456" y="2060848"/>
            <a:ext cx="10264957" cy="1382707"/>
          </a:xfrm>
        </p:spPr>
        <p:txBody>
          <a:bodyPr/>
          <a:lstStyle/>
          <a:p>
            <a:r>
              <a:rPr lang="en-AU" sz="3200" b="1" dirty="0"/>
              <a:t>Module 3a</a:t>
            </a:r>
            <a:br>
              <a:rPr lang="en-AU" sz="3200" dirty="0"/>
            </a:br>
            <a:r>
              <a:rPr lang="en-AU" sz="3200" dirty="0"/>
              <a:t>Pedestrian Crossing Field Survey</a:t>
            </a:r>
          </a:p>
          <a:p>
            <a:endParaRPr lang="en-AU" sz="3200" dirty="0"/>
          </a:p>
        </p:txBody>
      </p:sp>
      <p:sp>
        <p:nvSpPr>
          <p:cNvPr id="13" name="Text Placeholder 12"/>
          <p:cNvSpPr>
            <a:spLocks noGrp="1"/>
          </p:cNvSpPr>
          <p:nvPr>
            <p:ph type="body" sz="quarter" idx="12"/>
          </p:nvPr>
        </p:nvSpPr>
        <p:spPr/>
        <p:txBody>
          <a:bodyPr/>
          <a:lstStyle/>
          <a:p>
            <a:r>
              <a:rPr lang="en-AU" dirty="0"/>
              <a:t>07-APR-2025</a:t>
            </a:r>
          </a:p>
        </p:txBody>
      </p:sp>
    </p:spTree>
    <p:extLst>
      <p:ext uri="{BB962C8B-B14F-4D97-AF65-F5344CB8AC3E}">
        <p14:creationId xmlns:p14="http://schemas.microsoft.com/office/powerpoint/2010/main" val="39709895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Site Definition</a:t>
            </a:r>
          </a:p>
        </p:txBody>
      </p:sp>
      <p:sp>
        <p:nvSpPr>
          <p:cNvPr id="3" name="Text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654993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04" y="1253610"/>
            <a:ext cx="3932237" cy="1600200"/>
          </a:xfrm>
        </p:spPr>
        <p:txBody>
          <a:bodyPr>
            <a:normAutofit/>
          </a:bodyPr>
          <a:lstStyle/>
          <a:p>
            <a:r>
              <a:rPr lang="en-AU" sz="3600" dirty="0"/>
              <a:t>LXM</a:t>
            </a:r>
          </a:p>
        </p:txBody>
      </p:sp>
      <p:sp>
        <p:nvSpPr>
          <p:cNvPr id="7" name="Text Placeholder 6"/>
          <p:cNvSpPr>
            <a:spLocks noGrp="1"/>
          </p:cNvSpPr>
          <p:nvPr>
            <p:ph type="body" sz="half" idx="2"/>
          </p:nvPr>
        </p:nvSpPr>
        <p:spPr>
          <a:xfrm>
            <a:off x="205804" y="2853810"/>
            <a:ext cx="3932237" cy="3811588"/>
          </a:xfrm>
        </p:spPr>
        <p:txBody>
          <a:bodyPr>
            <a:normAutofit/>
          </a:bodyPr>
          <a:lstStyle/>
          <a:p>
            <a:r>
              <a:rPr lang="en-AU" sz="2400" dirty="0"/>
              <a:t>The Level Crossing Management System (LXM) is an integrated data management system used to provide for the effective management of ALCAM data as well as other important information. </a:t>
            </a:r>
          </a:p>
        </p:txBody>
      </p:sp>
      <p:pic>
        <p:nvPicPr>
          <p:cNvPr id="6" name="Picture 5">
            <a:extLst>
              <a:ext uri="{FF2B5EF4-FFF2-40B4-BE49-F238E27FC236}">
                <a16:creationId xmlns:a16="http://schemas.microsoft.com/office/drawing/2014/main" id="{2674EF09-5272-3C6E-F9D6-0BE3246FEDDF}"/>
              </a:ext>
            </a:extLst>
          </p:cNvPr>
          <p:cNvPicPr>
            <a:picLocks noChangeAspect="1"/>
          </p:cNvPicPr>
          <p:nvPr/>
        </p:nvPicPr>
        <p:blipFill>
          <a:blip r:embed="rId3"/>
          <a:stretch>
            <a:fillRect/>
          </a:stretch>
        </p:blipFill>
        <p:spPr>
          <a:xfrm>
            <a:off x="4151784" y="1807290"/>
            <a:ext cx="7947001" cy="3811588"/>
          </a:xfrm>
          <a:prstGeom prst="rect">
            <a:avLst/>
          </a:prstGeom>
        </p:spPr>
      </p:pic>
    </p:spTree>
    <p:extLst>
      <p:ext uri="{BB962C8B-B14F-4D97-AF65-F5344CB8AC3E}">
        <p14:creationId xmlns:p14="http://schemas.microsoft.com/office/powerpoint/2010/main" val="25193808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Orientation of the site</a:t>
            </a:r>
          </a:p>
        </p:txBody>
      </p:sp>
      <p:sp>
        <p:nvSpPr>
          <p:cNvPr id="5" name="Content Placeholder 4"/>
          <p:cNvSpPr>
            <a:spLocks noGrp="1"/>
          </p:cNvSpPr>
          <p:nvPr>
            <p:ph sz="half" idx="1"/>
          </p:nvPr>
        </p:nvSpPr>
        <p:spPr/>
        <p:txBody>
          <a:bodyPr>
            <a:normAutofit fontScale="77500" lnSpcReduction="20000"/>
          </a:bodyPr>
          <a:lstStyle/>
          <a:p>
            <a:r>
              <a:rPr lang="en-AU" dirty="0"/>
              <a:t>ALCAM surveys and the LXM software use a consistent convention to refer to the orientation of level crossing sites. </a:t>
            </a:r>
          </a:p>
          <a:p>
            <a:r>
              <a:rPr lang="en-AU" dirty="0"/>
              <a:t>Up direction is towards the origin of the track. i.e. when standing at the crossing and facing in a direction of decreasing track kilometrage, you are facing in an Up direction.</a:t>
            </a:r>
          </a:p>
          <a:p>
            <a:r>
              <a:rPr lang="en-AU" dirty="0"/>
              <a:t>Down direction is away from the origin of the track. i.e. when standing at the crossing and facing in a direction of increasing track kilometrage, you are facing in a Down direction.</a:t>
            </a:r>
          </a:p>
          <a:p>
            <a:r>
              <a:rPr lang="en-AU" dirty="0"/>
              <a:t>Note: The interpretation of Up direction may vary between jurisdictions and should be confirmed. </a:t>
            </a:r>
          </a:p>
          <a:p>
            <a:r>
              <a:rPr lang="en-AU" dirty="0"/>
              <a:t>Locations of level crossings are referred to by their running kilometrage, or the distance (in kilometres) from the origin of the line. </a:t>
            </a:r>
          </a:p>
          <a:p>
            <a:r>
              <a:rPr lang="en-AU" dirty="0"/>
              <a:t>The direction of the road or path approaches is defined as left or right, based on the observer’s left- or right-hand side when at the crossing facing in the Up direction.</a:t>
            </a:r>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6587331" y="1825625"/>
            <a:ext cx="4351338" cy="4351338"/>
          </a:xfrm>
        </p:spPr>
      </p:pic>
    </p:spTree>
    <p:extLst>
      <p:ext uri="{BB962C8B-B14F-4D97-AF65-F5344CB8AC3E}">
        <p14:creationId xmlns:p14="http://schemas.microsoft.com/office/powerpoint/2010/main" val="38705023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Pedestrian facilities</a:t>
            </a:r>
          </a:p>
        </p:txBody>
      </p:sp>
      <p:sp>
        <p:nvSpPr>
          <p:cNvPr id="5" name="Content Placeholder 4"/>
          <p:cNvSpPr>
            <a:spLocks noGrp="1"/>
          </p:cNvSpPr>
          <p:nvPr>
            <p:ph sz="half" idx="1"/>
          </p:nvPr>
        </p:nvSpPr>
        <p:spPr/>
        <p:txBody>
          <a:bodyPr>
            <a:normAutofit/>
          </a:bodyPr>
          <a:lstStyle/>
          <a:p>
            <a:r>
              <a:rPr lang="en-AU" dirty="0"/>
              <a:t>A level crossing site may comprise of:</a:t>
            </a:r>
          </a:p>
          <a:p>
            <a:pPr lvl="1"/>
            <a:r>
              <a:rPr lang="en-AU" dirty="0"/>
              <a:t>A single pedestrian crossing</a:t>
            </a:r>
          </a:p>
          <a:p>
            <a:pPr lvl="1"/>
            <a:r>
              <a:rPr lang="en-AU" dirty="0"/>
              <a:t>A road crossing with one or more adjacent pedestrian crossings, or</a:t>
            </a:r>
          </a:p>
          <a:p>
            <a:pPr lvl="1"/>
            <a:r>
              <a:rPr lang="en-AU" dirty="0"/>
              <a:t>Multiple pedestrian crossings with no adjacent road crossing e.g. at station platforms</a:t>
            </a:r>
          </a:p>
          <a:p>
            <a:r>
              <a:rPr lang="en-AU" dirty="0"/>
              <a:t>In the case of a site with multiple pedestrian facilities, each is identified by a unique identifier.</a:t>
            </a:r>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6587331" y="1825625"/>
            <a:ext cx="4351338" cy="4351338"/>
          </a:xfrm>
        </p:spPr>
      </p:pic>
    </p:spTree>
    <p:extLst>
      <p:ext uri="{BB962C8B-B14F-4D97-AF65-F5344CB8AC3E}">
        <p14:creationId xmlns:p14="http://schemas.microsoft.com/office/powerpoint/2010/main" val="25249602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Pedestrian facilities</a:t>
            </a:r>
          </a:p>
        </p:txBody>
      </p:sp>
      <p:sp>
        <p:nvSpPr>
          <p:cNvPr id="5" name="Content Placeholder 4"/>
          <p:cNvSpPr>
            <a:spLocks noGrp="1"/>
          </p:cNvSpPr>
          <p:nvPr>
            <p:ph sz="half" idx="1"/>
          </p:nvPr>
        </p:nvSpPr>
        <p:spPr/>
        <p:txBody>
          <a:bodyPr>
            <a:normAutofit/>
          </a:bodyPr>
          <a:lstStyle/>
          <a:p>
            <a:r>
              <a:rPr lang="en-AU" dirty="0"/>
              <a:t>Similarly, where a multi-track crossing also has multiple pedestrian facilities, each is identified by a unique identifier.</a:t>
            </a:r>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6587331" y="1825625"/>
            <a:ext cx="4351338" cy="4351338"/>
          </a:xfrm>
        </p:spPr>
      </p:pic>
    </p:spTree>
    <p:extLst>
      <p:ext uri="{BB962C8B-B14F-4D97-AF65-F5344CB8AC3E}">
        <p14:creationId xmlns:p14="http://schemas.microsoft.com/office/powerpoint/2010/main" val="396311895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Office Based Data Collection</a:t>
            </a:r>
          </a:p>
        </p:txBody>
      </p:sp>
      <p:sp>
        <p:nvSpPr>
          <p:cNvPr id="3" name="Text Placeholder 2"/>
          <p:cNvSpPr>
            <a:spLocks noGrp="1"/>
          </p:cNvSpPr>
          <p:nvPr>
            <p:ph type="body" idx="1"/>
          </p:nvPr>
        </p:nvSpPr>
        <p:spPr/>
        <p:txBody>
          <a:bodyPr/>
          <a:lstStyle/>
          <a:p>
            <a:r>
              <a:rPr lang="en-AU" dirty="0"/>
              <a:t>There are a number of pieces of information which are required to be collected prior to travelling to site to undertake an ALCAM assessment.</a:t>
            </a:r>
          </a:p>
          <a:p>
            <a:r>
              <a:rPr lang="en-AU" dirty="0"/>
              <a:t>This information includes the level crossing location details, rail traffic information and pedestrian traffic information.</a:t>
            </a:r>
          </a:p>
        </p:txBody>
      </p:sp>
    </p:spTree>
    <p:extLst>
      <p:ext uri="{BB962C8B-B14F-4D97-AF65-F5344CB8AC3E}">
        <p14:creationId xmlns:p14="http://schemas.microsoft.com/office/powerpoint/2010/main" val="7105956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Crossing Location Details</a:t>
            </a:r>
          </a:p>
        </p:txBody>
      </p:sp>
      <p:sp>
        <p:nvSpPr>
          <p:cNvPr id="5" name="Content Placeholder 4"/>
          <p:cNvSpPr>
            <a:spLocks noGrp="1"/>
          </p:cNvSpPr>
          <p:nvPr>
            <p:ph sz="half" idx="1"/>
          </p:nvPr>
        </p:nvSpPr>
        <p:spPr/>
        <p:txBody>
          <a:bodyPr>
            <a:normAutofit/>
          </a:bodyPr>
          <a:lstStyle/>
          <a:p>
            <a:pPr marL="0" indent="0">
              <a:buNone/>
            </a:pPr>
            <a:r>
              <a:rPr lang="en-AU" dirty="0"/>
              <a:t>The following crossing location details are to be collected prior to travelling to site to undertake an ALCAM assessment;</a:t>
            </a:r>
          </a:p>
          <a:p>
            <a:r>
              <a:rPr lang="en-AU" dirty="0"/>
              <a:t>LXM/ALCAM Crossing ID</a:t>
            </a:r>
          </a:p>
          <a:p>
            <a:r>
              <a:rPr lang="en-AU" dirty="0"/>
              <a:t>Crossing Class</a:t>
            </a:r>
          </a:p>
          <a:p>
            <a:r>
              <a:rPr lang="en-AU" dirty="0"/>
              <a:t>Road Name (where applicable)</a:t>
            </a:r>
          </a:p>
          <a:p>
            <a:r>
              <a:rPr lang="en-AU" dirty="0"/>
              <a:t>Line Section &amp; kilometrage</a:t>
            </a:r>
          </a:p>
          <a:p>
            <a:r>
              <a:rPr lang="en-AU" dirty="0"/>
              <a:t>Suburb</a:t>
            </a:r>
          </a:p>
          <a:p>
            <a:r>
              <a:rPr lang="en-AU" dirty="0"/>
              <a:t>Surrounds</a:t>
            </a:r>
          </a:p>
          <a:p>
            <a:r>
              <a:rPr lang="en-AU" dirty="0"/>
              <a:t>Rail Infrastructure Manager</a:t>
            </a:r>
          </a:p>
          <a:p>
            <a:r>
              <a:rPr lang="en-AU" dirty="0"/>
              <a:t>Path Manager</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114941"/>
            <a:ext cx="5181600" cy="3772705"/>
          </a:xfrm>
        </p:spPr>
      </p:pic>
    </p:spTree>
    <p:extLst>
      <p:ext uri="{BB962C8B-B14F-4D97-AF65-F5344CB8AC3E}">
        <p14:creationId xmlns:p14="http://schemas.microsoft.com/office/powerpoint/2010/main" val="21430263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Rail Traffic Information</a:t>
            </a:r>
          </a:p>
        </p:txBody>
      </p:sp>
      <p:sp>
        <p:nvSpPr>
          <p:cNvPr id="5" name="Content Placeholder 4"/>
          <p:cNvSpPr>
            <a:spLocks noGrp="1"/>
          </p:cNvSpPr>
          <p:nvPr>
            <p:ph sz="half" idx="1"/>
          </p:nvPr>
        </p:nvSpPr>
        <p:spPr/>
        <p:txBody>
          <a:bodyPr>
            <a:normAutofit fontScale="85000" lnSpcReduction="20000"/>
          </a:bodyPr>
          <a:lstStyle/>
          <a:p>
            <a:pPr marL="0" indent="0">
              <a:buNone/>
            </a:pPr>
            <a:r>
              <a:rPr lang="en-AU" dirty="0"/>
              <a:t>The following rail traffic information details should be obtained from the relevant Rail Infrastructure Managers prior to travelling to site to undertake an ALCAM assessment;</a:t>
            </a:r>
          </a:p>
          <a:p>
            <a:r>
              <a:rPr lang="en-AU" dirty="0"/>
              <a:t>Physical tracks</a:t>
            </a:r>
          </a:p>
          <a:p>
            <a:r>
              <a:rPr lang="en-AU" dirty="0"/>
              <a:t>Operational tracks</a:t>
            </a:r>
          </a:p>
          <a:p>
            <a:r>
              <a:rPr lang="en-AU" dirty="0"/>
              <a:t>Train Speeds</a:t>
            </a:r>
          </a:p>
          <a:p>
            <a:pPr lvl="1"/>
            <a:r>
              <a:rPr lang="en-AU" dirty="0"/>
              <a:t>Maximum</a:t>
            </a:r>
          </a:p>
          <a:p>
            <a:pPr lvl="1"/>
            <a:r>
              <a:rPr lang="en-AU" dirty="0"/>
              <a:t>Minimum</a:t>
            </a:r>
          </a:p>
          <a:p>
            <a:pPr lvl="1"/>
            <a:r>
              <a:rPr lang="en-AU" dirty="0"/>
              <a:t>Permanent Speed Restrictions</a:t>
            </a:r>
          </a:p>
          <a:p>
            <a:r>
              <a:rPr lang="en-AU" dirty="0"/>
              <a:t>Train Volumes (Yearly, Weekly or Daily)</a:t>
            </a:r>
          </a:p>
          <a:p>
            <a:r>
              <a:rPr lang="en-AU" dirty="0"/>
              <a:t>Longest Train Length</a:t>
            </a:r>
          </a:p>
          <a:p>
            <a:r>
              <a:rPr lang="en-AU" dirty="0"/>
              <a:t>Average Wagons</a:t>
            </a:r>
          </a:p>
          <a:p>
            <a:r>
              <a:rPr lang="en-AU" dirty="0"/>
              <a:t>Average Occupancy</a:t>
            </a:r>
          </a:p>
          <a:p>
            <a:r>
              <a:rPr lang="en-AU" dirty="0"/>
              <a:t>Active Warning Timings</a:t>
            </a:r>
          </a:p>
          <a:p>
            <a:pPr lvl="1"/>
            <a:r>
              <a:rPr lang="en-AU" dirty="0"/>
              <a:t>Longest</a:t>
            </a:r>
          </a:p>
          <a:p>
            <a:pPr lvl="1"/>
            <a:r>
              <a:rPr lang="en-AU" dirty="0"/>
              <a:t>Shortest</a:t>
            </a:r>
          </a:p>
          <a:p>
            <a:endParaRPr lang="en-AU" dirty="0"/>
          </a:p>
          <a:p>
            <a:endParaRPr lang="en-AU" dirty="0"/>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292985"/>
            <a:ext cx="5181600" cy="3416617"/>
          </a:xfrm>
        </p:spPr>
      </p:pic>
    </p:spTree>
    <p:extLst>
      <p:ext uri="{BB962C8B-B14F-4D97-AF65-F5344CB8AC3E}">
        <p14:creationId xmlns:p14="http://schemas.microsoft.com/office/powerpoint/2010/main" val="13651969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Pedestrian Traffic Information</a:t>
            </a:r>
          </a:p>
        </p:txBody>
      </p:sp>
      <p:sp>
        <p:nvSpPr>
          <p:cNvPr id="5" name="Content Placeholder 4"/>
          <p:cNvSpPr>
            <a:spLocks noGrp="1"/>
          </p:cNvSpPr>
          <p:nvPr>
            <p:ph sz="half" idx="1"/>
          </p:nvPr>
        </p:nvSpPr>
        <p:spPr/>
        <p:txBody>
          <a:bodyPr>
            <a:normAutofit lnSpcReduction="10000"/>
          </a:bodyPr>
          <a:lstStyle/>
          <a:p>
            <a:pPr marL="0" indent="0">
              <a:buNone/>
            </a:pPr>
            <a:r>
              <a:rPr lang="en-AU" dirty="0"/>
              <a:t>The following pedestrian traffic information details should be obtained from the relevant Path Managers prior to travelling to site to undertake an ALCAM assessment;</a:t>
            </a:r>
          </a:p>
          <a:p>
            <a:r>
              <a:rPr lang="en-AU" dirty="0"/>
              <a:t>Daily pedestrian volumes</a:t>
            </a:r>
          </a:p>
          <a:p>
            <a:r>
              <a:rPr lang="en-AU" dirty="0"/>
              <a:t>Peak hourly pedestrian volumes</a:t>
            </a:r>
          </a:p>
          <a:p>
            <a:r>
              <a:rPr lang="en-AU" dirty="0"/>
              <a:t>Pedestrian types &amp; proportions</a:t>
            </a:r>
          </a:p>
          <a:p>
            <a:pPr lvl="1"/>
            <a:r>
              <a:rPr lang="en-AU" dirty="0"/>
              <a:t>Children</a:t>
            </a:r>
          </a:p>
          <a:p>
            <a:pPr lvl="1"/>
            <a:r>
              <a:rPr lang="en-AU" dirty="0"/>
              <a:t>Physically disabled</a:t>
            </a:r>
          </a:p>
          <a:p>
            <a:pPr lvl="1"/>
            <a:r>
              <a:rPr lang="en-AU" dirty="0"/>
              <a:t>Sensory disabled</a:t>
            </a:r>
          </a:p>
          <a:p>
            <a:pPr lvl="1"/>
            <a:r>
              <a:rPr lang="en-AU" dirty="0"/>
              <a:t>Intellectually disabled</a:t>
            </a:r>
          </a:p>
          <a:p>
            <a:pPr lvl="1"/>
            <a:r>
              <a:rPr lang="en-AU" dirty="0"/>
              <a:t>Cyclists, wheelchairs, prams, etc.</a:t>
            </a:r>
          </a:p>
          <a:p>
            <a:pPr lvl="1"/>
            <a:r>
              <a:rPr lang="en-AU" dirty="0"/>
              <a:t>Elderly</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8232" y="1840062"/>
            <a:ext cx="4869535" cy="4322463"/>
          </a:xfrm>
        </p:spPr>
      </p:pic>
    </p:spTree>
    <p:extLst>
      <p:ext uri="{BB962C8B-B14F-4D97-AF65-F5344CB8AC3E}">
        <p14:creationId xmlns:p14="http://schemas.microsoft.com/office/powerpoint/2010/main" val="28760485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Site Sketch</a:t>
            </a:r>
          </a:p>
        </p:txBody>
      </p:sp>
      <p:sp>
        <p:nvSpPr>
          <p:cNvPr id="3" name="Text Placeholder 2"/>
          <p:cNvSpPr>
            <a:spLocks noGrp="1"/>
          </p:cNvSpPr>
          <p:nvPr>
            <p:ph type="body" idx="1"/>
          </p:nvPr>
        </p:nvSpPr>
        <p:spPr/>
        <p:txBody>
          <a:bodyPr>
            <a:normAutofit fontScale="85000" lnSpcReduction="20000"/>
          </a:bodyPr>
          <a:lstStyle/>
          <a:p>
            <a:r>
              <a:rPr lang="en-AU" dirty="0"/>
              <a:t>A site sketch of the crossing must always be prepared as part of the site survey. The sketch does not need to be to scale but should be reasonably proportionate to illustrate the site, provided there is room to clearly add dimensions and other relevant information. </a:t>
            </a:r>
          </a:p>
          <a:p>
            <a:r>
              <a:rPr lang="en-AU" dirty="0"/>
              <a:t>If suitable aerial photography or mapping is available this can be used as a basis for this sketch and may be prepared in the office prior to travelling to site. Where the site sketch is pre-prepared, it should be ensured that the sketch is verified on site and all required information is included on the sketch.</a:t>
            </a:r>
          </a:p>
          <a:p>
            <a:r>
              <a:rPr lang="en-AU" dirty="0"/>
              <a:t>Where pedestrian crossings are located adjacent to a road level crossing, it is preferable to sketch each pedestrian crossing separately for clarity.</a:t>
            </a:r>
          </a:p>
          <a:p>
            <a:endParaRPr lang="en-AU" dirty="0"/>
          </a:p>
        </p:txBody>
      </p:sp>
    </p:spTree>
    <p:extLst>
      <p:ext uri="{BB962C8B-B14F-4D97-AF65-F5344CB8AC3E}">
        <p14:creationId xmlns:p14="http://schemas.microsoft.com/office/powerpoint/2010/main" val="29499362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Site Sketch Information</a:t>
            </a:r>
          </a:p>
        </p:txBody>
      </p:sp>
      <p:sp>
        <p:nvSpPr>
          <p:cNvPr id="2" name="Content Placeholder 1"/>
          <p:cNvSpPr>
            <a:spLocks noGrp="1"/>
          </p:cNvSpPr>
          <p:nvPr>
            <p:ph sz="half" idx="2"/>
          </p:nvPr>
        </p:nvSpPr>
        <p:spPr>
          <a:xfrm>
            <a:off x="838201" y="1690688"/>
            <a:ext cx="5181600" cy="4351338"/>
          </a:xfrm>
        </p:spPr>
        <p:txBody>
          <a:bodyPr>
            <a:normAutofit fontScale="77500" lnSpcReduction="20000"/>
          </a:bodyPr>
          <a:lstStyle/>
          <a:p>
            <a:pPr marL="0" indent="0">
              <a:buNone/>
            </a:pPr>
            <a:r>
              <a:rPr lang="en-AU" dirty="0"/>
              <a:t>The site sketch should be a clear and legible plan view of the crossing and include the following: </a:t>
            </a:r>
          </a:p>
          <a:p>
            <a:r>
              <a:rPr lang="en-AU" dirty="0"/>
              <a:t>Crossing details – ID number, line/branch name and rail kilometrage. </a:t>
            </a:r>
          </a:p>
          <a:p>
            <a:r>
              <a:rPr lang="en-AU" dirty="0"/>
              <a:t>Date of the site survey to which the sketch relates. </a:t>
            </a:r>
          </a:p>
          <a:p>
            <a:r>
              <a:rPr lang="en-AU" dirty="0"/>
              <a:t>The Up direction &amp;  north point. </a:t>
            </a:r>
          </a:p>
          <a:p>
            <a:r>
              <a:rPr lang="en-AU" dirty="0"/>
              <a:t>All road names. </a:t>
            </a:r>
          </a:p>
          <a:p>
            <a:r>
              <a:rPr lang="en-AU" dirty="0"/>
              <a:t>The location and alignment of all railway tracks in the vicinity of the crossing. </a:t>
            </a:r>
          </a:p>
          <a:p>
            <a:r>
              <a:rPr lang="en-AU" dirty="0"/>
              <a:t>The path approach alignment </a:t>
            </a:r>
          </a:p>
          <a:p>
            <a:r>
              <a:rPr lang="en-AU" dirty="0"/>
              <a:t>All crossing signage</a:t>
            </a:r>
          </a:p>
          <a:p>
            <a:r>
              <a:rPr lang="en-AU" dirty="0"/>
              <a:t>Any features in the vicinity of the crossing which effect approach visibility </a:t>
            </a:r>
          </a:p>
          <a:p>
            <a:r>
              <a:rPr lang="en-AU" dirty="0"/>
              <a:t>Any other significant features which will be shown on site photographs. </a:t>
            </a:r>
          </a:p>
          <a:p>
            <a:r>
              <a:rPr lang="en-AU" dirty="0"/>
              <a:t>Dimensions between outside rail and maze opening</a:t>
            </a:r>
          </a:p>
          <a:p>
            <a:r>
              <a:rPr lang="en-AU" dirty="0"/>
              <a:t>Internal dimensions of mazes</a:t>
            </a:r>
          </a:p>
        </p:txBody>
      </p:sp>
      <p:pic>
        <p:nvPicPr>
          <p:cNvPr id="7" name="Picture Placeholder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116" y="764704"/>
            <a:ext cx="3832476" cy="5461128"/>
          </a:xfrm>
          <a:prstGeom prst="rect">
            <a:avLst/>
          </a:prstGeom>
        </p:spPr>
      </p:pic>
    </p:spTree>
    <p:extLst>
      <p:ext uri="{BB962C8B-B14F-4D97-AF65-F5344CB8AC3E}">
        <p14:creationId xmlns:p14="http://schemas.microsoft.com/office/powerpoint/2010/main" val="37161206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Site Assessment Methodology</a:t>
            </a:r>
          </a:p>
        </p:txBody>
      </p:sp>
      <p:sp>
        <p:nvSpPr>
          <p:cNvPr id="3" name="Text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055019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1851" y="908721"/>
            <a:ext cx="10515600" cy="1368152"/>
          </a:xfrm>
        </p:spPr>
        <p:txBody>
          <a:bodyPr>
            <a:normAutofit/>
          </a:bodyPr>
          <a:lstStyle/>
          <a:p>
            <a:br>
              <a:rPr lang="en-AU" dirty="0"/>
            </a:br>
            <a:endParaRPr lang="en-AU" sz="2800" dirty="0"/>
          </a:p>
        </p:txBody>
      </p:sp>
      <p:sp>
        <p:nvSpPr>
          <p:cNvPr id="3" name="Content Placeholder 2"/>
          <p:cNvSpPr>
            <a:spLocks noGrp="1"/>
          </p:cNvSpPr>
          <p:nvPr>
            <p:ph type="body" idx="1"/>
          </p:nvPr>
        </p:nvSpPr>
        <p:spPr>
          <a:xfrm>
            <a:off x="479376" y="1124744"/>
            <a:ext cx="10868075" cy="5400599"/>
          </a:xfrm>
        </p:spPr>
        <p:txBody>
          <a:bodyPr>
            <a:normAutofit/>
          </a:bodyPr>
          <a:lstStyle/>
          <a:p>
            <a:r>
              <a:rPr lang="en-AU" sz="3300" b="1" dirty="0">
                <a:solidFill>
                  <a:schemeClr val="tx1"/>
                </a:solidFill>
                <a:latin typeface="+mj-lt"/>
              </a:rPr>
              <a:t>What is a level crossing?</a:t>
            </a:r>
          </a:p>
          <a:p>
            <a:endParaRPr lang="en-AU" sz="1400" b="1" dirty="0">
              <a:solidFill>
                <a:schemeClr val="tx1"/>
              </a:solidFill>
            </a:endParaRPr>
          </a:p>
          <a:p>
            <a:endParaRPr lang="en-AU" sz="2800" dirty="0">
              <a:solidFill>
                <a:schemeClr val="tx1"/>
              </a:solidFill>
            </a:endParaRPr>
          </a:p>
          <a:p>
            <a:pPr algn="ctr"/>
            <a:r>
              <a:rPr lang="en-AU" sz="3200" dirty="0">
                <a:solidFill>
                  <a:schemeClr val="tx1"/>
                </a:solidFill>
              </a:rPr>
              <a:t>AS1742.7 defines a level crossing as:</a:t>
            </a:r>
          </a:p>
          <a:p>
            <a:pPr algn="ctr"/>
            <a:endParaRPr lang="en-AU" sz="1000" dirty="0">
              <a:solidFill>
                <a:schemeClr val="tx1"/>
              </a:solidFill>
            </a:endParaRPr>
          </a:p>
          <a:p>
            <a:pPr algn="ctr"/>
            <a:r>
              <a:rPr lang="en-AU" sz="3200" dirty="0">
                <a:solidFill>
                  <a:schemeClr val="tx1"/>
                </a:solidFill>
              </a:rPr>
              <a:t>Any crossing of a railway at grade, providing for vehicular traffic and/or other road users including pedestrians.</a:t>
            </a:r>
          </a:p>
          <a:p>
            <a:endParaRPr lang="en-AU" sz="3200" dirty="0">
              <a:solidFill>
                <a:schemeClr val="tx1"/>
              </a:solidFill>
              <a:cs typeface="Arial" panose="020B0604020202020204" pitchFamily="34" charset="0"/>
            </a:endParaRPr>
          </a:p>
          <a:p>
            <a:endParaRPr lang="en-AU" sz="3200" dirty="0">
              <a:solidFill>
                <a:schemeClr val="tx1"/>
              </a:solidFill>
            </a:endParaRPr>
          </a:p>
        </p:txBody>
      </p:sp>
    </p:spTree>
    <p:extLst>
      <p:ext uri="{BB962C8B-B14F-4D97-AF65-F5344CB8AC3E}">
        <p14:creationId xmlns:p14="http://schemas.microsoft.com/office/powerpoint/2010/main" val="142586907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Location 1 – Left Approach</a:t>
            </a:r>
          </a:p>
        </p:txBody>
      </p:sp>
      <p:sp>
        <p:nvSpPr>
          <p:cNvPr id="18" name="Text Placeholder 17"/>
          <p:cNvSpPr>
            <a:spLocks noGrp="1"/>
          </p:cNvSpPr>
          <p:nvPr>
            <p:ph type="body" sz="half" idx="2"/>
          </p:nvPr>
        </p:nvSpPr>
        <p:spPr/>
        <p:txBody>
          <a:bodyPr/>
          <a:lstStyle/>
          <a:p>
            <a:pPr marL="228600" indent="-228600">
              <a:buFont typeface="+mj-lt"/>
              <a:buAutoNum type="arabicPeriod"/>
            </a:pPr>
            <a:r>
              <a:rPr lang="en-AU" dirty="0"/>
              <a:t>Follow necessary Rail Infrastructure Manager processes for advising train control of ALCAM assessment being undertaken at crossing.</a:t>
            </a:r>
          </a:p>
          <a:p>
            <a:pPr marL="228600" indent="-228600">
              <a:buFont typeface="+mj-lt"/>
              <a:buAutoNum type="arabicPeriod"/>
            </a:pPr>
            <a:r>
              <a:rPr lang="en-AU" dirty="0"/>
              <a:t>Measure approach path width</a:t>
            </a:r>
          </a:p>
          <a:p>
            <a:pPr marL="228600" indent="-228600">
              <a:buFont typeface="+mj-lt"/>
              <a:buAutoNum type="arabicPeriod"/>
            </a:pPr>
            <a:r>
              <a:rPr lang="en-AU" dirty="0"/>
              <a:t>Measure the confines of the maze to determine the narrowest point within the maze</a:t>
            </a:r>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818" y="1238746"/>
            <a:ext cx="5399088" cy="5399088"/>
          </a:xfrm>
        </p:spPr>
      </p:pic>
    </p:spTree>
    <p:extLst>
      <p:ext uri="{BB962C8B-B14F-4D97-AF65-F5344CB8AC3E}">
        <p14:creationId xmlns:p14="http://schemas.microsoft.com/office/powerpoint/2010/main" val="3607712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Location 2 – Right Approach</a:t>
            </a:r>
          </a:p>
        </p:txBody>
      </p:sp>
      <p:sp>
        <p:nvSpPr>
          <p:cNvPr id="18" name="Text Placeholder 17"/>
          <p:cNvSpPr>
            <a:spLocks noGrp="1"/>
          </p:cNvSpPr>
          <p:nvPr>
            <p:ph type="body" sz="half" idx="2"/>
          </p:nvPr>
        </p:nvSpPr>
        <p:spPr/>
        <p:txBody>
          <a:bodyPr/>
          <a:lstStyle/>
          <a:p>
            <a:pPr marL="228600" indent="-228600">
              <a:buFont typeface="+mj-lt"/>
              <a:buAutoNum type="arabicPeriod"/>
            </a:pPr>
            <a:r>
              <a:rPr lang="en-AU" dirty="0"/>
              <a:t>Measure approach path width</a:t>
            </a:r>
          </a:p>
          <a:p>
            <a:pPr marL="228600" indent="-228600">
              <a:buFont typeface="+mj-lt"/>
              <a:buAutoNum type="arabicPeriod"/>
            </a:pPr>
            <a:r>
              <a:rPr lang="en-AU" dirty="0"/>
              <a:t>Measure the confines of the maze to determine the narrowest point within the maze</a:t>
            </a:r>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818" y="1238746"/>
            <a:ext cx="5399088" cy="5399088"/>
          </a:xfrm>
        </p:spPr>
      </p:pic>
    </p:spTree>
    <p:extLst>
      <p:ext uri="{BB962C8B-B14F-4D97-AF65-F5344CB8AC3E}">
        <p14:creationId xmlns:p14="http://schemas.microsoft.com/office/powerpoint/2010/main" val="24757569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Location 3 – Crossing Panel</a:t>
            </a:r>
          </a:p>
        </p:txBody>
      </p:sp>
      <p:sp>
        <p:nvSpPr>
          <p:cNvPr id="18" name="Text Placeholder 17"/>
          <p:cNvSpPr>
            <a:spLocks noGrp="1"/>
          </p:cNvSpPr>
          <p:nvPr>
            <p:ph type="body" sz="half" idx="2"/>
          </p:nvPr>
        </p:nvSpPr>
        <p:spPr/>
        <p:txBody>
          <a:bodyPr/>
          <a:lstStyle/>
          <a:p>
            <a:pPr marL="228600" indent="-228600">
              <a:buFont typeface="+mj-lt"/>
              <a:buAutoNum type="arabicPeriod"/>
            </a:pPr>
            <a:r>
              <a:rPr lang="en-AU" dirty="0"/>
              <a:t>Measure the crossing path width between TGSIs or delineation lines</a:t>
            </a:r>
          </a:p>
          <a:p>
            <a:pPr marL="228600" indent="-228600">
              <a:buFont typeface="+mj-lt"/>
              <a:buAutoNum type="arabicPeriod"/>
            </a:pPr>
            <a:r>
              <a:rPr lang="en-AU" dirty="0"/>
              <a:t>Measure the shortest distance from hold point to outer rail for the left approach</a:t>
            </a:r>
          </a:p>
          <a:p>
            <a:pPr marL="228600" indent="-228600">
              <a:buFont typeface="+mj-lt"/>
              <a:buAutoNum type="arabicPeriod"/>
            </a:pPr>
            <a:r>
              <a:rPr lang="en-AU" dirty="0"/>
              <a:t>Measure the shortest distance from hold point to outer rail for the right approach</a:t>
            </a:r>
          </a:p>
          <a:p>
            <a:pPr marL="228600" indent="-228600">
              <a:buFont typeface="+mj-lt"/>
              <a:buAutoNum type="arabicPeriod"/>
            </a:pPr>
            <a:r>
              <a:rPr lang="en-AU" dirty="0"/>
              <a:t>Measure the total crossing distance from hold point to hold point.</a:t>
            </a:r>
          </a:p>
          <a:p>
            <a:pPr marL="228600" indent="-228600">
              <a:buFont typeface="+mj-lt"/>
              <a:buAutoNum type="arabicPeriod"/>
            </a:pPr>
            <a:endParaRPr lang="en-AU" dirty="0"/>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818" y="1238746"/>
            <a:ext cx="5399088" cy="5399088"/>
          </a:xfrm>
        </p:spPr>
      </p:pic>
    </p:spTree>
    <p:extLst>
      <p:ext uri="{BB962C8B-B14F-4D97-AF65-F5344CB8AC3E}">
        <p14:creationId xmlns:p14="http://schemas.microsoft.com/office/powerpoint/2010/main" val="550500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Location 4 – Left Approach</a:t>
            </a:r>
          </a:p>
        </p:txBody>
      </p:sp>
      <p:sp>
        <p:nvSpPr>
          <p:cNvPr id="18" name="Text Placeholder 17"/>
          <p:cNvSpPr>
            <a:spLocks noGrp="1"/>
          </p:cNvSpPr>
          <p:nvPr>
            <p:ph type="body" sz="half" idx="2"/>
          </p:nvPr>
        </p:nvSpPr>
        <p:spPr/>
        <p:txBody>
          <a:bodyPr/>
          <a:lstStyle/>
          <a:p>
            <a:pPr marL="228600" indent="-228600">
              <a:buFont typeface="+mj-lt"/>
              <a:buAutoNum type="arabicPeriod"/>
            </a:pPr>
            <a:r>
              <a:rPr lang="en-AU" dirty="0"/>
              <a:t>Measure the cross fall grade of the approach path</a:t>
            </a:r>
          </a:p>
          <a:p>
            <a:pPr marL="228600" indent="-228600">
              <a:buFont typeface="+mj-lt"/>
              <a:buAutoNum type="arabicPeriod"/>
            </a:pPr>
            <a:r>
              <a:rPr lang="en-AU" dirty="0"/>
              <a:t>Measure the longitudinal grade of the crossing path at the hold point</a:t>
            </a:r>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818" y="1238746"/>
            <a:ext cx="5399088" cy="5399088"/>
          </a:xfrm>
        </p:spPr>
      </p:pic>
    </p:spTree>
    <p:extLst>
      <p:ext uri="{BB962C8B-B14F-4D97-AF65-F5344CB8AC3E}">
        <p14:creationId xmlns:p14="http://schemas.microsoft.com/office/powerpoint/2010/main" val="37258905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Location 5 – Right Approach </a:t>
            </a:r>
          </a:p>
        </p:txBody>
      </p:sp>
      <p:sp>
        <p:nvSpPr>
          <p:cNvPr id="18" name="Text Placeholder 17"/>
          <p:cNvSpPr>
            <a:spLocks noGrp="1"/>
          </p:cNvSpPr>
          <p:nvPr>
            <p:ph type="body" sz="half" idx="2"/>
          </p:nvPr>
        </p:nvSpPr>
        <p:spPr/>
        <p:txBody>
          <a:bodyPr/>
          <a:lstStyle/>
          <a:p>
            <a:pPr marL="228600" indent="-228600">
              <a:buFont typeface="+mj-lt"/>
              <a:buAutoNum type="arabicPeriod"/>
            </a:pPr>
            <a:r>
              <a:rPr lang="en-AU" dirty="0"/>
              <a:t>Measure the cross fall grade of the approach path</a:t>
            </a:r>
          </a:p>
          <a:p>
            <a:pPr marL="228600" indent="-228600">
              <a:buFont typeface="+mj-lt"/>
              <a:buAutoNum type="arabicPeriod"/>
            </a:pPr>
            <a:r>
              <a:rPr lang="en-AU" dirty="0"/>
              <a:t>Measure the longitudinal grade of the crossing path at the hold point</a:t>
            </a:r>
          </a:p>
          <a:p>
            <a:endParaRPr lang="en-AU" dirty="0"/>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818" y="1238746"/>
            <a:ext cx="5399088" cy="5399088"/>
          </a:xfrm>
        </p:spPr>
      </p:pic>
    </p:spTree>
    <p:extLst>
      <p:ext uri="{BB962C8B-B14F-4D97-AF65-F5344CB8AC3E}">
        <p14:creationId xmlns:p14="http://schemas.microsoft.com/office/powerpoint/2010/main" val="25826758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Location 6 – Left Approach Hold Point</a:t>
            </a:r>
          </a:p>
        </p:txBody>
      </p:sp>
      <p:sp>
        <p:nvSpPr>
          <p:cNvPr id="18" name="Text Placeholder 17"/>
          <p:cNvSpPr>
            <a:spLocks noGrp="1"/>
          </p:cNvSpPr>
          <p:nvPr>
            <p:ph type="body" sz="half" idx="2"/>
          </p:nvPr>
        </p:nvSpPr>
        <p:spPr/>
        <p:txBody>
          <a:bodyPr/>
          <a:lstStyle/>
          <a:p>
            <a:pPr marL="228600" indent="-228600">
              <a:buFont typeface="+mj-lt"/>
              <a:buAutoNum type="arabicPeriod"/>
            </a:pPr>
            <a:r>
              <a:rPr lang="en-AU" dirty="0"/>
              <a:t>Measure available sighting – UP Direction</a:t>
            </a:r>
          </a:p>
          <a:p>
            <a:pPr marL="228600" indent="-228600">
              <a:buFont typeface="+mj-lt"/>
              <a:buAutoNum type="arabicPeriod"/>
            </a:pPr>
            <a:r>
              <a:rPr lang="en-AU" dirty="0"/>
              <a:t>Measure available sighting – DOWN Direction</a:t>
            </a:r>
          </a:p>
          <a:p>
            <a:pPr marL="228600" indent="-228600">
              <a:buFont typeface="+mj-lt"/>
              <a:buAutoNum type="arabicPeriod"/>
            </a:pPr>
            <a:endParaRPr lang="en-AU" dirty="0"/>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4772818" y="1238746"/>
            <a:ext cx="5399088" cy="5399088"/>
          </a:xfrm>
        </p:spPr>
      </p:pic>
    </p:spTree>
    <p:extLst>
      <p:ext uri="{BB962C8B-B14F-4D97-AF65-F5344CB8AC3E}">
        <p14:creationId xmlns:p14="http://schemas.microsoft.com/office/powerpoint/2010/main" val="383251815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Location 7 – Right Approach Hold Point</a:t>
            </a:r>
          </a:p>
        </p:txBody>
      </p:sp>
      <p:sp>
        <p:nvSpPr>
          <p:cNvPr id="18" name="Text Placeholder 17"/>
          <p:cNvSpPr>
            <a:spLocks noGrp="1"/>
          </p:cNvSpPr>
          <p:nvPr>
            <p:ph type="body" sz="half" idx="2"/>
          </p:nvPr>
        </p:nvSpPr>
        <p:spPr/>
        <p:txBody>
          <a:bodyPr/>
          <a:lstStyle/>
          <a:p>
            <a:pPr marL="228600" indent="-228600">
              <a:buFont typeface="+mj-lt"/>
              <a:buAutoNum type="arabicPeriod"/>
            </a:pPr>
            <a:r>
              <a:rPr lang="en-AU" dirty="0"/>
              <a:t>Measure available sighting – UP Direction</a:t>
            </a:r>
          </a:p>
          <a:p>
            <a:pPr marL="228600" indent="-228600">
              <a:buFont typeface="+mj-lt"/>
              <a:buAutoNum type="arabicPeriod"/>
            </a:pPr>
            <a:r>
              <a:rPr lang="en-AU" dirty="0"/>
              <a:t>Measure available sighting – DOWN Direction</a:t>
            </a:r>
          </a:p>
          <a:p>
            <a:endParaRPr lang="en-AU" dirty="0"/>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4772818" y="1238746"/>
            <a:ext cx="5399088" cy="5399088"/>
          </a:xfrm>
        </p:spPr>
      </p:pic>
    </p:spTree>
    <p:extLst>
      <p:ext uri="{BB962C8B-B14F-4D97-AF65-F5344CB8AC3E}">
        <p14:creationId xmlns:p14="http://schemas.microsoft.com/office/powerpoint/2010/main" val="168094761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Location 8 – Left Approach Site Photographs</a:t>
            </a:r>
          </a:p>
        </p:txBody>
      </p:sp>
      <p:sp>
        <p:nvSpPr>
          <p:cNvPr id="18" name="Text Placeholder 17"/>
          <p:cNvSpPr>
            <a:spLocks noGrp="1"/>
          </p:cNvSpPr>
          <p:nvPr>
            <p:ph type="body" sz="half" idx="2"/>
          </p:nvPr>
        </p:nvSpPr>
        <p:spPr/>
        <p:txBody>
          <a:bodyPr/>
          <a:lstStyle/>
          <a:p>
            <a:pPr marL="228600" indent="-228600">
              <a:buFont typeface="+mj-lt"/>
              <a:buAutoNum type="arabicPeriod"/>
            </a:pPr>
            <a:r>
              <a:rPr lang="en-AU" dirty="0"/>
              <a:t>Take photograph showing general overview of crossing.</a:t>
            </a:r>
          </a:p>
          <a:p>
            <a:pPr marL="228600" indent="-228600">
              <a:buFont typeface="+mj-lt"/>
              <a:buAutoNum type="arabicPeriod"/>
            </a:pPr>
            <a:r>
              <a:rPr lang="en-AU" dirty="0"/>
              <a:t>For actively controlled or crossings adjacent to active level crossing controls, take photograph of Location Case/Crossing ID</a:t>
            </a:r>
          </a:p>
          <a:p>
            <a:pPr marL="228600" indent="-228600">
              <a:buFont typeface="+mj-lt"/>
              <a:buAutoNum type="arabicPeriod"/>
            </a:pPr>
            <a:r>
              <a:rPr lang="en-AU" dirty="0"/>
              <a:t>Take photograph of the alignment of the pedestrian facility of the approach</a:t>
            </a:r>
          </a:p>
          <a:p>
            <a:pPr marL="228600" indent="-228600">
              <a:buFont typeface="+mj-lt"/>
              <a:buAutoNum type="arabicPeriod"/>
            </a:pPr>
            <a:r>
              <a:rPr lang="en-AU" dirty="0"/>
              <a:t>Take photographs of the signage affixed to the pedestrian facility</a:t>
            </a:r>
          </a:p>
          <a:p>
            <a:pPr marL="228600" indent="-228600">
              <a:buFont typeface="+mj-lt"/>
              <a:buAutoNum type="arabicPeriod"/>
            </a:pPr>
            <a:r>
              <a:rPr lang="en-AU" dirty="0"/>
              <a:t>Take photograph of the available sighting – UP Direction</a:t>
            </a:r>
          </a:p>
          <a:p>
            <a:pPr marL="228600" indent="-228600">
              <a:buFont typeface="+mj-lt"/>
              <a:buAutoNum type="arabicPeriod"/>
            </a:pPr>
            <a:r>
              <a:rPr lang="en-AU" dirty="0"/>
              <a:t>Take photograph of the crossing panel – Across Track (capture hold point in present)</a:t>
            </a:r>
          </a:p>
          <a:p>
            <a:pPr marL="228600" indent="-228600">
              <a:buFont typeface="+mj-lt"/>
              <a:buAutoNum type="arabicPeriod"/>
            </a:pPr>
            <a:r>
              <a:rPr lang="en-AU" dirty="0"/>
              <a:t>Take photograph of the available sighting – DOWN Direction</a:t>
            </a:r>
          </a:p>
          <a:p>
            <a:pPr marL="228600" indent="-228600">
              <a:buFont typeface="+mj-lt"/>
              <a:buAutoNum type="arabicPeriod"/>
            </a:pPr>
            <a:endParaRPr lang="en-AU" dirty="0"/>
          </a:p>
          <a:p>
            <a:endParaRPr lang="en-AU" dirty="0"/>
          </a:p>
          <a:p>
            <a:endParaRPr lang="en-AU" dirty="0"/>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818" y="1238746"/>
            <a:ext cx="5399088" cy="5399088"/>
          </a:xfrm>
        </p:spPr>
      </p:pic>
    </p:spTree>
    <p:extLst>
      <p:ext uri="{BB962C8B-B14F-4D97-AF65-F5344CB8AC3E}">
        <p14:creationId xmlns:p14="http://schemas.microsoft.com/office/powerpoint/2010/main" val="17831566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3" y="2058196"/>
            <a:ext cx="3747949" cy="2810962"/>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0" y="3717032"/>
            <a:ext cx="3747952" cy="2810964"/>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7" y="2066501"/>
            <a:ext cx="3746844" cy="2810132"/>
          </a:xfrm>
          <a:prstGeom prst="rect">
            <a:avLst/>
          </a:prstGeom>
        </p:spPr>
      </p:pic>
      <p:sp>
        <p:nvSpPr>
          <p:cNvPr id="2" name="TextBox 1"/>
          <p:cNvSpPr txBox="1"/>
          <p:nvPr/>
        </p:nvSpPr>
        <p:spPr>
          <a:xfrm>
            <a:off x="838201" y="4885231"/>
            <a:ext cx="3404219" cy="646331"/>
          </a:xfrm>
          <a:prstGeom prst="rect">
            <a:avLst/>
          </a:prstGeom>
          <a:noFill/>
        </p:spPr>
        <p:txBody>
          <a:bodyPr wrap="square" rtlCol="0">
            <a:spAutoFit/>
          </a:bodyPr>
          <a:lstStyle/>
          <a:p>
            <a:pPr algn="ctr"/>
            <a:r>
              <a:rPr lang="en-AU" dirty="0"/>
              <a:t>↑  Crossing Overview</a:t>
            </a:r>
          </a:p>
          <a:p>
            <a:pPr algn="ctr"/>
            <a:endParaRPr lang="en-AU" dirty="0"/>
          </a:p>
        </p:txBody>
      </p:sp>
      <p:sp>
        <p:nvSpPr>
          <p:cNvPr id="8" name="TextBox 7"/>
          <p:cNvSpPr txBox="1"/>
          <p:nvPr/>
        </p:nvSpPr>
        <p:spPr>
          <a:xfrm>
            <a:off x="7990373" y="4885231"/>
            <a:ext cx="3404219" cy="923330"/>
          </a:xfrm>
          <a:prstGeom prst="rect">
            <a:avLst/>
          </a:prstGeom>
          <a:noFill/>
        </p:spPr>
        <p:txBody>
          <a:bodyPr wrap="square" rtlCol="0">
            <a:spAutoFit/>
          </a:bodyPr>
          <a:lstStyle/>
          <a:p>
            <a:pPr algn="ctr"/>
            <a:r>
              <a:rPr lang="en-AU" dirty="0"/>
              <a:t>↑  Crossing Protection Left Approach</a:t>
            </a:r>
          </a:p>
          <a:p>
            <a:pPr algn="ctr"/>
            <a:endParaRPr lang="en-AU" dirty="0"/>
          </a:p>
        </p:txBody>
      </p:sp>
      <p:sp>
        <p:nvSpPr>
          <p:cNvPr id="9" name="TextBox 8"/>
          <p:cNvSpPr txBox="1"/>
          <p:nvPr/>
        </p:nvSpPr>
        <p:spPr>
          <a:xfrm>
            <a:off x="4586154" y="2793702"/>
            <a:ext cx="3094022" cy="923330"/>
          </a:xfrm>
          <a:prstGeom prst="rect">
            <a:avLst/>
          </a:prstGeom>
          <a:noFill/>
        </p:spPr>
        <p:txBody>
          <a:bodyPr wrap="square" rtlCol="0">
            <a:spAutoFit/>
          </a:bodyPr>
          <a:lstStyle/>
          <a:p>
            <a:pPr algn="ctr"/>
            <a:r>
              <a:rPr lang="en-AU" dirty="0"/>
              <a:t>↓  Maze Alignment Left Approach</a:t>
            </a:r>
          </a:p>
          <a:p>
            <a:pPr algn="ctr"/>
            <a:endParaRPr lang="en-AU" dirty="0"/>
          </a:p>
        </p:txBody>
      </p:sp>
    </p:spTree>
    <p:extLst>
      <p:ext uri="{BB962C8B-B14F-4D97-AF65-F5344CB8AC3E}">
        <p14:creationId xmlns:p14="http://schemas.microsoft.com/office/powerpoint/2010/main" val="29402713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3" y="2058196"/>
            <a:ext cx="3747949" cy="2810961"/>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0" y="3717032"/>
            <a:ext cx="3747952" cy="2810963"/>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8" y="2066501"/>
            <a:ext cx="3746842" cy="2810132"/>
          </a:xfrm>
          <a:prstGeom prst="rect">
            <a:avLst/>
          </a:prstGeom>
        </p:spPr>
      </p:pic>
      <p:sp>
        <p:nvSpPr>
          <p:cNvPr id="2" name="TextBox 1"/>
          <p:cNvSpPr txBox="1"/>
          <p:nvPr/>
        </p:nvSpPr>
        <p:spPr>
          <a:xfrm>
            <a:off x="838201" y="4885231"/>
            <a:ext cx="3404219" cy="646331"/>
          </a:xfrm>
          <a:prstGeom prst="rect">
            <a:avLst/>
          </a:prstGeom>
          <a:noFill/>
        </p:spPr>
        <p:txBody>
          <a:bodyPr wrap="square" rtlCol="0">
            <a:spAutoFit/>
          </a:bodyPr>
          <a:lstStyle/>
          <a:p>
            <a:pPr algn="ctr"/>
            <a:r>
              <a:rPr lang="en-AU" dirty="0"/>
              <a:t>↑  Sighting Left Up</a:t>
            </a:r>
          </a:p>
          <a:p>
            <a:pPr algn="ctr"/>
            <a:endParaRPr lang="en-AU" dirty="0"/>
          </a:p>
        </p:txBody>
      </p:sp>
      <p:sp>
        <p:nvSpPr>
          <p:cNvPr id="8" name="TextBox 7"/>
          <p:cNvSpPr txBox="1"/>
          <p:nvPr/>
        </p:nvSpPr>
        <p:spPr>
          <a:xfrm>
            <a:off x="7990373" y="4885231"/>
            <a:ext cx="3404219" cy="646331"/>
          </a:xfrm>
          <a:prstGeom prst="rect">
            <a:avLst/>
          </a:prstGeom>
          <a:noFill/>
        </p:spPr>
        <p:txBody>
          <a:bodyPr wrap="square" rtlCol="0">
            <a:spAutoFit/>
          </a:bodyPr>
          <a:lstStyle/>
          <a:p>
            <a:pPr algn="ctr"/>
            <a:r>
              <a:rPr lang="en-AU" dirty="0"/>
              <a:t>↑  Sighting Left Down</a:t>
            </a:r>
          </a:p>
          <a:p>
            <a:pPr algn="ctr"/>
            <a:endParaRPr lang="en-AU" dirty="0"/>
          </a:p>
        </p:txBody>
      </p:sp>
      <p:sp>
        <p:nvSpPr>
          <p:cNvPr id="9" name="TextBox 8"/>
          <p:cNvSpPr txBox="1"/>
          <p:nvPr/>
        </p:nvSpPr>
        <p:spPr>
          <a:xfrm>
            <a:off x="4586154" y="2793702"/>
            <a:ext cx="3094022" cy="923330"/>
          </a:xfrm>
          <a:prstGeom prst="rect">
            <a:avLst/>
          </a:prstGeom>
          <a:noFill/>
        </p:spPr>
        <p:txBody>
          <a:bodyPr wrap="square" rtlCol="0">
            <a:spAutoFit/>
          </a:bodyPr>
          <a:lstStyle/>
          <a:p>
            <a:pPr algn="ctr"/>
            <a:r>
              <a:rPr lang="en-AU" dirty="0"/>
              <a:t>↓  Crossing Panel Left Approach</a:t>
            </a:r>
          </a:p>
          <a:p>
            <a:pPr algn="ctr"/>
            <a:endParaRPr lang="en-AU" dirty="0"/>
          </a:p>
        </p:txBody>
      </p:sp>
    </p:spTree>
    <p:extLst>
      <p:ext uri="{BB962C8B-B14F-4D97-AF65-F5344CB8AC3E}">
        <p14:creationId xmlns:p14="http://schemas.microsoft.com/office/powerpoint/2010/main" val="2362916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9789" y="2132856"/>
            <a:ext cx="10800827" cy="4450099"/>
          </a:xfrm>
        </p:spPr>
        <p:txBody>
          <a:bodyPr>
            <a:normAutofit/>
          </a:bodyPr>
          <a:lstStyle/>
          <a:p>
            <a:pPr marL="0" indent="0">
              <a:buNone/>
            </a:pPr>
            <a:r>
              <a:rPr lang="en-AU" sz="2800" b="1" dirty="0"/>
              <a:t>A level crossing site may be: </a:t>
            </a:r>
          </a:p>
          <a:p>
            <a:pPr marL="0" indent="0">
              <a:buNone/>
            </a:pPr>
            <a:endParaRPr lang="en-AU" sz="2400" b="1" dirty="0"/>
          </a:p>
          <a:p>
            <a:pPr lvl="0"/>
            <a:r>
              <a:rPr lang="en-US" sz="2800" dirty="0"/>
              <a:t>a road crossing,</a:t>
            </a:r>
            <a:endParaRPr lang="en-AU" sz="2800" dirty="0"/>
          </a:p>
          <a:p>
            <a:r>
              <a:rPr lang="en-US" sz="2800" dirty="0"/>
              <a:t>a road crossing with one or more adjacent pedestrian crossings, or</a:t>
            </a:r>
            <a:endParaRPr lang="en-AU" sz="2800" dirty="0"/>
          </a:p>
          <a:p>
            <a:pPr lvl="0"/>
            <a:r>
              <a:rPr lang="en-US" sz="2800" dirty="0"/>
              <a:t>single or multiple pedestrian mid-block (or standalone) crossings with no adjacent road crossing e.g. at station platforms.</a:t>
            </a:r>
          </a:p>
          <a:p>
            <a:endParaRPr lang="en-AU" dirty="0"/>
          </a:p>
        </p:txBody>
      </p:sp>
      <p:sp>
        <p:nvSpPr>
          <p:cNvPr id="7" name="Title 2"/>
          <p:cNvSpPr>
            <a:spLocks noGrp="1"/>
          </p:cNvSpPr>
          <p:nvPr>
            <p:ph type="title"/>
          </p:nvPr>
        </p:nvSpPr>
        <p:spPr/>
        <p:txBody>
          <a:bodyPr/>
          <a:lstStyle/>
          <a:p>
            <a:r>
              <a:rPr lang="en-AU" dirty="0"/>
              <a:t>Types of level crossings</a:t>
            </a:r>
          </a:p>
        </p:txBody>
      </p:sp>
    </p:spTree>
    <p:extLst>
      <p:ext uri="{BB962C8B-B14F-4D97-AF65-F5344CB8AC3E}">
        <p14:creationId xmlns:p14="http://schemas.microsoft.com/office/powerpoint/2010/main" val="8558565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Location 9 – Track Panel</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Ensure that it is safe to enter the Danger Zone</a:t>
            </a:r>
          </a:p>
          <a:p>
            <a:pPr marL="228600" lvl="0" indent="-228600">
              <a:buFont typeface="+mj-lt"/>
              <a:buAutoNum type="arabicPeriod"/>
            </a:pPr>
            <a:r>
              <a:rPr lang="en-AU" dirty="0"/>
              <a:t>Move to a position up track of the crossing where facing in a down direction a photograph of the entire crossing surface panel can be taken.</a:t>
            </a:r>
          </a:p>
          <a:p>
            <a:pPr marL="228600" lvl="0" indent="-228600">
              <a:buFont typeface="+mj-lt"/>
              <a:buAutoNum type="arabicPeriod"/>
            </a:pPr>
            <a:r>
              <a:rPr lang="en-AU" dirty="0"/>
              <a:t>Move to a position down track of the crossing where facing in an up direction a photograph of the entire crossing surface panel can be taken.</a:t>
            </a:r>
          </a:p>
          <a:p>
            <a:endParaRPr lang="en-AU" dirty="0"/>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818" y="1238746"/>
            <a:ext cx="5399088" cy="5399088"/>
          </a:xfrm>
        </p:spPr>
      </p:pic>
    </p:spTree>
    <p:extLst>
      <p:ext uri="{BB962C8B-B14F-4D97-AF65-F5344CB8AC3E}">
        <p14:creationId xmlns:p14="http://schemas.microsoft.com/office/powerpoint/2010/main" val="34390567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pPr algn="ctr"/>
            <a:r>
              <a:rPr lang="en-AU" b="0" dirty="0"/>
              <a:t>↓  Track Up</a:t>
            </a:r>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62289" y="2898775"/>
            <a:ext cx="4912784" cy="3684588"/>
          </a:xfrm>
        </p:spPr>
      </p:pic>
      <p:sp>
        <p:nvSpPr>
          <p:cNvPr id="8" name="Text Placeholder 7"/>
          <p:cNvSpPr>
            <a:spLocks noGrp="1"/>
          </p:cNvSpPr>
          <p:nvPr>
            <p:ph type="body" sz="quarter" idx="3"/>
          </p:nvPr>
        </p:nvSpPr>
        <p:spPr/>
        <p:txBody>
          <a:bodyPr/>
          <a:lstStyle/>
          <a:p>
            <a:pPr algn="ctr"/>
            <a:r>
              <a:rPr lang="en-AU" b="0" dirty="0"/>
              <a:t>↓  Track Down</a:t>
            </a:r>
          </a:p>
        </p:txBody>
      </p:sp>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307402" y="2898775"/>
            <a:ext cx="4912784" cy="3684588"/>
          </a:xfrm>
        </p:spPr>
      </p:pic>
      <p:sp>
        <p:nvSpPr>
          <p:cNvPr id="12" name="Title 4"/>
          <p:cNvSpPr txBox="1">
            <a:spLocks/>
          </p:cNvSpPr>
          <p:nvPr/>
        </p:nvSpPr>
        <p:spPr>
          <a:xfrm>
            <a:off x="838201" y="1081548"/>
            <a:ext cx="9043219" cy="60914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pPr algn="ctr"/>
            <a:r>
              <a:rPr lang="en-AU" dirty="0"/>
              <a:t>Example Photographs</a:t>
            </a:r>
          </a:p>
        </p:txBody>
      </p:sp>
    </p:spTree>
    <p:extLst>
      <p:ext uri="{BB962C8B-B14F-4D97-AF65-F5344CB8AC3E}">
        <p14:creationId xmlns:p14="http://schemas.microsoft.com/office/powerpoint/2010/main" val="10093979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Location 10 – Right Approach</a:t>
            </a:r>
          </a:p>
        </p:txBody>
      </p:sp>
      <p:sp>
        <p:nvSpPr>
          <p:cNvPr id="18" name="Text Placeholder 17"/>
          <p:cNvSpPr>
            <a:spLocks noGrp="1"/>
          </p:cNvSpPr>
          <p:nvPr>
            <p:ph type="body" sz="half" idx="2"/>
          </p:nvPr>
        </p:nvSpPr>
        <p:spPr/>
        <p:txBody>
          <a:bodyPr/>
          <a:lstStyle/>
          <a:p>
            <a:pPr marL="228600" indent="-228600">
              <a:buFont typeface="+mj-lt"/>
              <a:buAutoNum type="arabicPeriod"/>
            </a:pPr>
            <a:r>
              <a:rPr lang="en-AU" dirty="0"/>
              <a:t>Take photograph of the available sighting – UP Direction</a:t>
            </a:r>
          </a:p>
          <a:p>
            <a:pPr marL="228600" indent="-228600">
              <a:buFont typeface="+mj-lt"/>
              <a:buAutoNum type="arabicPeriod"/>
            </a:pPr>
            <a:r>
              <a:rPr lang="en-AU" dirty="0"/>
              <a:t>Take photograph of the crossing panel – Across Track (capture hold point in present)</a:t>
            </a:r>
          </a:p>
          <a:p>
            <a:pPr marL="228600" indent="-228600">
              <a:buFont typeface="+mj-lt"/>
              <a:buAutoNum type="arabicPeriod"/>
            </a:pPr>
            <a:r>
              <a:rPr lang="en-AU" dirty="0"/>
              <a:t>Take photograph of the available sighting – DOWN Direction</a:t>
            </a:r>
          </a:p>
          <a:p>
            <a:pPr marL="228600" indent="-228600">
              <a:buFont typeface="+mj-lt"/>
              <a:buAutoNum type="arabicPeriod"/>
            </a:pPr>
            <a:r>
              <a:rPr lang="en-AU" dirty="0"/>
              <a:t>Take photographs of the signage affixed to the pedestrian facility</a:t>
            </a:r>
          </a:p>
          <a:p>
            <a:pPr marL="228600" indent="-228600">
              <a:buFont typeface="+mj-lt"/>
              <a:buAutoNum type="arabicPeriod"/>
            </a:pPr>
            <a:r>
              <a:rPr lang="en-AU" dirty="0"/>
              <a:t>Take photograph of the alignment of the pedestrian facility of the approach</a:t>
            </a:r>
          </a:p>
          <a:p>
            <a:endParaRPr lang="en-AU" dirty="0"/>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818" y="1238746"/>
            <a:ext cx="5399088" cy="5399088"/>
          </a:xfrm>
        </p:spPr>
      </p:pic>
    </p:spTree>
    <p:extLst>
      <p:ext uri="{BB962C8B-B14F-4D97-AF65-F5344CB8AC3E}">
        <p14:creationId xmlns:p14="http://schemas.microsoft.com/office/powerpoint/2010/main" val="14741112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3" y="2058196"/>
            <a:ext cx="3747949" cy="2810961"/>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0" y="3717032"/>
            <a:ext cx="3747952" cy="2810963"/>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8" y="2066501"/>
            <a:ext cx="3746842" cy="2810132"/>
          </a:xfrm>
          <a:prstGeom prst="rect">
            <a:avLst/>
          </a:prstGeom>
        </p:spPr>
      </p:pic>
      <p:sp>
        <p:nvSpPr>
          <p:cNvPr id="2" name="TextBox 1"/>
          <p:cNvSpPr txBox="1"/>
          <p:nvPr/>
        </p:nvSpPr>
        <p:spPr>
          <a:xfrm>
            <a:off x="838201" y="4885231"/>
            <a:ext cx="3404219" cy="646331"/>
          </a:xfrm>
          <a:prstGeom prst="rect">
            <a:avLst/>
          </a:prstGeom>
          <a:noFill/>
        </p:spPr>
        <p:txBody>
          <a:bodyPr wrap="square" rtlCol="0">
            <a:spAutoFit/>
          </a:bodyPr>
          <a:lstStyle/>
          <a:p>
            <a:pPr algn="ctr"/>
            <a:r>
              <a:rPr lang="en-AU" dirty="0"/>
              <a:t>↑  Crossing Number</a:t>
            </a:r>
          </a:p>
          <a:p>
            <a:pPr algn="ctr"/>
            <a:endParaRPr lang="en-AU" dirty="0"/>
          </a:p>
        </p:txBody>
      </p:sp>
      <p:sp>
        <p:nvSpPr>
          <p:cNvPr id="8" name="TextBox 7"/>
          <p:cNvSpPr txBox="1"/>
          <p:nvPr/>
        </p:nvSpPr>
        <p:spPr>
          <a:xfrm>
            <a:off x="7990373" y="4885231"/>
            <a:ext cx="3404219" cy="923330"/>
          </a:xfrm>
          <a:prstGeom prst="rect">
            <a:avLst/>
          </a:prstGeom>
          <a:noFill/>
        </p:spPr>
        <p:txBody>
          <a:bodyPr wrap="square" rtlCol="0">
            <a:spAutoFit/>
          </a:bodyPr>
          <a:lstStyle/>
          <a:p>
            <a:pPr algn="ctr"/>
            <a:r>
              <a:rPr lang="en-AU" dirty="0"/>
              <a:t>↑  Crossing Protection Right Approach</a:t>
            </a:r>
          </a:p>
          <a:p>
            <a:pPr algn="ctr"/>
            <a:endParaRPr lang="en-AU" dirty="0"/>
          </a:p>
        </p:txBody>
      </p:sp>
      <p:sp>
        <p:nvSpPr>
          <p:cNvPr id="9" name="TextBox 8"/>
          <p:cNvSpPr txBox="1"/>
          <p:nvPr/>
        </p:nvSpPr>
        <p:spPr>
          <a:xfrm>
            <a:off x="4586154" y="2793702"/>
            <a:ext cx="3094022" cy="923330"/>
          </a:xfrm>
          <a:prstGeom prst="rect">
            <a:avLst/>
          </a:prstGeom>
          <a:noFill/>
        </p:spPr>
        <p:txBody>
          <a:bodyPr wrap="square" rtlCol="0">
            <a:spAutoFit/>
          </a:bodyPr>
          <a:lstStyle/>
          <a:p>
            <a:pPr algn="ctr"/>
            <a:r>
              <a:rPr lang="en-AU" dirty="0"/>
              <a:t>↓  Maze Alignment Right Approach</a:t>
            </a:r>
          </a:p>
          <a:p>
            <a:pPr algn="ctr"/>
            <a:endParaRPr lang="en-AU" dirty="0"/>
          </a:p>
        </p:txBody>
      </p:sp>
    </p:spTree>
    <p:extLst>
      <p:ext uri="{BB962C8B-B14F-4D97-AF65-F5344CB8AC3E}">
        <p14:creationId xmlns:p14="http://schemas.microsoft.com/office/powerpoint/2010/main" val="198278854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3" y="2058196"/>
            <a:ext cx="3747948" cy="2810961"/>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1" y="3717032"/>
            <a:ext cx="3747950" cy="2810963"/>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8" y="2066501"/>
            <a:ext cx="3746842" cy="2810131"/>
          </a:xfrm>
          <a:prstGeom prst="rect">
            <a:avLst/>
          </a:prstGeom>
        </p:spPr>
      </p:pic>
      <p:sp>
        <p:nvSpPr>
          <p:cNvPr id="2" name="TextBox 1"/>
          <p:cNvSpPr txBox="1"/>
          <p:nvPr/>
        </p:nvSpPr>
        <p:spPr>
          <a:xfrm>
            <a:off x="838201" y="4885231"/>
            <a:ext cx="3404219" cy="646331"/>
          </a:xfrm>
          <a:prstGeom prst="rect">
            <a:avLst/>
          </a:prstGeom>
          <a:noFill/>
        </p:spPr>
        <p:txBody>
          <a:bodyPr wrap="square" rtlCol="0">
            <a:spAutoFit/>
          </a:bodyPr>
          <a:lstStyle/>
          <a:p>
            <a:pPr algn="ctr"/>
            <a:r>
              <a:rPr lang="en-AU" dirty="0"/>
              <a:t>↑  Sighting Right Up</a:t>
            </a:r>
          </a:p>
          <a:p>
            <a:pPr algn="ctr"/>
            <a:endParaRPr lang="en-AU" dirty="0"/>
          </a:p>
        </p:txBody>
      </p:sp>
      <p:sp>
        <p:nvSpPr>
          <p:cNvPr id="8" name="TextBox 7"/>
          <p:cNvSpPr txBox="1"/>
          <p:nvPr/>
        </p:nvSpPr>
        <p:spPr>
          <a:xfrm>
            <a:off x="7990373" y="4885231"/>
            <a:ext cx="3404219" cy="646331"/>
          </a:xfrm>
          <a:prstGeom prst="rect">
            <a:avLst/>
          </a:prstGeom>
          <a:noFill/>
        </p:spPr>
        <p:txBody>
          <a:bodyPr wrap="square" rtlCol="0">
            <a:spAutoFit/>
          </a:bodyPr>
          <a:lstStyle/>
          <a:p>
            <a:pPr algn="ctr"/>
            <a:r>
              <a:rPr lang="en-AU" dirty="0"/>
              <a:t>↑  Sighting Right Down</a:t>
            </a:r>
          </a:p>
          <a:p>
            <a:pPr algn="ctr"/>
            <a:endParaRPr lang="en-AU" dirty="0"/>
          </a:p>
        </p:txBody>
      </p:sp>
      <p:sp>
        <p:nvSpPr>
          <p:cNvPr id="9" name="TextBox 8"/>
          <p:cNvSpPr txBox="1"/>
          <p:nvPr/>
        </p:nvSpPr>
        <p:spPr>
          <a:xfrm>
            <a:off x="4586154" y="2793702"/>
            <a:ext cx="3094022" cy="923330"/>
          </a:xfrm>
          <a:prstGeom prst="rect">
            <a:avLst/>
          </a:prstGeom>
          <a:noFill/>
        </p:spPr>
        <p:txBody>
          <a:bodyPr wrap="square" rtlCol="0">
            <a:spAutoFit/>
          </a:bodyPr>
          <a:lstStyle/>
          <a:p>
            <a:pPr algn="ctr"/>
            <a:r>
              <a:rPr lang="en-AU" dirty="0"/>
              <a:t>↓  Crossing Panel Right Approach</a:t>
            </a:r>
          </a:p>
          <a:p>
            <a:pPr algn="ctr"/>
            <a:endParaRPr lang="en-AU" dirty="0"/>
          </a:p>
        </p:txBody>
      </p:sp>
    </p:spTree>
    <p:extLst>
      <p:ext uri="{BB962C8B-B14F-4D97-AF65-F5344CB8AC3E}">
        <p14:creationId xmlns:p14="http://schemas.microsoft.com/office/powerpoint/2010/main" val="28187090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6045" y="460648"/>
            <a:ext cx="4248100" cy="1600200"/>
          </a:xfrm>
        </p:spPr>
        <p:txBody>
          <a:bodyPr/>
          <a:lstStyle/>
          <a:p>
            <a:r>
              <a:rPr lang="en-AU" dirty="0"/>
              <a:t>Photo Naming Conventions</a:t>
            </a:r>
          </a:p>
        </p:txBody>
      </p:sp>
      <p:graphicFrame>
        <p:nvGraphicFramePr>
          <p:cNvPr id="10" name="Content Placeholder 9"/>
          <p:cNvGraphicFramePr>
            <a:graphicFrameLocks noGrp="1"/>
          </p:cNvGraphicFramePr>
          <p:nvPr>
            <p:ph idx="1"/>
          </p:nvPr>
        </p:nvGraphicFramePr>
        <p:xfrm>
          <a:off x="4079776" y="2060848"/>
          <a:ext cx="7488832" cy="4457700"/>
        </p:xfrm>
        <a:graphic>
          <a:graphicData uri="http://schemas.openxmlformats.org/drawingml/2006/table">
            <a:tbl>
              <a:tblPr firstRow="1" bandRow="1">
                <a:tableStyleId>{5C22544A-7EE6-4342-B048-85BDC9FD1C3A}</a:tableStyleId>
              </a:tblPr>
              <a:tblGrid>
                <a:gridCol w="2160241">
                  <a:extLst>
                    <a:ext uri="{9D8B030D-6E8A-4147-A177-3AD203B41FA5}">
                      <a16:colId xmlns:a16="http://schemas.microsoft.com/office/drawing/2014/main" val="3038414753"/>
                    </a:ext>
                  </a:extLst>
                </a:gridCol>
                <a:gridCol w="5328591">
                  <a:extLst>
                    <a:ext uri="{9D8B030D-6E8A-4147-A177-3AD203B41FA5}">
                      <a16:colId xmlns:a16="http://schemas.microsoft.com/office/drawing/2014/main" val="2455286091"/>
                    </a:ext>
                  </a:extLst>
                </a:gridCol>
              </a:tblGrid>
              <a:tr h="244117">
                <a:tc>
                  <a:txBody>
                    <a:bodyPr/>
                    <a:lstStyle/>
                    <a:p>
                      <a:r>
                        <a:rPr lang="en-AU" dirty="0"/>
                        <a:t>Standard Name</a:t>
                      </a:r>
                    </a:p>
                  </a:txBody>
                  <a:tcPr marL="125978" marR="125978"/>
                </a:tc>
                <a:tc>
                  <a:txBody>
                    <a:bodyPr/>
                    <a:lstStyle/>
                    <a:p>
                      <a:r>
                        <a:rPr lang="en-AU" dirty="0"/>
                        <a:t>Description</a:t>
                      </a:r>
                    </a:p>
                  </a:txBody>
                  <a:tcPr marL="125978" marR="125978"/>
                </a:tc>
                <a:extLst>
                  <a:ext uri="{0D108BD9-81ED-4DB2-BD59-A6C34878D82A}">
                    <a16:rowId xmlns:a16="http://schemas.microsoft.com/office/drawing/2014/main" val="1387399389"/>
                  </a:ext>
                </a:extLst>
              </a:tr>
              <a:tr h="2441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PX176.520km_ID</a:t>
                      </a:r>
                    </a:p>
                  </a:txBody>
                  <a:tcPr marL="125978" marR="125978"/>
                </a:tc>
                <a:tc>
                  <a:txBody>
                    <a:bodyPr/>
                    <a:lstStyle/>
                    <a:p>
                      <a:r>
                        <a:rPr lang="en-AU" dirty="0"/>
                        <a:t>Crossing Name and Number</a:t>
                      </a:r>
                    </a:p>
                  </a:txBody>
                  <a:tcPr marL="125978" marR="125978"/>
                </a:tc>
                <a:extLst>
                  <a:ext uri="{0D108BD9-81ED-4DB2-BD59-A6C34878D82A}">
                    <a16:rowId xmlns:a16="http://schemas.microsoft.com/office/drawing/2014/main" val="1776765755"/>
                  </a:ext>
                </a:extLst>
              </a:tr>
              <a:tr h="2441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PX176.520km_Overview</a:t>
                      </a:r>
                    </a:p>
                  </a:txBody>
                  <a:tcPr marL="125978" marR="125978"/>
                </a:tc>
                <a:tc>
                  <a:txBody>
                    <a:bodyPr/>
                    <a:lstStyle/>
                    <a:p>
                      <a:r>
                        <a:rPr lang="en-AU" dirty="0"/>
                        <a:t>General overview of crossing</a:t>
                      </a:r>
                    </a:p>
                  </a:txBody>
                  <a:tcPr marL="125978" marR="125978"/>
                </a:tc>
                <a:extLst>
                  <a:ext uri="{0D108BD9-81ED-4DB2-BD59-A6C34878D82A}">
                    <a16:rowId xmlns:a16="http://schemas.microsoft.com/office/drawing/2014/main" val="3148566722"/>
                  </a:ext>
                </a:extLst>
              </a:tr>
              <a:tr h="2441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PX176.520km_MAL</a:t>
                      </a:r>
                    </a:p>
                  </a:txBody>
                  <a:tcPr marL="125978" marR="1259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50" b="0" i="0" u="none" strike="noStrike" kern="1200" baseline="0" dirty="0">
                          <a:solidFill>
                            <a:schemeClr val="dk1"/>
                          </a:solidFill>
                          <a:latin typeface="+mn-lt"/>
                          <a:ea typeface="+mn-ea"/>
                          <a:cs typeface="+mn-cs"/>
                        </a:rPr>
                        <a:t>From the S1/SSD point on the left approach facing Up Direction </a:t>
                      </a:r>
                    </a:p>
                  </a:txBody>
                  <a:tcPr marL="125978" marR="125978"/>
                </a:tc>
                <a:extLst>
                  <a:ext uri="{0D108BD9-81ED-4DB2-BD59-A6C34878D82A}">
                    <a16:rowId xmlns:a16="http://schemas.microsoft.com/office/drawing/2014/main" val="1358819763"/>
                  </a:ext>
                </a:extLst>
              </a:tr>
              <a:tr h="2441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PX176.520km_MAR</a:t>
                      </a:r>
                    </a:p>
                  </a:txBody>
                  <a:tcPr marL="125978" marR="125978"/>
                </a:tc>
                <a:tc>
                  <a:txBody>
                    <a:bodyPr/>
                    <a:lstStyle/>
                    <a:p>
                      <a:r>
                        <a:rPr lang="en-AU" sz="1350" b="0" i="0" u="none" strike="noStrike" kern="1200" baseline="0" dirty="0">
                          <a:solidFill>
                            <a:schemeClr val="dk1"/>
                          </a:solidFill>
                          <a:latin typeface="+mn-lt"/>
                          <a:ea typeface="+mn-ea"/>
                          <a:cs typeface="+mn-cs"/>
                        </a:rPr>
                        <a:t>From the S1/SSD point on the left approach facing to crossing</a:t>
                      </a:r>
                      <a:endParaRPr lang="en-AU" dirty="0"/>
                    </a:p>
                  </a:txBody>
                  <a:tcPr marL="125978" marR="125978"/>
                </a:tc>
                <a:extLst>
                  <a:ext uri="{0D108BD9-81ED-4DB2-BD59-A6C34878D82A}">
                    <a16:rowId xmlns:a16="http://schemas.microsoft.com/office/drawing/2014/main" val="1303781740"/>
                  </a:ext>
                </a:extLst>
              </a:tr>
              <a:tr h="2441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PX176.520km_PL</a:t>
                      </a:r>
                    </a:p>
                  </a:txBody>
                  <a:tcPr marL="125978" marR="125978"/>
                </a:tc>
                <a:tc>
                  <a:txBody>
                    <a:bodyPr/>
                    <a:lstStyle/>
                    <a:p>
                      <a:r>
                        <a:rPr lang="en-AU" dirty="0"/>
                        <a:t>Crossing protection</a:t>
                      </a:r>
                      <a:r>
                        <a:rPr lang="en-AU" baseline="0" dirty="0"/>
                        <a:t> on left road approach</a:t>
                      </a:r>
                      <a:endParaRPr lang="en-AU" dirty="0"/>
                    </a:p>
                  </a:txBody>
                  <a:tcPr marL="125978" marR="125978"/>
                </a:tc>
                <a:extLst>
                  <a:ext uri="{0D108BD9-81ED-4DB2-BD59-A6C34878D82A}">
                    <a16:rowId xmlns:a16="http://schemas.microsoft.com/office/drawing/2014/main" val="3719039755"/>
                  </a:ext>
                </a:extLst>
              </a:tr>
              <a:tr h="244117">
                <a:tc>
                  <a:txBody>
                    <a:bodyPr/>
                    <a:lstStyle/>
                    <a:p>
                      <a:r>
                        <a:rPr lang="en-AU" dirty="0"/>
                        <a:t>PX176.520km_PR</a:t>
                      </a:r>
                    </a:p>
                  </a:txBody>
                  <a:tcPr marL="125978" marR="125978"/>
                </a:tc>
                <a:tc>
                  <a:txBody>
                    <a:bodyPr/>
                    <a:lstStyle/>
                    <a:p>
                      <a:r>
                        <a:rPr lang="en-AU" dirty="0"/>
                        <a:t>Crossing protection</a:t>
                      </a:r>
                      <a:r>
                        <a:rPr lang="en-AU" baseline="0" dirty="0"/>
                        <a:t> on right road approach</a:t>
                      </a:r>
                      <a:endParaRPr lang="en-AU" dirty="0"/>
                    </a:p>
                  </a:txBody>
                  <a:tcPr marL="125978" marR="125978"/>
                </a:tc>
                <a:extLst>
                  <a:ext uri="{0D108BD9-81ED-4DB2-BD59-A6C34878D82A}">
                    <a16:rowId xmlns:a16="http://schemas.microsoft.com/office/drawing/2014/main" val="897468503"/>
                  </a:ext>
                </a:extLst>
              </a:tr>
              <a:tr h="244117">
                <a:tc>
                  <a:txBody>
                    <a:bodyPr/>
                    <a:lstStyle/>
                    <a:p>
                      <a:r>
                        <a:rPr lang="en-AU" dirty="0"/>
                        <a:t>PX176.520km_S2LU</a:t>
                      </a:r>
                    </a:p>
                  </a:txBody>
                  <a:tcPr marL="125978" marR="1259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50" b="0" i="0" u="none" strike="noStrike" kern="1200" baseline="0" dirty="0">
                          <a:solidFill>
                            <a:schemeClr val="dk1"/>
                          </a:solidFill>
                          <a:latin typeface="+mn-lt"/>
                          <a:ea typeface="+mn-ea"/>
                          <a:cs typeface="+mn-cs"/>
                        </a:rPr>
                        <a:t>From the hold point on the left approach sighting Up Direction 	</a:t>
                      </a:r>
                    </a:p>
                  </a:txBody>
                  <a:tcPr marL="125978" marR="125978"/>
                </a:tc>
                <a:extLst>
                  <a:ext uri="{0D108BD9-81ED-4DB2-BD59-A6C34878D82A}">
                    <a16:rowId xmlns:a16="http://schemas.microsoft.com/office/drawing/2014/main" val="1926988754"/>
                  </a:ext>
                </a:extLst>
              </a:tr>
              <a:tr h="244117">
                <a:tc>
                  <a:txBody>
                    <a:bodyPr/>
                    <a:lstStyle/>
                    <a:p>
                      <a:r>
                        <a:rPr lang="en-AU" dirty="0"/>
                        <a:t>PX176.520km_S2LA</a:t>
                      </a:r>
                    </a:p>
                  </a:txBody>
                  <a:tcPr marL="125978" marR="125978"/>
                </a:tc>
                <a:tc>
                  <a:txBody>
                    <a:bodyPr/>
                    <a:lstStyle/>
                    <a:p>
                      <a:r>
                        <a:rPr lang="en-AU" sz="1350" b="0" i="0" u="none" strike="noStrike" kern="1200" baseline="0" dirty="0">
                          <a:solidFill>
                            <a:schemeClr val="dk1"/>
                          </a:solidFill>
                          <a:latin typeface="+mn-lt"/>
                          <a:ea typeface="+mn-ea"/>
                          <a:cs typeface="+mn-cs"/>
                        </a:rPr>
                        <a:t>From the hold point on the left approach facing across crossing</a:t>
                      </a:r>
                      <a:endParaRPr lang="en-AU" dirty="0"/>
                    </a:p>
                  </a:txBody>
                  <a:tcPr marL="125978" marR="125978"/>
                </a:tc>
                <a:extLst>
                  <a:ext uri="{0D108BD9-81ED-4DB2-BD59-A6C34878D82A}">
                    <a16:rowId xmlns:a16="http://schemas.microsoft.com/office/drawing/2014/main" val="2425147298"/>
                  </a:ext>
                </a:extLst>
              </a:tr>
              <a:tr h="244117">
                <a:tc>
                  <a:txBody>
                    <a:bodyPr/>
                    <a:lstStyle/>
                    <a:p>
                      <a:r>
                        <a:rPr lang="en-AU" dirty="0"/>
                        <a:t>PX176.520km_S2LD</a:t>
                      </a:r>
                    </a:p>
                  </a:txBody>
                  <a:tcPr marL="125978" marR="125978"/>
                </a:tc>
                <a:tc>
                  <a:txBody>
                    <a:bodyPr/>
                    <a:lstStyle/>
                    <a:p>
                      <a:r>
                        <a:rPr lang="en-AU" sz="1350" b="0" i="0" u="none" strike="noStrike" kern="1200" baseline="0" dirty="0">
                          <a:solidFill>
                            <a:schemeClr val="dk1"/>
                          </a:solidFill>
                          <a:latin typeface="+mn-lt"/>
                          <a:ea typeface="+mn-ea"/>
                          <a:cs typeface="+mn-cs"/>
                        </a:rPr>
                        <a:t>From the hold point on the left approach sighting Down Direction </a:t>
                      </a:r>
                      <a:endParaRPr lang="en-AU" dirty="0"/>
                    </a:p>
                  </a:txBody>
                  <a:tcPr marL="125978" marR="125978"/>
                </a:tc>
                <a:extLst>
                  <a:ext uri="{0D108BD9-81ED-4DB2-BD59-A6C34878D82A}">
                    <a16:rowId xmlns:a16="http://schemas.microsoft.com/office/drawing/2014/main" val="1376013692"/>
                  </a:ext>
                </a:extLst>
              </a:tr>
              <a:tr h="2441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PX176.520km_S2RU</a:t>
                      </a:r>
                    </a:p>
                  </a:txBody>
                  <a:tcPr marL="125978" marR="1259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50" b="0" i="0" u="none" strike="noStrike" kern="1200" baseline="0" dirty="0">
                          <a:solidFill>
                            <a:schemeClr val="dk1"/>
                          </a:solidFill>
                          <a:latin typeface="+mn-lt"/>
                          <a:ea typeface="+mn-ea"/>
                          <a:cs typeface="+mn-cs"/>
                        </a:rPr>
                        <a:t>From the hold point on the right approach sighting Up Direction </a:t>
                      </a:r>
                    </a:p>
                  </a:txBody>
                  <a:tcPr marL="125978" marR="125978"/>
                </a:tc>
                <a:extLst>
                  <a:ext uri="{0D108BD9-81ED-4DB2-BD59-A6C34878D82A}">
                    <a16:rowId xmlns:a16="http://schemas.microsoft.com/office/drawing/2014/main" val="1123936733"/>
                  </a:ext>
                </a:extLst>
              </a:tr>
              <a:tr h="2441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PX176.520km_S2RA</a:t>
                      </a:r>
                    </a:p>
                  </a:txBody>
                  <a:tcPr marL="125978" marR="1259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50" b="0" i="0" u="none" strike="noStrike" kern="1200" baseline="0" dirty="0">
                          <a:solidFill>
                            <a:schemeClr val="dk1"/>
                          </a:solidFill>
                          <a:latin typeface="+mn-lt"/>
                          <a:ea typeface="+mn-ea"/>
                          <a:cs typeface="+mn-cs"/>
                        </a:rPr>
                        <a:t>From the hold point on the right approach facing across crossing</a:t>
                      </a:r>
                      <a:endParaRPr lang="en-AU" dirty="0"/>
                    </a:p>
                  </a:txBody>
                  <a:tcPr marL="125978" marR="125978"/>
                </a:tc>
                <a:extLst>
                  <a:ext uri="{0D108BD9-81ED-4DB2-BD59-A6C34878D82A}">
                    <a16:rowId xmlns:a16="http://schemas.microsoft.com/office/drawing/2014/main" val="255278881"/>
                  </a:ext>
                </a:extLst>
              </a:tr>
              <a:tr h="2441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PX176.520km_S2RD</a:t>
                      </a:r>
                    </a:p>
                  </a:txBody>
                  <a:tcPr marL="125978" marR="1259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50" b="0" i="0" u="none" strike="noStrike" kern="1200" baseline="0" dirty="0">
                          <a:solidFill>
                            <a:schemeClr val="dk1"/>
                          </a:solidFill>
                          <a:latin typeface="+mn-lt"/>
                          <a:ea typeface="+mn-ea"/>
                          <a:cs typeface="+mn-cs"/>
                        </a:rPr>
                        <a:t>From the hold point on the right approach sighting Down Direction </a:t>
                      </a:r>
                      <a:endParaRPr lang="en-AU" dirty="0"/>
                    </a:p>
                  </a:txBody>
                  <a:tcPr marL="125978" marR="125978"/>
                </a:tc>
                <a:extLst>
                  <a:ext uri="{0D108BD9-81ED-4DB2-BD59-A6C34878D82A}">
                    <a16:rowId xmlns:a16="http://schemas.microsoft.com/office/drawing/2014/main" val="838670161"/>
                  </a:ext>
                </a:extLst>
              </a:tr>
              <a:tr h="244117">
                <a:tc>
                  <a:txBody>
                    <a:bodyPr/>
                    <a:lstStyle/>
                    <a:p>
                      <a:r>
                        <a:rPr lang="en-AU" dirty="0"/>
                        <a:t>PX176.520km_TD</a:t>
                      </a:r>
                    </a:p>
                  </a:txBody>
                  <a:tcPr marL="125978" marR="125978"/>
                </a:tc>
                <a:tc>
                  <a:txBody>
                    <a:bodyPr/>
                    <a:lstStyle/>
                    <a:p>
                      <a:r>
                        <a:rPr lang="en-AU" dirty="0"/>
                        <a:t>View</a:t>
                      </a:r>
                      <a:r>
                        <a:rPr lang="en-AU" baseline="0" dirty="0"/>
                        <a:t> across crossing in Down Direction</a:t>
                      </a:r>
                      <a:endParaRPr lang="en-AU" dirty="0"/>
                    </a:p>
                  </a:txBody>
                  <a:tcPr marL="125978" marR="125978"/>
                </a:tc>
                <a:extLst>
                  <a:ext uri="{0D108BD9-81ED-4DB2-BD59-A6C34878D82A}">
                    <a16:rowId xmlns:a16="http://schemas.microsoft.com/office/drawing/2014/main" val="1033403208"/>
                  </a:ext>
                </a:extLst>
              </a:tr>
              <a:tr h="244117">
                <a:tc>
                  <a:txBody>
                    <a:bodyPr/>
                    <a:lstStyle/>
                    <a:p>
                      <a:r>
                        <a:rPr lang="en-AU" dirty="0"/>
                        <a:t>PX176.520km_TU</a:t>
                      </a:r>
                    </a:p>
                  </a:txBody>
                  <a:tcPr marL="125978" marR="1259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View</a:t>
                      </a:r>
                      <a:r>
                        <a:rPr lang="en-AU" baseline="0" dirty="0"/>
                        <a:t> across crossing in Up Direction</a:t>
                      </a:r>
                      <a:endParaRPr lang="en-AU" dirty="0"/>
                    </a:p>
                  </a:txBody>
                  <a:tcPr marL="125978" marR="125978"/>
                </a:tc>
                <a:extLst>
                  <a:ext uri="{0D108BD9-81ED-4DB2-BD59-A6C34878D82A}">
                    <a16:rowId xmlns:a16="http://schemas.microsoft.com/office/drawing/2014/main" val="192253238"/>
                  </a:ext>
                </a:extLst>
              </a:tr>
            </a:tbl>
          </a:graphicData>
        </a:graphic>
      </p:graphicFrame>
      <p:sp>
        <p:nvSpPr>
          <p:cNvPr id="12" name="Text Placeholder 11"/>
          <p:cNvSpPr>
            <a:spLocks noGrp="1"/>
          </p:cNvSpPr>
          <p:nvPr>
            <p:ph type="body" sz="half" idx="2"/>
          </p:nvPr>
        </p:nvSpPr>
        <p:spPr>
          <a:xfrm>
            <a:off x="766045" y="2060848"/>
            <a:ext cx="3311995" cy="3811588"/>
          </a:xfrm>
        </p:spPr>
        <p:txBody>
          <a:bodyPr/>
          <a:lstStyle/>
          <a:p>
            <a:r>
              <a:rPr lang="en-AU" dirty="0"/>
              <a:t>The use of a standard naming convention for photographs, which includes a standard naming of approach quadrants is recommended. This has the advantage that users of the data can tell by the name of the photograph from which direction and orientation it was taken. </a:t>
            </a:r>
          </a:p>
          <a:p>
            <a:r>
              <a:rPr lang="en-AU" dirty="0"/>
              <a:t>Jurisdictions or organisations may have existing photo naming conventions in place, the table to the right is an example of a naming convention used by some jurisdictions/organisations.</a:t>
            </a:r>
          </a:p>
        </p:txBody>
      </p:sp>
    </p:spTree>
    <p:extLst>
      <p:ext uri="{BB962C8B-B14F-4D97-AF65-F5344CB8AC3E}">
        <p14:creationId xmlns:p14="http://schemas.microsoft.com/office/powerpoint/2010/main" val="298400006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32A396-051A-FD67-79D7-92B213E53147}"/>
              </a:ext>
            </a:extLst>
          </p:cNvPr>
          <p:cNvSpPr>
            <a:spLocks noGrp="1"/>
          </p:cNvSpPr>
          <p:nvPr>
            <p:ph type="title"/>
          </p:nvPr>
        </p:nvSpPr>
        <p:spPr/>
        <p:txBody>
          <a:bodyPr/>
          <a:lstStyle/>
          <a:p>
            <a:r>
              <a:rPr lang="en-AU" dirty="0"/>
              <a:t>Site Sketch</a:t>
            </a:r>
          </a:p>
        </p:txBody>
      </p:sp>
      <p:sp>
        <p:nvSpPr>
          <p:cNvPr id="6" name="Text Placeholder 5">
            <a:extLst>
              <a:ext uri="{FF2B5EF4-FFF2-40B4-BE49-F238E27FC236}">
                <a16:creationId xmlns:a16="http://schemas.microsoft.com/office/drawing/2014/main" id="{610825E1-7DCD-C240-0992-533DC6286B5A}"/>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37056090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7AD02-C35B-C8AE-0290-4CD8E495DD0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A0A6635-4F12-8FA8-F297-BFC7A8DBCBF4}"/>
              </a:ext>
            </a:extLst>
          </p:cNvPr>
          <p:cNvPicPr>
            <a:picLocks noChangeAspect="1"/>
          </p:cNvPicPr>
          <p:nvPr/>
        </p:nvPicPr>
        <p:blipFill>
          <a:blip r:embed="rId2"/>
          <a:srcRect/>
          <a:stretch/>
        </p:blipFill>
        <p:spPr>
          <a:xfrm>
            <a:off x="20" y="10"/>
            <a:ext cx="12191980" cy="6857990"/>
          </a:xfrm>
          <a:prstGeom prst="rect">
            <a:avLst/>
          </a:prstGeom>
          <a:noFill/>
        </p:spPr>
      </p:pic>
    </p:spTree>
    <p:extLst>
      <p:ext uri="{BB962C8B-B14F-4D97-AF65-F5344CB8AC3E}">
        <p14:creationId xmlns:p14="http://schemas.microsoft.com/office/powerpoint/2010/main" val="298427981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C7F9B-4444-340C-5FAF-43DCC72DFB96}"/>
            </a:ext>
          </a:extLst>
        </p:cNvPr>
        <p:cNvGrpSpPr/>
        <p:nvPr/>
      </p:nvGrpSpPr>
      <p:grpSpPr>
        <a:xfrm>
          <a:off x="0" y="0"/>
          <a:ext cx="0" cy="0"/>
          <a:chOff x="0" y="0"/>
          <a:chExt cx="0" cy="0"/>
        </a:xfrm>
      </p:grpSpPr>
      <p:pic>
        <p:nvPicPr>
          <p:cNvPr id="94" name="Picture 93">
            <a:extLst>
              <a:ext uri="{FF2B5EF4-FFF2-40B4-BE49-F238E27FC236}">
                <a16:creationId xmlns:a16="http://schemas.microsoft.com/office/drawing/2014/main" id="{F80C910B-D4C0-5335-C74F-7688BAC6EFF6}"/>
              </a:ext>
            </a:extLst>
          </p:cNvPr>
          <p:cNvPicPr>
            <a:picLocks noChangeAspect="1"/>
          </p:cNvPicPr>
          <p:nvPr/>
        </p:nvPicPr>
        <p:blipFill>
          <a:blip r:embed="rId2"/>
          <a:stretch>
            <a:fillRect/>
          </a:stretch>
        </p:blipFill>
        <p:spPr>
          <a:xfrm>
            <a:off x="7790966" y="4490502"/>
            <a:ext cx="1225832" cy="737167"/>
          </a:xfrm>
          <a:prstGeom prst="rect">
            <a:avLst/>
          </a:prstGeom>
        </p:spPr>
      </p:pic>
      <p:pic>
        <p:nvPicPr>
          <p:cNvPr id="93" name="Picture 92">
            <a:extLst>
              <a:ext uri="{FF2B5EF4-FFF2-40B4-BE49-F238E27FC236}">
                <a16:creationId xmlns:a16="http://schemas.microsoft.com/office/drawing/2014/main" id="{8BB074C0-F1F0-AF41-C6A0-0812C219E0D6}"/>
              </a:ext>
            </a:extLst>
          </p:cNvPr>
          <p:cNvPicPr>
            <a:picLocks noChangeAspect="1"/>
          </p:cNvPicPr>
          <p:nvPr/>
        </p:nvPicPr>
        <p:blipFill>
          <a:blip r:embed="rId2"/>
          <a:stretch>
            <a:fillRect/>
          </a:stretch>
        </p:blipFill>
        <p:spPr>
          <a:xfrm>
            <a:off x="6856634" y="1888778"/>
            <a:ext cx="1225832" cy="737167"/>
          </a:xfrm>
          <a:prstGeom prst="rect">
            <a:avLst/>
          </a:prstGeom>
        </p:spPr>
      </p:pic>
      <p:sp>
        <p:nvSpPr>
          <p:cNvPr id="11" name="TextBox 10">
            <a:extLst>
              <a:ext uri="{FF2B5EF4-FFF2-40B4-BE49-F238E27FC236}">
                <a16:creationId xmlns:a16="http://schemas.microsoft.com/office/drawing/2014/main" id="{11886C1F-8609-3C35-EB19-A83CDF7AACFE}"/>
              </a:ext>
            </a:extLst>
          </p:cNvPr>
          <p:cNvSpPr txBox="1"/>
          <p:nvPr/>
        </p:nvSpPr>
        <p:spPr>
          <a:xfrm>
            <a:off x="407368" y="1196752"/>
            <a:ext cx="2672591" cy="369332"/>
          </a:xfrm>
          <a:prstGeom prst="rect">
            <a:avLst/>
          </a:prstGeom>
          <a:noFill/>
        </p:spPr>
        <p:txBody>
          <a:bodyPr wrap="none" rtlCol="0">
            <a:spAutoFit/>
          </a:bodyPr>
          <a:lstStyle/>
          <a:p>
            <a:r>
              <a:rPr lang="en-AU" dirty="0"/>
              <a:t>Example from AS1742.7</a:t>
            </a:r>
          </a:p>
        </p:txBody>
      </p:sp>
      <p:grpSp>
        <p:nvGrpSpPr>
          <p:cNvPr id="53" name="Group 52">
            <a:extLst>
              <a:ext uri="{FF2B5EF4-FFF2-40B4-BE49-F238E27FC236}">
                <a16:creationId xmlns:a16="http://schemas.microsoft.com/office/drawing/2014/main" id="{6771D64F-5717-FD98-EA8A-ED5C09CB6839}"/>
              </a:ext>
            </a:extLst>
          </p:cNvPr>
          <p:cNvGrpSpPr/>
          <p:nvPr/>
        </p:nvGrpSpPr>
        <p:grpSpPr>
          <a:xfrm>
            <a:off x="5640137" y="188640"/>
            <a:ext cx="5150672" cy="6432653"/>
            <a:chOff x="5640137" y="188640"/>
            <a:chExt cx="5150672" cy="6432653"/>
          </a:xfrm>
        </p:grpSpPr>
        <p:cxnSp>
          <p:nvCxnSpPr>
            <p:cNvPr id="3" name="Straight Connector 2">
              <a:extLst>
                <a:ext uri="{FF2B5EF4-FFF2-40B4-BE49-F238E27FC236}">
                  <a16:creationId xmlns:a16="http://schemas.microsoft.com/office/drawing/2014/main" id="{44C69FAE-A951-9F36-18BD-75CCD6407AC1}"/>
                </a:ext>
              </a:extLst>
            </p:cNvPr>
            <p:cNvCxnSpPr>
              <a:cxnSpLocks/>
            </p:cNvCxnSpPr>
            <p:nvPr/>
          </p:nvCxnSpPr>
          <p:spPr>
            <a:xfrm flipH="1">
              <a:off x="7555780" y="188640"/>
              <a:ext cx="917707" cy="5771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A33CC34-9E2C-103D-8DFE-A20561FE788C}"/>
                </a:ext>
              </a:extLst>
            </p:cNvPr>
            <p:cNvCxnSpPr>
              <a:cxnSpLocks/>
            </p:cNvCxnSpPr>
            <p:nvPr/>
          </p:nvCxnSpPr>
          <p:spPr>
            <a:xfrm flipH="1" flipV="1">
              <a:off x="7560543" y="745654"/>
              <a:ext cx="1847825" cy="5203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58B00C-4810-E910-BB40-FBD665B5DB3C}"/>
                </a:ext>
              </a:extLst>
            </p:cNvPr>
            <p:cNvCxnSpPr>
              <a:cxnSpLocks/>
            </p:cNvCxnSpPr>
            <p:nvPr/>
          </p:nvCxnSpPr>
          <p:spPr>
            <a:xfrm flipH="1">
              <a:off x="6960096" y="1565934"/>
              <a:ext cx="893246" cy="350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A7BD6A-ABCD-86BE-2AF6-926C48D7F3AD}"/>
                </a:ext>
              </a:extLst>
            </p:cNvPr>
            <p:cNvCxnSpPr>
              <a:cxnSpLocks/>
            </p:cNvCxnSpPr>
            <p:nvPr/>
          </p:nvCxnSpPr>
          <p:spPr>
            <a:xfrm flipH="1">
              <a:off x="6119128" y="1075773"/>
              <a:ext cx="620181" cy="515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D17EEA-C761-CCB6-11C3-06EE932D74C2}"/>
                </a:ext>
              </a:extLst>
            </p:cNvPr>
            <p:cNvCxnSpPr>
              <a:cxnSpLocks/>
            </p:cNvCxnSpPr>
            <p:nvPr/>
          </p:nvCxnSpPr>
          <p:spPr>
            <a:xfrm flipH="1" flipV="1">
              <a:off x="6611278" y="730800"/>
              <a:ext cx="123268" cy="344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6C214C5-2DAC-B31D-CC93-1445AF6FEE92}"/>
                </a:ext>
              </a:extLst>
            </p:cNvPr>
            <p:cNvCxnSpPr>
              <a:cxnSpLocks/>
            </p:cNvCxnSpPr>
            <p:nvPr/>
          </p:nvCxnSpPr>
          <p:spPr>
            <a:xfrm flipH="1" flipV="1">
              <a:off x="6123891" y="1586589"/>
              <a:ext cx="404157" cy="1050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872D75-3587-90D6-E7A2-7E6B5620E85A}"/>
                </a:ext>
              </a:extLst>
            </p:cNvPr>
            <p:cNvCxnSpPr>
              <a:cxnSpLocks/>
            </p:cNvCxnSpPr>
            <p:nvPr/>
          </p:nvCxnSpPr>
          <p:spPr>
            <a:xfrm flipH="1">
              <a:off x="6476752" y="2636944"/>
              <a:ext cx="86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028A68-21E1-2710-CB4D-BC8F5775F664}"/>
                </a:ext>
              </a:extLst>
            </p:cNvPr>
            <p:cNvCxnSpPr>
              <a:cxnSpLocks/>
            </p:cNvCxnSpPr>
            <p:nvPr/>
          </p:nvCxnSpPr>
          <p:spPr>
            <a:xfrm flipH="1" flipV="1">
              <a:off x="7313628" y="2636944"/>
              <a:ext cx="726588" cy="2016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BDA8851-2CC6-48DA-5B5F-16B89983D4B4}"/>
                </a:ext>
              </a:extLst>
            </p:cNvPr>
            <p:cNvCxnSpPr>
              <a:cxnSpLocks/>
            </p:cNvCxnSpPr>
            <p:nvPr/>
          </p:nvCxnSpPr>
          <p:spPr>
            <a:xfrm flipH="1">
              <a:off x="7406719" y="4653136"/>
              <a:ext cx="633497" cy="504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2B4C843-D923-6D55-0ED9-97BBAB6E0A06}"/>
                </a:ext>
              </a:extLst>
            </p:cNvPr>
            <p:cNvCxnSpPr>
              <a:cxnSpLocks/>
            </p:cNvCxnSpPr>
            <p:nvPr/>
          </p:nvCxnSpPr>
          <p:spPr>
            <a:xfrm flipH="1" flipV="1">
              <a:off x="7406719" y="5147117"/>
              <a:ext cx="446623" cy="11330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E9C47C0-3BDE-425B-023E-BAC96831A3E7}"/>
                </a:ext>
              </a:extLst>
            </p:cNvPr>
            <p:cNvCxnSpPr>
              <a:cxnSpLocks/>
            </p:cNvCxnSpPr>
            <p:nvPr/>
          </p:nvCxnSpPr>
          <p:spPr>
            <a:xfrm flipH="1">
              <a:off x="7853342" y="6278698"/>
              <a:ext cx="797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D92F2A3-DD3B-C538-F5E4-A3458BEDD293}"/>
                </a:ext>
              </a:extLst>
            </p:cNvPr>
            <p:cNvCxnSpPr>
              <a:cxnSpLocks/>
            </p:cNvCxnSpPr>
            <p:nvPr/>
          </p:nvCxnSpPr>
          <p:spPr>
            <a:xfrm flipH="1" flipV="1">
              <a:off x="8641775" y="6277218"/>
              <a:ext cx="123268" cy="344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B4D0CB0-2ECE-CE63-1AFB-27FC232EFB08}"/>
                </a:ext>
              </a:extLst>
            </p:cNvPr>
            <p:cNvCxnSpPr>
              <a:cxnSpLocks/>
            </p:cNvCxnSpPr>
            <p:nvPr/>
          </p:nvCxnSpPr>
          <p:spPr>
            <a:xfrm flipH="1">
              <a:off x="9410351" y="5949280"/>
              <a:ext cx="13614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775C9CA-C2B3-E307-B916-71611DF57BA5}"/>
                </a:ext>
              </a:extLst>
            </p:cNvPr>
            <p:cNvCxnSpPr>
              <a:cxnSpLocks/>
            </p:cNvCxnSpPr>
            <p:nvPr/>
          </p:nvCxnSpPr>
          <p:spPr>
            <a:xfrm flipH="1">
              <a:off x="8218682" y="5128065"/>
              <a:ext cx="893246" cy="350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17C6E97-E925-6B72-F5EF-4C8FEA22DE49}"/>
                </a:ext>
              </a:extLst>
            </p:cNvPr>
            <p:cNvCxnSpPr>
              <a:cxnSpLocks/>
            </p:cNvCxnSpPr>
            <p:nvPr/>
          </p:nvCxnSpPr>
          <p:spPr>
            <a:xfrm flipH="1">
              <a:off x="8242497" y="2636944"/>
              <a:ext cx="253402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4504ACF-984E-AC48-35C4-FC33FBAF2C7E}"/>
                </a:ext>
              </a:extLst>
            </p:cNvPr>
            <p:cNvCxnSpPr>
              <a:cxnSpLocks/>
            </p:cNvCxnSpPr>
            <p:nvPr/>
          </p:nvCxnSpPr>
          <p:spPr>
            <a:xfrm flipH="1">
              <a:off x="5640137" y="4365104"/>
              <a:ext cx="2304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9AD2CA-27B8-7D49-5741-99C6BBC39DCD}"/>
                </a:ext>
              </a:extLst>
            </p:cNvPr>
            <p:cNvCxnSpPr>
              <a:cxnSpLocks/>
            </p:cNvCxnSpPr>
            <p:nvPr/>
          </p:nvCxnSpPr>
          <p:spPr>
            <a:xfrm flipH="1">
              <a:off x="8843094" y="4365104"/>
              <a:ext cx="194771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6955C1E-7357-34B0-BFE3-2EABD5C229FD}"/>
                </a:ext>
              </a:extLst>
            </p:cNvPr>
            <p:cNvCxnSpPr>
              <a:cxnSpLocks/>
            </p:cNvCxnSpPr>
            <p:nvPr/>
          </p:nvCxnSpPr>
          <p:spPr>
            <a:xfrm flipH="1">
              <a:off x="5657444" y="3212976"/>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5276BB-E016-54C8-4975-3B08B38A25C9}"/>
                </a:ext>
              </a:extLst>
            </p:cNvPr>
            <p:cNvCxnSpPr>
              <a:cxnSpLocks/>
            </p:cNvCxnSpPr>
            <p:nvPr/>
          </p:nvCxnSpPr>
          <p:spPr>
            <a:xfrm flipH="1">
              <a:off x="5650936" y="3789008"/>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9205E1C-C498-B221-AEE9-36C056EB4D91}"/>
                </a:ext>
              </a:extLst>
            </p:cNvPr>
            <p:cNvCxnSpPr>
              <a:cxnSpLocks/>
            </p:cNvCxnSpPr>
            <p:nvPr/>
          </p:nvCxnSpPr>
          <p:spPr>
            <a:xfrm flipH="1" flipV="1">
              <a:off x="7345537" y="2636912"/>
              <a:ext cx="630128" cy="1728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05FF504-43AF-0CBD-10F5-F0421C7F74CC}"/>
                </a:ext>
              </a:extLst>
            </p:cNvPr>
            <p:cNvCxnSpPr>
              <a:cxnSpLocks/>
            </p:cNvCxnSpPr>
            <p:nvPr/>
          </p:nvCxnSpPr>
          <p:spPr>
            <a:xfrm rot="60000" flipH="1" flipV="1">
              <a:off x="8181871" y="2636880"/>
              <a:ext cx="630128" cy="1728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7BC3120-1D16-89AE-4376-81D66E876354}"/>
                </a:ext>
              </a:extLst>
            </p:cNvPr>
            <p:cNvCxnSpPr>
              <a:cxnSpLocks/>
            </p:cNvCxnSpPr>
            <p:nvPr/>
          </p:nvCxnSpPr>
          <p:spPr>
            <a:xfrm flipH="1">
              <a:off x="5651252" y="2636944"/>
              <a:ext cx="864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0E076AEF-F056-3947-5898-BFC61B1ECA22}"/>
              </a:ext>
            </a:extLst>
          </p:cNvPr>
          <p:cNvGrpSpPr/>
          <p:nvPr/>
        </p:nvGrpSpPr>
        <p:grpSpPr>
          <a:xfrm rot="20269211">
            <a:off x="7164655" y="1705963"/>
            <a:ext cx="360000" cy="73632"/>
            <a:chOff x="11280616" y="2111766"/>
            <a:chExt cx="360000" cy="73632"/>
          </a:xfrm>
        </p:grpSpPr>
        <p:sp>
          <p:nvSpPr>
            <p:cNvPr id="97" name="Oval 96">
              <a:extLst>
                <a:ext uri="{FF2B5EF4-FFF2-40B4-BE49-F238E27FC236}">
                  <a16:creationId xmlns:a16="http://schemas.microsoft.com/office/drawing/2014/main" id="{13E4E652-C7AB-9AFF-0AAB-C436F4057CEA}"/>
                </a:ext>
              </a:extLst>
            </p:cNvPr>
            <p:cNvSpPr/>
            <p:nvPr/>
          </p:nvSpPr>
          <p:spPr>
            <a:xfrm>
              <a:off x="1135465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Oval 1">
              <a:extLst>
                <a:ext uri="{FF2B5EF4-FFF2-40B4-BE49-F238E27FC236}">
                  <a16:creationId xmlns:a16="http://schemas.microsoft.com/office/drawing/2014/main" id="{F1690D88-60E2-4906-91CF-1C0B77CE5837}"/>
                </a:ext>
              </a:extLst>
            </p:cNvPr>
            <p:cNvSpPr/>
            <p:nvPr/>
          </p:nvSpPr>
          <p:spPr>
            <a:xfrm>
              <a:off x="1149660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a:extLst>
                <a:ext uri="{FF2B5EF4-FFF2-40B4-BE49-F238E27FC236}">
                  <a16:creationId xmlns:a16="http://schemas.microsoft.com/office/drawing/2014/main" id="{BA19EF45-C6A8-CCDA-F2D3-25B99D81C6FA}"/>
                </a:ext>
              </a:extLst>
            </p:cNvPr>
            <p:cNvCxnSpPr>
              <a:cxnSpLocks/>
            </p:cNvCxnSpPr>
            <p:nvPr/>
          </p:nvCxnSpPr>
          <p:spPr>
            <a:xfrm flipH="1">
              <a:off x="11280616" y="211176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835EC6C-8739-C716-D645-57C4C312A903}"/>
              </a:ext>
            </a:extLst>
          </p:cNvPr>
          <p:cNvGrpSpPr/>
          <p:nvPr/>
        </p:nvGrpSpPr>
        <p:grpSpPr>
          <a:xfrm rot="10373540">
            <a:off x="8500959" y="6368532"/>
            <a:ext cx="180000" cy="74487"/>
            <a:chOff x="11582407" y="2587458"/>
            <a:chExt cx="180000" cy="74487"/>
          </a:xfrm>
        </p:grpSpPr>
        <p:sp>
          <p:nvSpPr>
            <p:cNvPr id="6" name="Oval 5">
              <a:extLst>
                <a:ext uri="{FF2B5EF4-FFF2-40B4-BE49-F238E27FC236}">
                  <a16:creationId xmlns:a16="http://schemas.microsoft.com/office/drawing/2014/main" id="{575BD060-5E48-1378-3E62-E61DE7F6BD2E}"/>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CF2A7DE3-8775-FCF1-3D2A-A786BC418B6B}"/>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C06AFB6-FD34-19AF-A7AC-97BDAF32991E}"/>
              </a:ext>
            </a:extLst>
          </p:cNvPr>
          <p:cNvGrpSpPr/>
          <p:nvPr/>
        </p:nvGrpSpPr>
        <p:grpSpPr>
          <a:xfrm rot="20715876">
            <a:off x="7471811" y="583013"/>
            <a:ext cx="180000" cy="74487"/>
            <a:chOff x="11582407" y="2587458"/>
            <a:chExt cx="180000" cy="74487"/>
          </a:xfrm>
        </p:grpSpPr>
        <p:sp>
          <p:nvSpPr>
            <p:cNvPr id="18" name="Oval 17">
              <a:extLst>
                <a:ext uri="{FF2B5EF4-FFF2-40B4-BE49-F238E27FC236}">
                  <a16:creationId xmlns:a16="http://schemas.microsoft.com/office/drawing/2014/main" id="{D56A148A-F2CE-2130-87C3-54802309E323}"/>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 name="Straight Connector 18">
              <a:extLst>
                <a:ext uri="{FF2B5EF4-FFF2-40B4-BE49-F238E27FC236}">
                  <a16:creationId xmlns:a16="http://schemas.microsoft.com/office/drawing/2014/main" id="{C4691D0F-CE25-EDBE-4B09-072FA133E6AE}"/>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31E5D735-F215-4A7D-38B3-79279EC1FE47}"/>
              </a:ext>
            </a:extLst>
          </p:cNvPr>
          <p:cNvPicPr>
            <a:picLocks noChangeAspect="1"/>
          </p:cNvPicPr>
          <p:nvPr/>
        </p:nvPicPr>
        <p:blipFill>
          <a:blip r:embed="rId3"/>
          <a:stretch>
            <a:fillRect/>
          </a:stretch>
        </p:blipFill>
        <p:spPr>
          <a:xfrm>
            <a:off x="8497888" y="330741"/>
            <a:ext cx="746825" cy="739204"/>
          </a:xfrm>
          <a:prstGeom prst="rect">
            <a:avLst/>
          </a:prstGeom>
        </p:spPr>
      </p:pic>
      <p:cxnSp>
        <p:nvCxnSpPr>
          <p:cNvPr id="24" name="Straight Arrow Connector 23">
            <a:extLst>
              <a:ext uri="{FF2B5EF4-FFF2-40B4-BE49-F238E27FC236}">
                <a16:creationId xmlns:a16="http://schemas.microsoft.com/office/drawing/2014/main" id="{1CC2652C-5EA5-266B-3DBF-218CFC1480B0}"/>
              </a:ext>
            </a:extLst>
          </p:cNvPr>
          <p:cNvCxnSpPr>
            <a:stCxn id="22" idx="1"/>
          </p:cNvCxnSpPr>
          <p:nvPr/>
        </p:nvCxnSpPr>
        <p:spPr>
          <a:xfrm flipH="1" flipV="1">
            <a:off x="7667098" y="545560"/>
            <a:ext cx="830790" cy="1547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E643B21B-2F65-B883-80E3-77FC53BD4FF9}"/>
              </a:ext>
            </a:extLst>
          </p:cNvPr>
          <p:cNvPicPr>
            <a:picLocks noChangeAspect="1"/>
          </p:cNvPicPr>
          <p:nvPr/>
        </p:nvPicPr>
        <p:blipFill>
          <a:blip r:embed="rId4"/>
          <a:stretch>
            <a:fillRect/>
          </a:stretch>
        </p:blipFill>
        <p:spPr>
          <a:xfrm>
            <a:off x="8520748" y="1194052"/>
            <a:ext cx="739204" cy="624894"/>
          </a:xfrm>
          <a:prstGeom prst="rect">
            <a:avLst/>
          </a:prstGeom>
        </p:spPr>
      </p:pic>
      <p:cxnSp>
        <p:nvCxnSpPr>
          <p:cNvPr id="29" name="Straight Arrow Connector 28">
            <a:extLst>
              <a:ext uri="{FF2B5EF4-FFF2-40B4-BE49-F238E27FC236}">
                <a16:creationId xmlns:a16="http://schemas.microsoft.com/office/drawing/2014/main" id="{4043849C-C1A3-4F7C-70D2-1407730D1A27}"/>
              </a:ext>
            </a:extLst>
          </p:cNvPr>
          <p:cNvCxnSpPr>
            <a:cxnSpLocks/>
          </p:cNvCxnSpPr>
          <p:nvPr/>
        </p:nvCxnSpPr>
        <p:spPr>
          <a:xfrm flipH="1">
            <a:off x="7522225" y="1333562"/>
            <a:ext cx="1008079" cy="2530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2" name="Group 31">
            <a:extLst>
              <a:ext uri="{FF2B5EF4-FFF2-40B4-BE49-F238E27FC236}">
                <a16:creationId xmlns:a16="http://schemas.microsoft.com/office/drawing/2014/main" id="{4798A17E-B15B-CC1C-148D-A437D51C8350}"/>
              </a:ext>
            </a:extLst>
          </p:cNvPr>
          <p:cNvGrpSpPr/>
          <p:nvPr/>
        </p:nvGrpSpPr>
        <p:grpSpPr>
          <a:xfrm rot="9525018">
            <a:off x="8472621" y="5307175"/>
            <a:ext cx="360000" cy="73632"/>
            <a:chOff x="11280616" y="2111766"/>
            <a:chExt cx="360000" cy="73632"/>
          </a:xfrm>
        </p:grpSpPr>
        <p:sp>
          <p:nvSpPr>
            <p:cNvPr id="34" name="Oval 33">
              <a:extLst>
                <a:ext uri="{FF2B5EF4-FFF2-40B4-BE49-F238E27FC236}">
                  <a16:creationId xmlns:a16="http://schemas.microsoft.com/office/drawing/2014/main" id="{C4B49B8B-F90F-BEF3-7548-7FA3907EE4F2}"/>
                </a:ext>
              </a:extLst>
            </p:cNvPr>
            <p:cNvSpPr/>
            <p:nvPr/>
          </p:nvSpPr>
          <p:spPr>
            <a:xfrm>
              <a:off x="1135465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6E9A960D-18EC-7E69-F1D7-36BC2C478AB2}"/>
                </a:ext>
              </a:extLst>
            </p:cNvPr>
            <p:cNvSpPr/>
            <p:nvPr/>
          </p:nvSpPr>
          <p:spPr>
            <a:xfrm>
              <a:off x="1149660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7" name="Straight Connector 36">
              <a:extLst>
                <a:ext uri="{FF2B5EF4-FFF2-40B4-BE49-F238E27FC236}">
                  <a16:creationId xmlns:a16="http://schemas.microsoft.com/office/drawing/2014/main" id="{31FED11F-9BB5-C30D-D420-CADD49B43F15}"/>
                </a:ext>
              </a:extLst>
            </p:cNvPr>
            <p:cNvCxnSpPr>
              <a:cxnSpLocks/>
            </p:cNvCxnSpPr>
            <p:nvPr/>
          </p:nvCxnSpPr>
          <p:spPr>
            <a:xfrm flipH="1">
              <a:off x="11280616" y="211176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ED2AAD36-3936-E4B8-828A-E6F16A1D1C2C}"/>
              </a:ext>
            </a:extLst>
          </p:cNvPr>
          <p:cNvPicPr>
            <a:picLocks noChangeAspect="1"/>
          </p:cNvPicPr>
          <p:nvPr/>
        </p:nvPicPr>
        <p:blipFill>
          <a:blip r:embed="rId3"/>
          <a:stretch>
            <a:fillRect/>
          </a:stretch>
        </p:blipFill>
        <p:spPr>
          <a:xfrm rot="10800000">
            <a:off x="6547680" y="5544845"/>
            <a:ext cx="746825" cy="739204"/>
          </a:xfrm>
          <a:prstGeom prst="rect">
            <a:avLst/>
          </a:prstGeom>
        </p:spPr>
      </p:pic>
      <p:pic>
        <p:nvPicPr>
          <p:cNvPr id="43" name="Picture 42">
            <a:extLst>
              <a:ext uri="{FF2B5EF4-FFF2-40B4-BE49-F238E27FC236}">
                <a16:creationId xmlns:a16="http://schemas.microsoft.com/office/drawing/2014/main" id="{4F74137F-800C-57BF-9BEE-9A4EF73A9C6E}"/>
              </a:ext>
            </a:extLst>
          </p:cNvPr>
          <p:cNvPicPr>
            <a:picLocks noChangeAspect="1"/>
          </p:cNvPicPr>
          <p:nvPr/>
        </p:nvPicPr>
        <p:blipFill>
          <a:blip r:embed="rId4"/>
          <a:stretch>
            <a:fillRect/>
          </a:stretch>
        </p:blipFill>
        <p:spPr>
          <a:xfrm rot="10800000">
            <a:off x="9462173" y="4939560"/>
            <a:ext cx="739204" cy="624894"/>
          </a:xfrm>
          <a:prstGeom prst="rect">
            <a:avLst/>
          </a:prstGeom>
        </p:spPr>
      </p:pic>
      <p:sp>
        <p:nvSpPr>
          <p:cNvPr id="49" name="Oval 48">
            <a:extLst>
              <a:ext uri="{FF2B5EF4-FFF2-40B4-BE49-F238E27FC236}">
                <a16:creationId xmlns:a16="http://schemas.microsoft.com/office/drawing/2014/main" id="{8CB4F8F5-5B0C-0D0C-85FE-DD86ED938201}"/>
              </a:ext>
            </a:extLst>
          </p:cNvPr>
          <p:cNvSpPr/>
          <p:nvPr/>
        </p:nvSpPr>
        <p:spPr>
          <a:xfrm rot="20715876">
            <a:off x="8176267" y="2275799"/>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C062D2F1-185C-5590-0C45-96EE1F705E6F}"/>
              </a:ext>
            </a:extLst>
          </p:cNvPr>
          <p:cNvSpPr/>
          <p:nvPr/>
        </p:nvSpPr>
        <p:spPr>
          <a:xfrm rot="20715876">
            <a:off x="8898323" y="4241162"/>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6" name="Picture 55">
            <a:extLst>
              <a:ext uri="{FF2B5EF4-FFF2-40B4-BE49-F238E27FC236}">
                <a16:creationId xmlns:a16="http://schemas.microsoft.com/office/drawing/2014/main" id="{7FB14080-1ADA-E085-CA6A-73069C298A60}"/>
              </a:ext>
            </a:extLst>
          </p:cNvPr>
          <p:cNvPicPr>
            <a:picLocks noChangeAspect="1"/>
          </p:cNvPicPr>
          <p:nvPr/>
        </p:nvPicPr>
        <p:blipFill>
          <a:blip r:embed="rId5"/>
          <a:stretch>
            <a:fillRect/>
          </a:stretch>
        </p:blipFill>
        <p:spPr>
          <a:xfrm>
            <a:off x="9402475" y="1968543"/>
            <a:ext cx="509950" cy="514715"/>
          </a:xfrm>
          <a:prstGeom prst="rect">
            <a:avLst/>
          </a:prstGeom>
        </p:spPr>
      </p:pic>
      <p:cxnSp>
        <p:nvCxnSpPr>
          <p:cNvPr id="57" name="Straight Arrow Connector 56">
            <a:extLst>
              <a:ext uri="{FF2B5EF4-FFF2-40B4-BE49-F238E27FC236}">
                <a16:creationId xmlns:a16="http://schemas.microsoft.com/office/drawing/2014/main" id="{527A727E-9CC8-7A28-7897-468225DF6F90}"/>
              </a:ext>
            </a:extLst>
          </p:cNvPr>
          <p:cNvCxnSpPr>
            <a:cxnSpLocks/>
          </p:cNvCxnSpPr>
          <p:nvPr/>
        </p:nvCxnSpPr>
        <p:spPr>
          <a:xfrm flipH="1">
            <a:off x="8269647" y="2223778"/>
            <a:ext cx="1139712" cy="791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711B8DC0-D30F-7122-DBC0-4AF29B176169}"/>
              </a:ext>
            </a:extLst>
          </p:cNvPr>
          <p:cNvCxnSpPr>
            <a:cxnSpLocks/>
            <a:stCxn id="56" idx="1"/>
            <a:endCxn id="54" idx="0"/>
          </p:cNvCxnSpPr>
          <p:nvPr/>
        </p:nvCxnSpPr>
        <p:spPr>
          <a:xfrm flipH="1">
            <a:off x="8925166" y="2225901"/>
            <a:ext cx="477309" cy="20164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6" name="Oval 65">
            <a:extLst>
              <a:ext uri="{FF2B5EF4-FFF2-40B4-BE49-F238E27FC236}">
                <a16:creationId xmlns:a16="http://schemas.microsoft.com/office/drawing/2014/main" id="{592FC77E-A606-7147-896A-C8801287AFB7}"/>
              </a:ext>
            </a:extLst>
          </p:cNvPr>
          <p:cNvSpPr/>
          <p:nvPr/>
        </p:nvSpPr>
        <p:spPr>
          <a:xfrm rot="20715876">
            <a:off x="7528195" y="71985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8F38D4B4-1F9D-6210-D88D-F43984EFDF83}"/>
              </a:ext>
            </a:extLst>
          </p:cNvPr>
          <p:cNvSpPr/>
          <p:nvPr/>
        </p:nvSpPr>
        <p:spPr>
          <a:xfrm rot="20715876">
            <a:off x="7807760" y="154112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620E8FE9-6EF0-E05C-5BC3-D1941E718253}"/>
              </a:ext>
            </a:extLst>
          </p:cNvPr>
          <p:cNvSpPr/>
          <p:nvPr/>
        </p:nvSpPr>
        <p:spPr>
          <a:xfrm rot="20715876">
            <a:off x="6680037" y="1044771"/>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Oval 69">
            <a:extLst>
              <a:ext uri="{FF2B5EF4-FFF2-40B4-BE49-F238E27FC236}">
                <a16:creationId xmlns:a16="http://schemas.microsoft.com/office/drawing/2014/main" id="{78980F39-75C1-AEAF-4D0B-53A6CADB8A19}"/>
              </a:ext>
            </a:extLst>
          </p:cNvPr>
          <p:cNvSpPr/>
          <p:nvPr/>
        </p:nvSpPr>
        <p:spPr>
          <a:xfrm rot="20715876">
            <a:off x="6077416" y="1547494"/>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Oval 70">
            <a:extLst>
              <a:ext uri="{FF2B5EF4-FFF2-40B4-BE49-F238E27FC236}">
                <a16:creationId xmlns:a16="http://schemas.microsoft.com/office/drawing/2014/main" id="{03B2038C-DB93-6AF4-A6AD-A3000EE58292}"/>
              </a:ext>
            </a:extLst>
          </p:cNvPr>
          <p:cNvSpPr/>
          <p:nvPr/>
        </p:nvSpPr>
        <p:spPr>
          <a:xfrm rot="20715876">
            <a:off x="6944156" y="186286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Oval 71">
            <a:extLst>
              <a:ext uri="{FF2B5EF4-FFF2-40B4-BE49-F238E27FC236}">
                <a16:creationId xmlns:a16="http://schemas.microsoft.com/office/drawing/2014/main" id="{E725B0C1-7BA4-770D-A445-E7C2523AB347}"/>
              </a:ext>
            </a:extLst>
          </p:cNvPr>
          <p:cNvSpPr/>
          <p:nvPr/>
        </p:nvSpPr>
        <p:spPr>
          <a:xfrm rot="20715876">
            <a:off x="6478486" y="2599463"/>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Oval 72">
            <a:extLst>
              <a:ext uri="{FF2B5EF4-FFF2-40B4-BE49-F238E27FC236}">
                <a16:creationId xmlns:a16="http://schemas.microsoft.com/office/drawing/2014/main" id="{E1D632CB-2E44-1036-F977-8F5FCC0B1AAF}"/>
              </a:ext>
            </a:extLst>
          </p:cNvPr>
          <p:cNvSpPr/>
          <p:nvPr/>
        </p:nvSpPr>
        <p:spPr>
          <a:xfrm rot="20715876">
            <a:off x="7299758" y="2616393"/>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Oval 73">
            <a:extLst>
              <a:ext uri="{FF2B5EF4-FFF2-40B4-BE49-F238E27FC236}">
                <a16:creationId xmlns:a16="http://schemas.microsoft.com/office/drawing/2014/main" id="{3618C5EB-78A3-12B2-6E5F-565AD634FA07}"/>
              </a:ext>
            </a:extLst>
          </p:cNvPr>
          <p:cNvSpPr/>
          <p:nvPr/>
        </p:nvSpPr>
        <p:spPr>
          <a:xfrm rot="20715876">
            <a:off x="8171829" y="2599459"/>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Oval 74">
            <a:extLst>
              <a:ext uri="{FF2B5EF4-FFF2-40B4-BE49-F238E27FC236}">
                <a16:creationId xmlns:a16="http://schemas.microsoft.com/office/drawing/2014/main" id="{3BDF975F-E2E3-C33A-C929-2CD145B57AF8}"/>
              </a:ext>
            </a:extLst>
          </p:cNvPr>
          <p:cNvSpPr/>
          <p:nvPr/>
        </p:nvSpPr>
        <p:spPr>
          <a:xfrm rot="20715876">
            <a:off x="8087156" y="2328526"/>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Oval 75">
            <a:extLst>
              <a:ext uri="{FF2B5EF4-FFF2-40B4-BE49-F238E27FC236}">
                <a16:creationId xmlns:a16="http://schemas.microsoft.com/office/drawing/2014/main" id="{BB33665F-9631-301F-FF49-3FC482DE07A4}"/>
              </a:ext>
            </a:extLst>
          </p:cNvPr>
          <p:cNvSpPr/>
          <p:nvPr/>
        </p:nvSpPr>
        <p:spPr>
          <a:xfrm rot="20715876">
            <a:off x="7909359" y="4318003"/>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Oval 76">
            <a:extLst>
              <a:ext uri="{FF2B5EF4-FFF2-40B4-BE49-F238E27FC236}">
                <a16:creationId xmlns:a16="http://schemas.microsoft.com/office/drawing/2014/main" id="{012EAD78-B237-D7AC-0BEA-83B6137DE018}"/>
              </a:ext>
            </a:extLst>
          </p:cNvPr>
          <p:cNvSpPr/>
          <p:nvPr/>
        </p:nvSpPr>
        <p:spPr>
          <a:xfrm rot="20715876">
            <a:off x="8764495" y="433173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Oval 77">
            <a:extLst>
              <a:ext uri="{FF2B5EF4-FFF2-40B4-BE49-F238E27FC236}">
                <a16:creationId xmlns:a16="http://schemas.microsoft.com/office/drawing/2014/main" id="{A0CF1D39-5BF7-6994-1BA4-404100A15CA7}"/>
              </a:ext>
            </a:extLst>
          </p:cNvPr>
          <p:cNvSpPr/>
          <p:nvPr/>
        </p:nvSpPr>
        <p:spPr>
          <a:xfrm rot="20715876">
            <a:off x="7994023" y="4580474"/>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Oval 78">
            <a:extLst>
              <a:ext uri="{FF2B5EF4-FFF2-40B4-BE49-F238E27FC236}">
                <a16:creationId xmlns:a16="http://schemas.microsoft.com/office/drawing/2014/main" id="{88452DB8-D43D-4313-DCAD-E8F5DEB13377}"/>
              </a:ext>
            </a:extLst>
          </p:cNvPr>
          <p:cNvSpPr/>
          <p:nvPr/>
        </p:nvSpPr>
        <p:spPr>
          <a:xfrm rot="20715876">
            <a:off x="9052367" y="5085272"/>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Oval 79">
            <a:extLst>
              <a:ext uri="{FF2B5EF4-FFF2-40B4-BE49-F238E27FC236}">
                <a16:creationId xmlns:a16="http://schemas.microsoft.com/office/drawing/2014/main" id="{A6507482-C7F7-5B69-32B9-9591537E84F9}"/>
              </a:ext>
            </a:extLst>
          </p:cNvPr>
          <p:cNvSpPr/>
          <p:nvPr/>
        </p:nvSpPr>
        <p:spPr>
          <a:xfrm rot="20715876">
            <a:off x="9374107" y="58852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Oval 80">
            <a:extLst>
              <a:ext uri="{FF2B5EF4-FFF2-40B4-BE49-F238E27FC236}">
                <a16:creationId xmlns:a16="http://schemas.microsoft.com/office/drawing/2014/main" id="{CEC65D0A-55B4-84EE-0E59-31BB00713715}"/>
              </a:ext>
            </a:extLst>
          </p:cNvPr>
          <p:cNvSpPr/>
          <p:nvPr/>
        </p:nvSpPr>
        <p:spPr>
          <a:xfrm rot="20715876">
            <a:off x="8620574" y="624494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Oval 81">
            <a:extLst>
              <a:ext uri="{FF2B5EF4-FFF2-40B4-BE49-F238E27FC236}">
                <a16:creationId xmlns:a16="http://schemas.microsoft.com/office/drawing/2014/main" id="{75CC8F1E-C717-BACA-DE4D-0BEDACBDCA4D}"/>
              </a:ext>
            </a:extLst>
          </p:cNvPr>
          <p:cNvSpPr/>
          <p:nvPr/>
        </p:nvSpPr>
        <p:spPr>
          <a:xfrm rot="20715876">
            <a:off x="7824706" y="6240580"/>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Oval 82">
            <a:extLst>
              <a:ext uri="{FF2B5EF4-FFF2-40B4-BE49-F238E27FC236}">
                <a16:creationId xmlns:a16="http://schemas.microsoft.com/office/drawing/2014/main" id="{FC3C7255-9434-9BDF-9F65-EFD43285EEDA}"/>
              </a:ext>
            </a:extLst>
          </p:cNvPr>
          <p:cNvSpPr/>
          <p:nvPr/>
        </p:nvSpPr>
        <p:spPr>
          <a:xfrm rot="20715876">
            <a:off x="7375975" y="5118610"/>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8FE8C8DC-A512-782A-59FA-D7C0C7D293AB}"/>
              </a:ext>
            </a:extLst>
          </p:cNvPr>
          <p:cNvSpPr/>
          <p:nvPr/>
        </p:nvSpPr>
        <p:spPr>
          <a:xfrm rot="20715876">
            <a:off x="7596117" y="5698441"/>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5" name="Straight Arrow Connector 84">
            <a:extLst>
              <a:ext uri="{FF2B5EF4-FFF2-40B4-BE49-F238E27FC236}">
                <a16:creationId xmlns:a16="http://schemas.microsoft.com/office/drawing/2014/main" id="{9AB31A26-D1CA-19FC-A3D8-A1ABC8FEA7F6}"/>
              </a:ext>
            </a:extLst>
          </p:cNvPr>
          <p:cNvCxnSpPr>
            <a:cxnSpLocks/>
            <a:stCxn id="43" idx="3"/>
          </p:cNvCxnSpPr>
          <p:nvPr/>
        </p:nvCxnSpPr>
        <p:spPr>
          <a:xfrm flipH="1">
            <a:off x="8833726" y="5252007"/>
            <a:ext cx="628447" cy="192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2FC7E888-B51B-A878-2A7F-8C1F681CB624}"/>
              </a:ext>
            </a:extLst>
          </p:cNvPr>
          <p:cNvCxnSpPr>
            <a:cxnSpLocks/>
          </p:cNvCxnSpPr>
          <p:nvPr/>
        </p:nvCxnSpPr>
        <p:spPr>
          <a:xfrm>
            <a:off x="7281937" y="5887097"/>
            <a:ext cx="1191550" cy="5081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257D89A1-E528-5139-AA74-9AE5E6E79288}"/>
              </a:ext>
            </a:extLst>
          </p:cNvPr>
          <p:cNvSpPr txBox="1"/>
          <p:nvPr/>
        </p:nvSpPr>
        <p:spPr>
          <a:xfrm>
            <a:off x="10200456" y="4973098"/>
            <a:ext cx="792088" cy="577081"/>
          </a:xfrm>
          <a:prstGeom prst="rect">
            <a:avLst/>
          </a:prstGeom>
          <a:noFill/>
        </p:spPr>
        <p:txBody>
          <a:bodyPr wrap="square" rtlCol="0">
            <a:spAutoFit/>
          </a:bodyPr>
          <a:lstStyle/>
          <a:p>
            <a:r>
              <a:rPr lang="en-AU" sz="1050" dirty="0"/>
              <a:t>W7-14-6 Attached to fence</a:t>
            </a:r>
          </a:p>
        </p:txBody>
      </p:sp>
      <p:sp>
        <p:nvSpPr>
          <p:cNvPr id="92" name="TextBox 91">
            <a:extLst>
              <a:ext uri="{FF2B5EF4-FFF2-40B4-BE49-F238E27FC236}">
                <a16:creationId xmlns:a16="http://schemas.microsoft.com/office/drawing/2014/main" id="{0E90E983-CB79-1119-A897-840A22681768}"/>
              </a:ext>
            </a:extLst>
          </p:cNvPr>
          <p:cNvSpPr txBox="1"/>
          <p:nvPr/>
        </p:nvSpPr>
        <p:spPr>
          <a:xfrm rot="10800000">
            <a:off x="9192344" y="1263995"/>
            <a:ext cx="792088" cy="577081"/>
          </a:xfrm>
          <a:prstGeom prst="rect">
            <a:avLst/>
          </a:prstGeom>
          <a:noFill/>
        </p:spPr>
        <p:txBody>
          <a:bodyPr wrap="square" rtlCol="0">
            <a:spAutoFit/>
          </a:bodyPr>
          <a:lstStyle/>
          <a:p>
            <a:r>
              <a:rPr lang="en-AU" sz="1050" dirty="0"/>
              <a:t>W7-14-6 Attached to fence</a:t>
            </a:r>
          </a:p>
        </p:txBody>
      </p:sp>
      <p:sp>
        <p:nvSpPr>
          <p:cNvPr id="95" name="TextBox 94">
            <a:extLst>
              <a:ext uri="{FF2B5EF4-FFF2-40B4-BE49-F238E27FC236}">
                <a16:creationId xmlns:a16="http://schemas.microsoft.com/office/drawing/2014/main" id="{8BDB4252-6B9D-A9CE-4E91-8FE97B831D10}"/>
              </a:ext>
            </a:extLst>
          </p:cNvPr>
          <p:cNvSpPr txBox="1"/>
          <p:nvPr/>
        </p:nvSpPr>
        <p:spPr>
          <a:xfrm rot="10800000">
            <a:off x="9024863" y="578952"/>
            <a:ext cx="792088" cy="253916"/>
          </a:xfrm>
          <a:prstGeom prst="rect">
            <a:avLst/>
          </a:prstGeom>
          <a:noFill/>
        </p:spPr>
        <p:txBody>
          <a:bodyPr wrap="square" rtlCol="0">
            <a:spAutoFit/>
          </a:bodyPr>
          <a:lstStyle/>
          <a:p>
            <a:r>
              <a:rPr lang="en-AU" sz="1050" dirty="0"/>
              <a:t>G9-58</a:t>
            </a:r>
          </a:p>
        </p:txBody>
      </p:sp>
      <p:sp>
        <p:nvSpPr>
          <p:cNvPr id="96" name="TextBox 95">
            <a:extLst>
              <a:ext uri="{FF2B5EF4-FFF2-40B4-BE49-F238E27FC236}">
                <a16:creationId xmlns:a16="http://schemas.microsoft.com/office/drawing/2014/main" id="{4A1FDEF7-5ABE-CEA0-0FC5-405C08D187F6}"/>
              </a:ext>
            </a:extLst>
          </p:cNvPr>
          <p:cNvSpPr txBox="1"/>
          <p:nvPr/>
        </p:nvSpPr>
        <p:spPr>
          <a:xfrm>
            <a:off x="5951984" y="5767372"/>
            <a:ext cx="792088" cy="253916"/>
          </a:xfrm>
          <a:prstGeom prst="rect">
            <a:avLst/>
          </a:prstGeom>
          <a:noFill/>
        </p:spPr>
        <p:txBody>
          <a:bodyPr wrap="square" rtlCol="0">
            <a:spAutoFit/>
          </a:bodyPr>
          <a:lstStyle/>
          <a:p>
            <a:r>
              <a:rPr lang="en-AU" sz="1050" dirty="0"/>
              <a:t>G9-58</a:t>
            </a:r>
          </a:p>
        </p:txBody>
      </p:sp>
      <p:cxnSp>
        <p:nvCxnSpPr>
          <p:cNvPr id="100" name="Straight Arrow Connector 99">
            <a:extLst>
              <a:ext uri="{FF2B5EF4-FFF2-40B4-BE49-F238E27FC236}">
                <a16:creationId xmlns:a16="http://schemas.microsoft.com/office/drawing/2014/main" id="{014BA27E-1BEE-01CC-B09E-D32130528BA8}"/>
              </a:ext>
            </a:extLst>
          </p:cNvPr>
          <p:cNvCxnSpPr>
            <a:cxnSpLocks/>
          </p:cNvCxnSpPr>
          <p:nvPr/>
        </p:nvCxnSpPr>
        <p:spPr>
          <a:xfrm flipH="1">
            <a:off x="7481184" y="2816633"/>
            <a:ext cx="750740" cy="2019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id="{03AECE8E-86FA-89A0-1E21-8164DEA7A0F1}"/>
              </a:ext>
            </a:extLst>
          </p:cNvPr>
          <p:cNvCxnSpPr>
            <a:cxnSpLocks/>
          </p:cNvCxnSpPr>
          <p:nvPr/>
        </p:nvCxnSpPr>
        <p:spPr>
          <a:xfrm flipV="1">
            <a:off x="7514831" y="2813636"/>
            <a:ext cx="766286" cy="2015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0" name="TextBox 109">
            <a:extLst>
              <a:ext uri="{FF2B5EF4-FFF2-40B4-BE49-F238E27FC236}">
                <a16:creationId xmlns:a16="http://schemas.microsoft.com/office/drawing/2014/main" id="{29442175-790E-36A3-E37A-AC7DC42776BB}"/>
              </a:ext>
            </a:extLst>
          </p:cNvPr>
          <p:cNvSpPr txBox="1"/>
          <p:nvPr/>
        </p:nvSpPr>
        <p:spPr>
          <a:xfrm>
            <a:off x="9912424" y="1937798"/>
            <a:ext cx="1583864" cy="577081"/>
          </a:xfrm>
          <a:prstGeom prst="rect">
            <a:avLst/>
          </a:prstGeom>
          <a:noFill/>
        </p:spPr>
        <p:txBody>
          <a:bodyPr wrap="square" rtlCol="0">
            <a:spAutoFit/>
          </a:bodyPr>
          <a:lstStyle/>
          <a:p>
            <a:r>
              <a:rPr lang="en-AU" sz="1050" dirty="0"/>
              <a:t>Assy RX-12 Standing and flashing red signal with tone generator</a:t>
            </a:r>
          </a:p>
        </p:txBody>
      </p:sp>
      <p:sp>
        <p:nvSpPr>
          <p:cNvPr id="111" name="TextBox 110">
            <a:extLst>
              <a:ext uri="{FF2B5EF4-FFF2-40B4-BE49-F238E27FC236}">
                <a16:creationId xmlns:a16="http://schemas.microsoft.com/office/drawing/2014/main" id="{8DF10D0F-89B6-83C1-81F5-60F940CC6AC3}"/>
              </a:ext>
            </a:extLst>
          </p:cNvPr>
          <p:cNvSpPr txBox="1"/>
          <p:nvPr/>
        </p:nvSpPr>
        <p:spPr>
          <a:xfrm>
            <a:off x="5723384" y="3379772"/>
            <a:ext cx="792088" cy="253916"/>
          </a:xfrm>
          <a:prstGeom prst="rect">
            <a:avLst/>
          </a:prstGeom>
          <a:noFill/>
        </p:spPr>
        <p:txBody>
          <a:bodyPr wrap="square" rtlCol="0">
            <a:spAutoFit/>
          </a:bodyPr>
          <a:lstStyle/>
          <a:p>
            <a:r>
              <a:rPr lang="en-AU" sz="1050" dirty="0"/>
              <a:t>TRACK</a:t>
            </a:r>
          </a:p>
        </p:txBody>
      </p:sp>
      <p:sp>
        <p:nvSpPr>
          <p:cNvPr id="112" name="TextBox 111">
            <a:extLst>
              <a:ext uri="{FF2B5EF4-FFF2-40B4-BE49-F238E27FC236}">
                <a16:creationId xmlns:a16="http://schemas.microsoft.com/office/drawing/2014/main" id="{AACC9972-894A-538E-8419-E7D509C88931}"/>
              </a:ext>
            </a:extLst>
          </p:cNvPr>
          <p:cNvSpPr txBox="1"/>
          <p:nvPr/>
        </p:nvSpPr>
        <p:spPr>
          <a:xfrm>
            <a:off x="5697984" y="2414572"/>
            <a:ext cx="792088" cy="253916"/>
          </a:xfrm>
          <a:prstGeom prst="rect">
            <a:avLst/>
          </a:prstGeom>
          <a:noFill/>
        </p:spPr>
        <p:txBody>
          <a:bodyPr wrap="square" rtlCol="0">
            <a:spAutoFit/>
          </a:bodyPr>
          <a:lstStyle/>
          <a:p>
            <a:r>
              <a:rPr lang="en-AU" sz="1050" dirty="0"/>
              <a:t>Fence</a:t>
            </a:r>
          </a:p>
        </p:txBody>
      </p:sp>
      <p:sp>
        <p:nvSpPr>
          <p:cNvPr id="113" name="TextBox 112">
            <a:extLst>
              <a:ext uri="{FF2B5EF4-FFF2-40B4-BE49-F238E27FC236}">
                <a16:creationId xmlns:a16="http://schemas.microsoft.com/office/drawing/2014/main" id="{750ACE2E-B8F3-4B04-9F49-EE69EB0D9323}"/>
              </a:ext>
            </a:extLst>
          </p:cNvPr>
          <p:cNvSpPr txBox="1"/>
          <p:nvPr/>
        </p:nvSpPr>
        <p:spPr>
          <a:xfrm>
            <a:off x="5723384" y="4132396"/>
            <a:ext cx="792088" cy="253916"/>
          </a:xfrm>
          <a:prstGeom prst="rect">
            <a:avLst/>
          </a:prstGeom>
          <a:noFill/>
        </p:spPr>
        <p:txBody>
          <a:bodyPr wrap="square" rtlCol="0">
            <a:spAutoFit/>
          </a:bodyPr>
          <a:lstStyle/>
          <a:p>
            <a:r>
              <a:rPr lang="en-AU" sz="1050" dirty="0"/>
              <a:t>Fence</a:t>
            </a:r>
          </a:p>
        </p:txBody>
      </p:sp>
      <p:sp>
        <p:nvSpPr>
          <p:cNvPr id="114" name="Oval 113">
            <a:extLst>
              <a:ext uri="{FF2B5EF4-FFF2-40B4-BE49-F238E27FC236}">
                <a16:creationId xmlns:a16="http://schemas.microsoft.com/office/drawing/2014/main" id="{B0091B1E-05B1-781D-9F15-B19F5EE7A8AC}"/>
              </a:ext>
            </a:extLst>
          </p:cNvPr>
          <p:cNvSpPr/>
          <p:nvPr/>
        </p:nvSpPr>
        <p:spPr>
          <a:xfrm rot="20715876">
            <a:off x="6293316" y="2093594"/>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674395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C92FA-B9BF-914B-E6CC-5B5139715393}"/>
            </a:ext>
          </a:extLst>
        </p:cNvPr>
        <p:cNvGrpSpPr/>
        <p:nvPr/>
      </p:nvGrpSpPr>
      <p:grpSpPr>
        <a:xfrm>
          <a:off x="0" y="0"/>
          <a:ext cx="0" cy="0"/>
          <a:chOff x="0" y="0"/>
          <a:chExt cx="0" cy="0"/>
        </a:xfrm>
      </p:grpSpPr>
      <p:pic>
        <p:nvPicPr>
          <p:cNvPr id="94" name="Picture 93">
            <a:extLst>
              <a:ext uri="{FF2B5EF4-FFF2-40B4-BE49-F238E27FC236}">
                <a16:creationId xmlns:a16="http://schemas.microsoft.com/office/drawing/2014/main" id="{0DE71EDF-2D60-8073-D2DD-C461486FCA7A}"/>
              </a:ext>
            </a:extLst>
          </p:cNvPr>
          <p:cNvPicPr>
            <a:picLocks noChangeAspect="1"/>
          </p:cNvPicPr>
          <p:nvPr/>
        </p:nvPicPr>
        <p:blipFill>
          <a:blip r:embed="rId2"/>
          <a:stretch>
            <a:fillRect/>
          </a:stretch>
        </p:blipFill>
        <p:spPr>
          <a:xfrm>
            <a:off x="7790966" y="4490502"/>
            <a:ext cx="1225832" cy="737167"/>
          </a:xfrm>
          <a:prstGeom prst="rect">
            <a:avLst/>
          </a:prstGeom>
        </p:spPr>
      </p:pic>
      <p:pic>
        <p:nvPicPr>
          <p:cNvPr id="93" name="Picture 92">
            <a:extLst>
              <a:ext uri="{FF2B5EF4-FFF2-40B4-BE49-F238E27FC236}">
                <a16:creationId xmlns:a16="http://schemas.microsoft.com/office/drawing/2014/main" id="{DAACFAC4-924B-9328-6DBD-3B4374265284}"/>
              </a:ext>
            </a:extLst>
          </p:cNvPr>
          <p:cNvPicPr>
            <a:picLocks noChangeAspect="1"/>
          </p:cNvPicPr>
          <p:nvPr/>
        </p:nvPicPr>
        <p:blipFill>
          <a:blip r:embed="rId2"/>
          <a:stretch>
            <a:fillRect/>
          </a:stretch>
        </p:blipFill>
        <p:spPr>
          <a:xfrm>
            <a:off x="6856634" y="1888778"/>
            <a:ext cx="1225832" cy="737167"/>
          </a:xfrm>
          <a:prstGeom prst="rect">
            <a:avLst/>
          </a:prstGeom>
        </p:spPr>
      </p:pic>
      <p:sp>
        <p:nvSpPr>
          <p:cNvPr id="11" name="TextBox 10">
            <a:extLst>
              <a:ext uri="{FF2B5EF4-FFF2-40B4-BE49-F238E27FC236}">
                <a16:creationId xmlns:a16="http://schemas.microsoft.com/office/drawing/2014/main" id="{4407E9E7-48A8-4FE0-D5E8-786BE3A46ADB}"/>
              </a:ext>
            </a:extLst>
          </p:cNvPr>
          <p:cNvSpPr txBox="1"/>
          <p:nvPr/>
        </p:nvSpPr>
        <p:spPr>
          <a:xfrm>
            <a:off x="350030" y="908720"/>
            <a:ext cx="3297698" cy="461665"/>
          </a:xfrm>
          <a:prstGeom prst="rect">
            <a:avLst/>
          </a:prstGeom>
          <a:noFill/>
        </p:spPr>
        <p:txBody>
          <a:bodyPr wrap="none" rtlCol="0">
            <a:spAutoFit/>
          </a:bodyPr>
          <a:lstStyle/>
          <a:p>
            <a:r>
              <a:rPr lang="en-AU" sz="2400" b="1" dirty="0"/>
              <a:t>Site Sketch Checklist</a:t>
            </a:r>
            <a:endParaRPr lang="en-AU" b="1" dirty="0"/>
          </a:p>
        </p:txBody>
      </p:sp>
      <p:grpSp>
        <p:nvGrpSpPr>
          <p:cNvPr id="53" name="Group 52">
            <a:extLst>
              <a:ext uri="{FF2B5EF4-FFF2-40B4-BE49-F238E27FC236}">
                <a16:creationId xmlns:a16="http://schemas.microsoft.com/office/drawing/2014/main" id="{54F74B49-A295-2ADE-89FA-2FB1C908E807}"/>
              </a:ext>
            </a:extLst>
          </p:cNvPr>
          <p:cNvGrpSpPr/>
          <p:nvPr/>
        </p:nvGrpSpPr>
        <p:grpSpPr>
          <a:xfrm>
            <a:off x="5640137" y="188640"/>
            <a:ext cx="5150672" cy="6432653"/>
            <a:chOff x="5640137" y="188640"/>
            <a:chExt cx="5150672" cy="6432653"/>
          </a:xfrm>
        </p:grpSpPr>
        <p:cxnSp>
          <p:nvCxnSpPr>
            <p:cNvPr id="3" name="Straight Connector 2">
              <a:extLst>
                <a:ext uri="{FF2B5EF4-FFF2-40B4-BE49-F238E27FC236}">
                  <a16:creationId xmlns:a16="http://schemas.microsoft.com/office/drawing/2014/main" id="{794A48F8-B002-4569-A93B-20C9318AEC23}"/>
                </a:ext>
              </a:extLst>
            </p:cNvPr>
            <p:cNvCxnSpPr>
              <a:cxnSpLocks/>
            </p:cNvCxnSpPr>
            <p:nvPr/>
          </p:nvCxnSpPr>
          <p:spPr>
            <a:xfrm flipH="1">
              <a:off x="7555780" y="188640"/>
              <a:ext cx="917707" cy="5771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C7F55CB-6D7C-0BCB-B26A-3EACB311477F}"/>
                </a:ext>
              </a:extLst>
            </p:cNvPr>
            <p:cNvCxnSpPr>
              <a:cxnSpLocks/>
            </p:cNvCxnSpPr>
            <p:nvPr/>
          </p:nvCxnSpPr>
          <p:spPr>
            <a:xfrm flipH="1" flipV="1">
              <a:off x="7560543" y="745654"/>
              <a:ext cx="1847825" cy="5203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3D3D5E-2114-0F50-AEA9-E3CDD7639273}"/>
                </a:ext>
              </a:extLst>
            </p:cNvPr>
            <p:cNvCxnSpPr>
              <a:cxnSpLocks/>
            </p:cNvCxnSpPr>
            <p:nvPr/>
          </p:nvCxnSpPr>
          <p:spPr>
            <a:xfrm flipH="1">
              <a:off x="6960096" y="1565934"/>
              <a:ext cx="893246" cy="350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E4402B-61C6-02F1-4467-36CD01AF8D56}"/>
                </a:ext>
              </a:extLst>
            </p:cNvPr>
            <p:cNvCxnSpPr>
              <a:cxnSpLocks/>
            </p:cNvCxnSpPr>
            <p:nvPr/>
          </p:nvCxnSpPr>
          <p:spPr>
            <a:xfrm flipH="1">
              <a:off x="6119128" y="1075773"/>
              <a:ext cx="620181" cy="515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FFD6E8-9D11-9139-0D2D-C54FB64AC57D}"/>
                </a:ext>
              </a:extLst>
            </p:cNvPr>
            <p:cNvCxnSpPr>
              <a:cxnSpLocks/>
            </p:cNvCxnSpPr>
            <p:nvPr/>
          </p:nvCxnSpPr>
          <p:spPr>
            <a:xfrm flipH="1" flipV="1">
              <a:off x="6611278" y="730800"/>
              <a:ext cx="123268" cy="344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23DA30-5940-6A80-A562-6212F891EAA0}"/>
                </a:ext>
              </a:extLst>
            </p:cNvPr>
            <p:cNvCxnSpPr>
              <a:cxnSpLocks/>
            </p:cNvCxnSpPr>
            <p:nvPr/>
          </p:nvCxnSpPr>
          <p:spPr>
            <a:xfrm flipH="1" flipV="1">
              <a:off x="6123891" y="1586589"/>
              <a:ext cx="404157" cy="1050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676C08F-2424-70B8-38DD-D2E21FA9B262}"/>
                </a:ext>
              </a:extLst>
            </p:cNvPr>
            <p:cNvCxnSpPr>
              <a:cxnSpLocks/>
            </p:cNvCxnSpPr>
            <p:nvPr/>
          </p:nvCxnSpPr>
          <p:spPr>
            <a:xfrm flipH="1">
              <a:off x="6485219" y="2636944"/>
              <a:ext cx="86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C5C1AA-ECA9-02CE-4313-BE1C7D4CE46F}"/>
                </a:ext>
              </a:extLst>
            </p:cNvPr>
            <p:cNvCxnSpPr>
              <a:cxnSpLocks/>
            </p:cNvCxnSpPr>
            <p:nvPr/>
          </p:nvCxnSpPr>
          <p:spPr>
            <a:xfrm flipH="1" flipV="1">
              <a:off x="7313628" y="2636944"/>
              <a:ext cx="726588" cy="2016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2685CCD-79A4-CB70-B399-ACE1C0CA9C04}"/>
                </a:ext>
              </a:extLst>
            </p:cNvPr>
            <p:cNvCxnSpPr>
              <a:cxnSpLocks/>
            </p:cNvCxnSpPr>
            <p:nvPr/>
          </p:nvCxnSpPr>
          <p:spPr>
            <a:xfrm flipH="1">
              <a:off x="7406719" y="4653136"/>
              <a:ext cx="633497" cy="504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70D67F-DE5B-E4BA-898A-287C17832FD6}"/>
                </a:ext>
              </a:extLst>
            </p:cNvPr>
            <p:cNvCxnSpPr>
              <a:cxnSpLocks/>
            </p:cNvCxnSpPr>
            <p:nvPr/>
          </p:nvCxnSpPr>
          <p:spPr>
            <a:xfrm flipH="1" flipV="1">
              <a:off x="7406719" y="5147117"/>
              <a:ext cx="446623" cy="11330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E4F83FD-0CB0-D1B0-B962-F2CAD31C007E}"/>
                </a:ext>
              </a:extLst>
            </p:cNvPr>
            <p:cNvCxnSpPr>
              <a:cxnSpLocks/>
            </p:cNvCxnSpPr>
            <p:nvPr/>
          </p:nvCxnSpPr>
          <p:spPr>
            <a:xfrm flipH="1">
              <a:off x="7853342" y="6278698"/>
              <a:ext cx="797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99AEC9-F34E-2A79-6B32-319125D14FB1}"/>
                </a:ext>
              </a:extLst>
            </p:cNvPr>
            <p:cNvCxnSpPr>
              <a:cxnSpLocks/>
            </p:cNvCxnSpPr>
            <p:nvPr/>
          </p:nvCxnSpPr>
          <p:spPr>
            <a:xfrm flipH="1" flipV="1">
              <a:off x="8641775" y="6277218"/>
              <a:ext cx="123268" cy="344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3890A6-FB4D-2949-FA72-6B231F64EB93}"/>
                </a:ext>
              </a:extLst>
            </p:cNvPr>
            <p:cNvCxnSpPr>
              <a:cxnSpLocks/>
            </p:cNvCxnSpPr>
            <p:nvPr/>
          </p:nvCxnSpPr>
          <p:spPr>
            <a:xfrm flipH="1">
              <a:off x="9410351" y="5949280"/>
              <a:ext cx="13614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F95BFDB-8956-4490-BC6B-586F8BD0B75C}"/>
                </a:ext>
              </a:extLst>
            </p:cNvPr>
            <p:cNvCxnSpPr>
              <a:cxnSpLocks/>
            </p:cNvCxnSpPr>
            <p:nvPr/>
          </p:nvCxnSpPr>
          <p:spPr>
            <a:xfrm flipH="1">
              <a:off x="8218682" y="5128065"/>
              <a:ext cx="893246" cy="350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CDDD939-80E3-6D81-606A-352EBEF4AFEF}"/>
                </a:ext>
              </a:extLst>
            </p:cNvPr>
            <p:cNvCxnSpPr>
              <a:cxnSpLocks/>
            </p:cNvCxnSpPr>
            <p:nvPr/>
          </p:nvCxnSpPr>
          <p:spPr>
            <a:xfrm flipH="1">
              <a:off x="8242497" y="2636944"/>
              <a:ext cx="2534023" cy="0"/>
            </a:xfrm>
            <a:prstGeom prst="line">
              <a:avLst/>
            </a:prstGeom>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4672EFB6-1BE6-98A1-9B87-A3EDF7916691}"/>
                </a:ext>
              </a:extLst>
            </p:cNvPr>
            <p:cNvCxnSpPr>
              <a:cxnSpLocks/>
            </p:cNvCxnSpPr>
            <p:nvPr/>
          </p:nvCxnSpPr>
          <p:spPr>
            <a:xfrm flipH="1">
              <a:off x="5640137" y="4365104"/>
              <a:ext cx="2304000" cy="0"/>
            </a:xfrm>
            <a:prstGeom prst="line">
              <a:avLst/>
            </a:prstGeom>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1A498F6B-1F7F-616B-442A-474C35563550}"/>
                </a:ext>
              </a:extLst>
            </p:cNvPr>
            <p:cNvCxnSpPr>
              <a:cxnSpLocks/>
            </p:cNvCxnSpPr>
            <p:nvPr/>
          </p:nvCxnSpPr>
          <p:spPr>
            <a:xfrm flipH="1">
              <a:off x="8843094" y="4365104"/>
              <a:ext cx="1947715" cy="0"/>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7BC2B1B3-024C-FEE6-E89A-62C116E303E8}"/>
                </a:ext>
              </a:extLst>
            </p:cNvPr>
            <p:cNvCxnSpPr>
              <a:cxnSpLocks/>
            </p:cNvCxnSpPr>
            <p:nvPr/>
          </p:nvCxnSpPr>
          <p:spPr>
            <a:xfrm flipH="1">
              <a:off x="5657444" y="3212976"/>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CEF1038-AC02-31A7-2207-B38DAD24BE9D}"/>
                </a:ext>
              </a:extLst>
            </p:cNvPr>
            <p:cNvCxnSpPr>
              <a:cxnSpLocks/>
            </p:cNvCxnSpPr>
            <p:nvPr/>
          </p:nvCxnSpPr>
          <p:spPr>
            <a:xfrm flipH="1">
              <a:off x="5650936" y="3789008"/>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711ED01-F417-5588-C25E-375459AAC61D}"/>
                </a:ext>
              </a:extLst>
            </p:cNvPr>
            <p:cNvCxnSpPr>
              <a:cxnSpLocks/>
            </p:cNvCxnSpPr>
            <p:nvPr/>
          </p:nvCxnSpPr>
          <p:spPr>
            <a:xfrm flipH="1" flipV="1">
              <a:off x="7345537" y="2636912"/>
              <a:ext cx="630128" cy="1728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F614240-7B04-76A6-D2AF-257D6048FC85}"/>
                </a:ext>
              </a:extLst>
            </p:cNvPr>
            <p:cNvCxnSpPr>
              <a:cxnSpLocks/>
            </p:cNvCxnSpPr>
            <p:nvPr/>
          </p:nvCxnSpPr>
          <p:spPr>
            <a:xfrm rot="60000" flipH="1" flipV="1">
              <a:off x="8181871" y="2636880"/>
              <a:ext cx="630128" cy="1728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F28824D-FACA-5488-85F3-BACA77F293FF}"/>
                </a:ext>
              </a:extLst>
            </p:cNvPr>
            <p:cNvCxnSpPr>
              <a:cxnSpLocks/>
            </p:cNvCxnSpPr>
            <p:nvPr/>
          </p:nvCxnSpPr>
          <p:spPr>
            <a:xfrm flipH="1">
              <a:off x="5651252" y="2628477"/>
              <a:ext cx="864000"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D431C6F5-5C24-3754-8B00-A7E3E25232A4}"/>
              </a:ext>
            </a:extLst>
          </p:cNvPr>
          <p:cNvGrpSpPr/>
          <p:nvPr/>
        </p:nvGrpSpPr>
        <p:grpSpPr>
          <a:xfrm rot="20269211">
            <a:off x="7164655" y="1705963"/>
            <a:ext cx="360000" cy="73632"/>
            <a:chOff x="11280616" y="2111766"/>
            <a:chExt cx="360000" cy="73632"/>
          </a:xfrm>
        </p:grpSpPr>
        <p:sp>
          <p:nvSpPr>
            <p:cNvPr id="97" name="Oval 96">
              <a:extLst>
                <a:ext uri="{FF2B5EF4-FFF2-40B4-BE49-F238E27FC236}">
                  <a16:creationId xmlns:a16="http://schemas.microsoft.com/office/drawing/2014/main" id="{9FD338FC-5683-EEA3-EC11-52E8CBA6666E}"/>
                </a:ext>
              </a:extLst>
            </p:cNvPr>
            <p:cNvSpPr/>
            <p:nvPr/>
          </p:nvSpPr>
          <p:spPr>
            <a:xfrm>
              <a:off x="1135465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Oval 1">
              <a:extLst>
                <a:ext uri="{FF2B5EF4-FFF2-40B4-BE49-F238E27FC236}">
                  <a16:creationId xmlns:a16="http://schemas.microsoft.com/office/drawing/2014/main" id="{D3D10CF9-42AB-BCB0-3301-5429FF5109E1}"/>
                </a:ext>
              </a:extLst>
            </p:cNvPr>
            <p:cNvSpPr/>
            <p:nvPr/>
          </p:nvSpPr>
          <p:spPr>
            <a:xfrm>
              <a:off x="1149660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a:extLst>
                <a:ext uri="{FF2B5EF4-FFF2-40B4-BE49-F238E27FC236}">
                  <a16:creationId xmlns:a16="http://schemas.microsoft.com/office/drawing/2014/main" id="{1958B67B-3021-018F-E152-50E64C847B33}"/>
                </a:ext>
              </a:extLst>
            </p:cNvPr>
            <p:cNvCxnSpPr>
              <a:cxnSpLocks/>
            </p:cNvCxnSpPr>
            <p:nvPr/>
          </p:nvCxnSpPr>
          <p:spPr>
            <a:xfrm flipH="1">
              <a:off x="11280616" y="211176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714C99A3-C6BA-1BF5-6F48-8311E2164C99}"/>
              </a:ext>
            </a:extLst>
          </p:cNvPr>
          <p:cNvGrpSpPr/>
          <p:nvPr/>
        </p:nvGrpSpPr>
        <p:grpSpPr>
          <a:xfrm rot="10373540">
            <a:off x="8500959" y="6368532"/>
            <a:ext cx="180000" cy="74487"/>
            <a:chOff x="11582407" y="2587458"/>
            <a:chExt cx="180000" cy="74487"/>
          </a:xfrm>
        </p:grpSpPr>
        <p:sp>
          <p:nvSpPr>
            <p:cNvPr id="6" name="Oval 5">
              <a:extLst>
                <a:ext uri="{FF2B5EF4-FFF2-40B4-BE49-F238E27FC236}">
                  <a16:creationId xmlns:a16="http://schemas.microsoft.com/office/drawing/2014/main" id="{82273BCB-4E3F-79B2-5A20-9E17387B43EC}"/>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B63FBCC4-67A8-72A5-51C1-F39D2ACAEB56}"/>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37B3824-2FB9-DA96-094C-6199A41EB39A}"/>
              </a:ext>
            </a:extLst>
          </p:cNvPr>
          <p:cNvGrpSpPr/>
          <p:nvPr/>
        </p:nvGrpSpPr>
        <p:grpSpPr>
          <a:xfrm rot="20715876">
            <a:off x="7471811" y="583013"/>
            <a:ext cx="180000" cy="74487"/>
            <a:chOff x="11582407" y="2587458"/>
            <a:chExt cx="180000" cy="74487"/>
          </a:xfrm>
        </p:grpSpPr>
        <p:sp>
          <p:nvSpPr>
            <p:cNvPr id="18" name="Oval 17">
              <a:extLst>
                <a:ext uri="{FF2B5EF4-FFF2-40B4-BE49-F238E27FC236}">
                  <a16:creationId xmlns:a16="http://schemas.microsoft.com/office/drawing/2014/main" id="{0B792695-9826-60BA-2925-101B68A2F9B8}"/>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 name="Straight Connector 18">
              <a:extLst>
                <a:ext uri="{FF2B5EF4-FFF2-40B4-BE49-F238E27FC236}">
                  <a16:creationId xmlns:a16="http://schemas.microsoft.com/office/drawing/2014/main" id="{9692FBCA-2E86-3580-03CA-88E15C7AEC05}"/>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B2546EC2-EE57-EF13-826B-CAF7171BEE7D}"/>
              </a:ext>
            </a:extLst>
          </p:cNvPr>
          <p:cNvPicPr>
            <a:picLocks noChangeAspect="1"/>
          </p:cNvPicPr>
          <p:nvPr/>
        </p:nvPicPr>
        <p:blipFill>
          <a:blip r:embed="rId3"/>
          <a:stretch>
            <a:fillRect/>
          </a:stretch>
        </p:blipFill>
        <p:spPr>
          <a:xfrm>
            <a:off x="8497888" y="330741"/>
            <a:ext cx="746825" cy="739204"/>
          </a:xfrm>
          <a:prstGeom prst="rect">
            <a:avLst/>
          </a:prstGeom>
        </p:spPr>
      </p:pic>
      <p:cxnSp>
        <p:nvCxnSpPr>
          <p:cNvPr id="24" name="Straight Arrow Connector 23">
            <a:extLst>
              <a:ext uri="{FF2B5EF4-FFF2-40B4-BE49-F238E27FC236}">
                <a16:creationId xmlns:a16="http://schemas.microsoft.com/office/drawing/2014/main" id="{08CAD6A9-E0F3-3FE9-031B-28135DC8AF3F}"/>
              </a:ext>
            </a:extLst>
          </p:cNvPr>
          <p:cNvCxnSpPr>
            <a:stCxn id="22" idx="1"/>
          </p:cNvCxnSpPr>
          <p:nvPr/>
        </p:nvCxnSpPr>
        <p:spPr>
          <a:xfrm flipH="1" flipV="1">
            <a:off x="7667098" y="545560"/>
            <a:ext cx="830790" cy="1547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3946C87C-6643-8A7F-8FDC-7841082ACB34}"/>
              </a:ext>
            </a:extLst>
          </p:cNvPr>
          <p:cNvPicPr>
            <a:picLocks noChangeAspect="1"/>
          </p:cNvPicPr>
          <p:nvPr/>
        </p:nvPicPr>
        <p:blipFill>
          <a:blip r:embed="rId4"/>
          <a:stretch>
            <a:fillRect/>
          </a:stretch>
        </p:blipFill>
        <p:spPr>
          <a:xfrm>
            <a:off x="8520748" y="1194052"/>
            <a:ext cx="739204" cy="624894"/>
          </a:xfrm>
          <a:prstGeom prst="rect">
            <a:avLst/>
          </a:prstGeom>
        </p:spPr>
      </p:pic>
      <p:cxnSp>
        <p:nvCxnSpPr>
          <p:cNvPr id="29" name="Straight Arrow Connector 28">
            <a:extLst>
              <a:ext uri="{FF2B5EF4-FFF2-40B4-BE49-F238E27FC236}">
                <a16:creationId xmlns:a16="http://schemas.microsoft.com/office/drawing/2014/main" id="{827B6A6A-DEE6-6B18-AC7B-2967D71A8F70}"/>
              </a:ext>
            </a:extLst>
          </p:cNvPr>
          <p:cNvCxnSpPr>
            <a:cxnSpLocks/>
          </p:cNvCxnSpPr>
          <p:nvPr/>
        </p:nvCxnSpPr>
        <p:spPr>
          <a:xfrm flipH="1">
            <a:off x="7522225" y="1333562"/>
            <a:ext cx="1008079" cy="2530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32" name="Group 31">
            <a:extLst>
              <a:ext uri="{FF2B5EF4-FFF2-40B4-BE49-F238E27FC236}">
                <a16:creationId xmlns:a16="http://schemas.microsoft.com/office/drawing/2014/main" id="{18EE6557-AAEC-5FF6-7302-50A3ABF908E5}"/>
              </a:ext>
            </a:extLst>
          </p:cNvPr>
          <p:cNvGrpSpPr/>
          <p:nvPr/>
        </p:nvGrpSpPr>
        <p:grpSpPr>
          <a:xfrm rot="9525018">
            <a:off x="8472621" y="5307175"/>
            <a:ext cx="360000" cy="73632"/>
            <a:chOff x="11280616" y="2111766"/>
            <a:chExt cx="360000" cy="73632"/>
          </a:xfrm>
        </p:grpSpPr>
        <p:sp>
          <p:nvSpPr>
            <p:cNvPr id="34" name="Oval 33">
              <a:extLst>
                <a:ext uri="{FF2B5EF4-FFF2-40B4-BE49-F238E27FC236}">
                  <a16:creationId xmlns:a16="http://schemas.microsoft.com/office/drawing/2014/main" id="{40A7727D-84C8-0085-523A-6154A0A4A860}"/>
                </a:ext>
              </a:extLst>
            </p:cNvPr>
            <p:cNvSpPr/>
            <p:nvPr/>
          </p:nvSpPr>
          <p:spPr>
            <a:xfrm>
              <a:off x="1135465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D700F6D8-023F-B88C-77FC-46EA6C34058A}"/>
                </a:ext>
              </a:extLst>
            </p:cNvPr>
            <p:cNvSpPr/>
            <p:nvPr/>
          </p:nvSpPr>
          <p:spPr>
            <a:xfrm>
              <a:off x="1149660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7" name="Straight Connector 36">
              <a:extLst>
                <a:ext uri="{FF2B5EF4-FFF2-40B4-BE49-F238E27FC236}">
                  <a16:creationId xmlns:a16="http://schemas.microsoft.com/office/drawing/2014/main" id="{2A079FF3-D032-A4F3-2E5C-20B331B54030}"/>
                </a:ext>
              </a:extLst>
            </p:cNvPr>
            <p:cNvCxnSpPr>
              <a:cxnSpLocks/>
            </p:cNvCxnSpPr>
            <p:nvPr/>
          </p:nvCxnSpPr>
          <p:spPr>
            <a:xfrm flipH="1">
              <a:off x="11280616" y="211176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6F09FEA0-C362-C768-345A-E19B6F190001}"/>
              </a:ext>
            </a:extLst>
          </p:cNvPr>
          <p:cNvPicPr>
            <a:picLocks noChangeAspect="1"/>
          </p:cNvPicPr>
          <p:nvPr/>
        </p:nvPicPr>
        <p:blipFill>
          <a:blip r:embed="rId3"/>
          <a:stretch>
            <a:fillRect/>
          </a:stretch>
        </p:blipFill>
        <p:spPr>
          <a:xfrm rot="10800000">
            <a:off x="6547680" y="5544845"/>
            <a:ext cx="746825" cy="739204"/>
          </a:xfrm>
          <a:prstGeom prst="rect">
            <a:avLst/>
          </a:prstGeom>
        </p:spPr>
      </p:pic>
      <p:pic>
        <p:nvPicPr>
          <p:cNvPr id="43" name="Picture 42">
            <a:extLst>
              <a:ext uri="{FF2B5EF4-FFF2-40B4-BE49-F238E27FC236}">
                <a16:creationId xmlns:a16="http://schemas.microsoft.com/office/drawing/2014/main" id="{A8DC098C-3D54-9122-D67E-A3984EE34B19}"/>
              </a:ext>
            </a:extLst>
          </p:cNvPr>
          <p:cNvPicPr>
            <a:picLocks noChangeAspect="1"/>
          </p:cNvPicPr>
          <p:nvPr/>
        </p:nvPicPr>
        <p:blipFill>
          <a:blip r:embed="rId4"/>
          <a:stretch>
            <a:fillRect/>
          </a:stretch>
        </p:blipFill>
        <p:spPr>
          <a:xfrm rot="10800000">
            <a:off x="9462173" y="4939560"/>
            <a:ext cx="739204" cy="624894"/>
          </a:xfrm>
          <a:prstGeom prst="rect">
            <a:avLst/>
          </a:prstGeom>
        </p:spPr>
      </p:pic>
      <p:sp>
        <p:nvSpPr>
          <p:cNvPr id="49" name="Oval 48">
            <a:extLst>
              <a:ext uri="{FF2B5EF4-FFF2-40B4-BE49-F238E27FC236}">
                <a16:creationId xmlns:a16="http://schemas.microsoft.com/office/drawing/2014/main" id="{A384FEF2-6F11-0BCF-B2C4-E6699C0F26D3}"/>
              </a:ext>
            </a:extLst>
          </p:cNvPr>
          <p:cNvSpPr/>
          <p:nvPr/>
        </p:nvSpPr>
        <p:spPr>
          <a:xfrm rot="20715876">
            <a:off x="8176267" y="2275799"/>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598C892B-7FF1-BD9F-3201-0347D02DD491}"/>
              </a:ext>
            </a:extLst>
          </p:cNvPr>
          <p:cNvSpPr/>
          <p:nvPr/>
        </p:nvSpPr>
        <p:spPr>
          <a:xfrm rot="20715876">
            <a:off x="8898323" y="4241162"/>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6" name="Picture 55">
            <a:extLst>
              <a:ext uri="{FF2B5EF4-FFF2-40B4-BE49-F238E27FC236}">
                <a16:creationId xmlns:a16="http://schemas.microsoft.com/office/drawing/2014/main" id="{3270523D-DBCE-809C-6AB2-E3176100E922}"/>
              </a:ext>
            </a:extLst>
          </p:cNvPr>
          <p:cNvPicPr>
            <a:picLocks noChangeAspect="1"/>
          </p:cNvPicPr>
          <p:nvPr/>
        </p:nvPicPr>
        <p:blipFill>
          <a:blip r:embed="rId5"/>
          <a:stretch>
            <a:fillRect/>
          </a:stretch>
        </p:blipFill>
        <p:spPr>
          <a:xfrm>
            <a:off x="9402475" y="1968543"/>
            <a:ext cx="509950" cy="514715"/>
          </a:xfrm>
          <a:prstGeom prst="rect">
            <a:avLst/>
          </a:prstGeom>
        </p:spPr>
      </p:pic>
      <p:cxnSp>
        <p:nvCxnSpPr>
          <p:cNvPr id="57" name="Straight Arrow Connector 56">
            <a:extLst>
              <a:ext uri="{FF2B5EF4-FFF2-40B4-BE49-F238E27FC236}">
                <a16:creationId xmlns:a16="http://schemas.microsoft.com/office/drawing/2014/main" id="{9792D81D-3353-0500-2DCC-B7437CDCBC3D}"/>
              </a:ext>
            </a:extLst>
          </p:cNvPr>
          <p:cNvCxnSpPr>
            <a:cxnSpLocks/>
          </p:cNvCxnSpPr>
          <p:nvPr/>
        </p:nvCxnSpPr>
        <p:spPr>
          <a:xfrm flipH="1">
            <a:off x="8269647" y="2223778"/>
            <a:ext cx="1139712" cy="791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C3653653-3346-3669-24F3-189856CED8FC}"/>
              </a:ext>
            </a:extLst>
          </p:cNvPr>
          <p:cNvCxnSpPr>
            <a:cxnSpLocks/>
            <a:stCxn id="56" idx="1"/>
            <a:endCxn id="54" idx="0"/>
          </p:cNvCxnSpPr>
          <p:nvPr/>
        </p:nvCxnSpPr>
        <p:spPr>
          <a:xfrm flipH="1">
            <a:off x="8925166" y="2225901"/>
            <a:ext cx="477309" cy="20164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E196DF2A-3112-8E51-D495-CB0A0E8DBA44}"/>
              </a:ext>
            </a:extLst>
          </p:cNvPr>
          <p:cNvCxnSpPr>
            <a:cxnSpLocks/>
            <a:stCxn id="43" idx="3"/>
          </p:cNvCxnSpPr>
          <p:nvPr/>
        </p:nvCxnSpPr>
        <p:spPr>
          <a:xfrm flipH="1">
            <a:off x="8833726" y="5252007"/>
            <a:ext cx="628447" cy="192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0CB054FA-D8F6-96E0-A7BB-4678252EC1DB}"/>
              </a:ext>
            </a:extLst>
          </p:cNvPr>
          <p:cNvCxnSpPr>
            <a:cxnSpLocks/>
          </p:cNvCxnSpPr>
          <p:nvPr/>
        </p:nvCxnSpPr>
        <p:spPr>
          <a:xfrm>
            <a:off x="7281937" y="5887097"/>
            <a:ext cx="1191550" cy="5081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C46B152F-7F7B-366F-71D7-30C96F6B4381}"/>
              </a:ext>
            </a:extLst>
          </p:cNvPr>
          <p:cNvSpPr txBox="1"/>
          <p:nvPr/>
        </p:nvSpPr>
        <p:spPr>
          <a:xfrm>
            <a:off x="10200456" y="4973098"/>
            <a:ext cx="792088" cy="577081"/>
          </a:xfrm>
          <a:prstGeom prst="rect">
            <a:avLst/>
          </a:prstGeom>
          <a:noFill/>
        </p:spPr>
        <p:txBody>
          <a:bodyPr wrap="square" rtlCol="0">
            <a:spAutoFit/>
          </a:bodyPr>
          <a:lstStyle/>
          <a:p>
            <a:r>
              <a:rPr lang="en-AU" sz="1050" dirty="0"/>
              <a:t>W7-14-6 Attached to fence</a:t>
            </a:r>
          </a:p>
        </p:txBody>
      </p:sp>
      <p:sp>
        <p:nvSpPr>
          <p:cNvPr id="92" name="TextBox 91">
            <a:extLst>
              <a:ext uri="{FF2B5EF4-FFF2-40B4-BE49-F238E27FC236}">
                <a16:creationId xmlns:a16="http://schemas.microsoft.com/office/drawing/2014/main" id="{3752EA02-49FF-7254-0D2D-21F3BFA17155}"/>
              </a:ext>
            </a:extLst>
          </p:cNvPr>
          <p:cNvSpPr txBox="1"/>
          <p:nvPr/>
        </p:nvSpPr>
        <p:spPr>
          <a:xfrm rot="10800000">
            <a:off x="9192344" y="1263995"/>
            <a:ext cx="792088" cy="577081"/>
          </a:xfrm>
          <a:prstGeom prst="rect">
            <a:avLst/>
          </a:prstGeom>
          <a:noFill/>
        </p:spPr>
        <p:txBody>
          <a:bodyPr wrap="square" rtlCol="0">
            <a:spAutoFit/>
          </a:bodyPr>
          <a:lstStyle/>
          <a:p>
            <a:r>
              <a:rPr lang="en-AU" sz="1050" dirty="0"/>
              <a:t>W7-14-6 Attached to fence</a:t>
            </a:r>
          </a:p>
        </p:txBody>
      </p:sp>
      <p:sp>
        <p:nvSpPr>
          <p:cNvPr id="95" name="TextBox 94">
            <a:extLst>
              <a:ext uri="{FF2B5EF4-FFF2-40B4-BE49-F238E27FC236}">
                <a16:creationId xmlns:a16="http://schemas.microsoft.com/office/drawing/2014/main" id="{9ADBE838-A0D7-9697-214B-9F950882CBAD}"/>
              </a:ext>
            </a:extLst>
          </p:cNvPr>
          <p:cNvSpPr txBox="1"/>
          <p:nvPr/>
        </p:nvSpPr>
        <p:spPr>
          <a:xfrm rot="10800000">
            <a:off x="9024863" y="578952"/>
            <a:ext cx="792088" cy="253916"/>
          </a:xfrm>
          <a:prstGeom prst="rect">
            <a:avLst/>
          </a:prstGeom>
          <a:noFill/>
        </p:spPr>
        <p:txBody>
          <a:bodyPr wrap="square" rtlCol="0">
            <a:spAutoFit/>
          </a:bodyPr>
          <a:lstStyle/>
          <a:p>
            <a:r>
              <a:rPr lang="en-AU" sz="1050" dirty="0"/>
              <a:t>G9-58</a:t>
            </a:r>
          </a:p>
        </p:txBody>
      </p:sp>
      <p:sp>
        <p:nvSpPr>
          <p:cNvPr id="96" name="TextBox 95">
            <a:extLst>
              <a:ext uri="{FF2B5EF4-FFF2-40B4-BE49-F238E27FC236}">
                <a16:creationId xmlns:a16="http://schemas.microsoft.com/office/drawing/2014/main" id="{0F8B411E-D9B7-DEC6-24B4-F0842E3B97B3}"/>
              </a:ext>
            </a:extLst>
          </p:cNvPr>
          <p:cNvSpPr txBox="1"/>
          <p:nvPr/>
        </p:nvSpPr>
        <p:spPr>
          <a:xfrm>
            <a:off x="5951984" y="5767372"/>
            <a:ext cx="792088" cy="253916"/>
          </a:xfrm>
          <a:prstGeom prst="rect">
            <a:avLst/>
          </a:prstGeom>
          <a:noFill/>
        </p:spPr>
        <p:txBody>
          <a:bodyPr wrap="square" rtlCol="0">
            <a:spAutoFit/>
          </a:bodyPr>
          <a:lstStyle/>
          <a:p>
            <a:r>
              <a:rPr lang="en-AU" sz="1050" dirty="0"/>
              <a:t>G9-58</a:t>
            </a:r>
          </a:p>
        </p:txBody>
      </p:sp>
      <p:sp>
        <p:nvSpPr>
          <p:cNvPr id="110" name="TextBox 109">
            <a:extLst>
              <a:ext uri="{FF2B5EF4-FFF2-40B4-BE49-F238E27FC236}">
                <a16:creationId xmlns:a16="http://schemas.microsoft.com/office/drawing/2014/main" id="{CBB2D127-9F27-830A-40DC-2F81D7CBAADE}"/>
              </a:ext>
            </a:extLst>
          </p:cNvPr>
          <p:cNvSpPr txBox="1"/>
          <p:nvPr/>
        </p:nvSpPr>
        <p:spPr>
          <a:xfrm>
            <a:off x="9912424" y="1937798"/>
            <a:ext cx="1583864" cy="577081"/>
          </a:xfrm>
          <a:prstGeom prst="rect">
            <a:avLst/>
          </a:prstGeom>
          <a:noFill/>
        </p:spPr>
        <p:txBody>
          <a:bodyPr wrap="square" rtlCol="0">
            <a:spAutoFit/>
          </a:bodyPr>
          <a:lstStyle/>
          <a:p>
            <a:r>
              <a:rPr lang="en-AU" sz="1050" dirty="0"/>
              <a:t>Assy RX-12 Standing and flashing red signal with tone generator</a:t>
            </a:r>
          </a:p>
        </p:txBody>
      </p:sp>
      <p:sp>
        <p:nvSpPr>
          <p:cNvPr id="111" name="TextBox 110">
            <a:extLst>
              <a:ext uri="{FF2B5EF4-FFF2-40B4-BE49-F238E27FC236}">
                <a16:creationId xmlns:a16="http://schemas.microsoft.com/office/drawing/2014/main" id="{184280AD-D7F9-A757-694F-FBDED1A9211C}"/>
              </a:ext>
            </a:extLst>
          </p:cNvPr>
          <p:cNvSpPr txBox="1"/>
          <p:nvPr/>
        </p:nvSpPr>
        <p:spPr>
          <a:xfrm>
            <a:off x="5723384" y="3379772"/>
            <a:ext cx="792088" cy="253916"/>
          </a:xfrm>
          <a:prstGeom prst="rect">
            <a:avLst/>
          </a:prstGeom>
          <a:noFill/>
        </p:spPr>
        <p:txBody>
          <a:bodyPr wrap="square" rtlCol="0">
            <a:spAutoFit/>
          </a:bodyPr>
          <a:lstStyle/>
          <a:p>
            <a:r>
              <a:rPr lang="en-AU" sz="1050" dirty="0"/>
              <a:t>TRACK</a:t>
            </a:r>
          </a:p>
        </p:txBody>
      </p:sp>
      <p:sp>
        <p:nvSpPr>
          <p:cNvPr id="112" name="TextBox 111">
            <a:extLst>
              <a:ext uri="{FF2B5EF4-FFF2-40B4-BE49-F238E27FC236}">
                <a16:creationId xmlns:a16="http://schemas.microsoft.com/office/drawing/2014/main" id="{9F4EBE38-8553-00EB-AA8C-AF8989C8A827}"/>
              </a:ext>
            </a:extLst>
          </p:cNvPr>
          <p:cNvSpPr txBox="1"/>
          <p:nvPr/>
        </p:nvSpPr>
        <p:spPr>
          <a:xfrm>
            <a:off x="5697984" y="2382996"/>
            <a:ext cx="792088" cy="253916"/>
          </a:xfrm>
          <a:prstGeom prst="rect">
            <a:avLst/>
          </a:prstGeom>
          <a:noFill/>
        </p:spPr>
        <p:txBody>
          <a:bodyPr wrap="square" rtlCol="0">
            <a:spAutoFit/>
          </a:bodyPr>
          <a:lstStyle/>
          <a:p>
            <a:r>
              <a:rPr lang="en-AU" sz="1050" dirty="0"/>
              <a:t>Fence</a:t>
            </a:r>
          </a:p>
        </p:txBody>
      </p:sp>
      <p:sp>
        <p:nvSpPr>
          <p:cNvPr id="113" name="TextBox 112">
            <a:extLst>
              <a:ext uri="{FF2B5EF4-FFF2-40B4-BE49-F238E27FC236}">
                <a16:creationId xmlns:a16="http://schemas.microsoft.com/office/drawing/2014/main" id="{EA8F8552-544D-DADB-369D-BEBE0675DE98}"/>
              </a:ext>
            </a:extLst>
          </p:cNvPr>
          <p:cNvSpPr txBox="1"/>
          <p:nvPr/>
        </p:nvSpPr>
        <p:spPr>
          <a:xfrm>
            <a:off x="5723384" y="4132396"/>
            <a:ext cx="792088" cy="253916"/>
          </a:xfrm>
          <a:prstGeom prst="rect">
            <a:avLst/>
          </a:prstGeom>
          <a:noFill/>
        </p:spPr>
        <p:txBody>
          <a:bodyPr wrap="square" rtlCol="0">
            <a:spAutoFit/>
          </a:bodyPr>
          <a:lstStyle/>
          <a:p>
            <a:r>
              <a:rPr lang="en-AU" sz="1050" dirty="0"/>
              <a:t>Fence</a:t>
            </a:r>
          </a:p>
        </p:txBody>
      </p:sp>
      <p:grpSp>
        <p:nvGrpSpPr>
          <p:cNvPr id="153" name="Group 152">
            <a:extLst>
              <a:ext uri="{FF2B5EF4-FFF2-40B4-BE49-F238E27FC236}">
                <a16:creationId xmlns:a16="http://schemas.microsoft.com/office/drawing/2014/main" id="{ED9CD9B2-62C2-A794-E683-AF8A61E34731}"/>
              </a:ext>
            </a:extLst>
          </p:cNvPr>
          <p:cNvGrpSpPr/>
          <p:nvPr/>
        </p:nvGrpSpPr>
        <p:grpSpPr>
          <a:xfrm>
            <a:off x="6312024" y="1216310"/>
            <a:ext cx="4073963" cy="4798244"/>
            <a:chOff x="6312024" y="1216310"/>
            <a:chExt cx="4073963" cy="4798244"/>
          </a:xfrm>
        </p:grpSpPr>
        <p:cxnSp>
          <p:nvCxnSpPr>
            <p:cNvPr id="143" name="Straight Connector 142">
              <a:extLst>
                <a:ext uri="{FF2B5EF4-FFF2-40B4-BE49-F238E27FC236}">
                  <a16:creationId xmlns:a16="http://schemas.microsoft.com/office/drawing/2014/main" id="{FA761A66-7A25-BF99-336F-57A3594F3478}"/>
                </a:ext>
              </a:extLst>
            </p:cNvPr>
            <p:cNvCxnSpPr>
              <a:cxnSpLocks/>
            </p:cNvCxnSpPr>
            <p:nvPr/>
          </p:nvCxnSpPr>
          <p:spPr>
            <a:xfrm rot="20727502">
              <a:off x="6465879" y="12163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722970C8-1A5D-DDB5-0923-41BA3B081206}"/>
                </a:ext>
              </a:extLst>
            </p:cNvPr>
            <p:cNvCxnSpPr>
              <a:cxnSpLocks/>
            </p:cNvCxnSpPr>
            <p:nvPr/>
          </p:nvCxnSpPr>
          <p:spPr>
            <a:xfrm rot="20727502">
              <a:off x="6707179" y="25752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E374EF0C-0780-B040-3C8B-663AA6A69643}"/>
                </a:ext>
              </a:extLst>
            </p:cNvPr>
            <p:cNvCxnSpPr>
              <a:cxnSpLocks/>
            </p:cNvCxnSpPr>
            <p:nvPr/>
          </p:nvCxnSpPr>
          <p:spPr>
            <a:xfrm rot="20727502">
              <a:off x="6948479" y="43024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a16="http://schemas.microsoft.com/office/drawing/2014/main" id="{C3643CAE-71A6-97D9-E646-5B29A7B6F540}"/>
                </a:ext>
              </a:extLst>
            </p:cNvPr>
            <p:cNvCxnSpPr>
              <a:cxnSpLocks/>
            </p:cNvCxnSpPr>
            <p:nvPr/>
          </p:nvCxnSpPr>
          <p:spPr>
            <a:xfrm rot="20727502">
              <a:off x="10313979" y="587053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1EE4E919-790E-8980-5FBF-115E60B51079}"/>
                </a:ext>
              </a:extLst>
            </p:cNvPr>
            <p:cNvCxnSpPr>
              <a:cxnSpLocks/>
            </p:cNvCxnSpPr>
            <p:nvPr/>
          </p:nvCxnSpPr>
          <p:spPr>
            <a:xfrm flipV="1">
              <a:off x="6312024" y="22768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397F6E87-91DE-F8F6-7CF2-C996C717F8DC}"/>
                </a:ext>
              </a:extLst>
            </p:cNvPr>
            <p:cNvCxnSpPr>
              <a:cxnSpLocks/>
            </p:cNvCxnSpPr>
            <p:nvPr/>
          </p:nvCxnSpPr>
          <p:spPr>
            <a:xfrm flipV="1">
              <a:off x="8102724" y="24673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49" name="Straight Connector 148">
              <a:extLst>
                <a:ext uri="{FF2B5EF4-FFF2-40B4-BE49-F238E27FC236}">
                  <a16:creationId xmlns:a16="http://schemas.microsoft.com/office/drawing/2014/main" id="{A2C6F3DB-170C-7C0E-63F9-5F2CA38D127F}"/>
                </a:ext>
              </a:extLst>
            </p:cNvPr>
            <p:cNvCxnSpPr>
              <a:cxnSpLocks/>
            </p:cNvCxnSpPr>
            <p:nvPr/>
          </p:nvCxnSpPr>
          <p:spPr>
            <a:xfrm flipV="1">
              <a:off x="7607424" y="58074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BABA0F0B-EC44-78B4-176B-F5F4C682EE21}"/>
                </a:ext>
              </a:extLst>
            </p:cNvPr>
            <p:cNvCxnSpPr>
              <a:cxnSpLocks/>
            </p:cNvCxnSpPr>
            <p:nvPr/>
          </p:nvCxnSpPr>
          <p:spPr>
            <a:xfrm flipV="1">
              <a:off x="7594724" y="35468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51" name="Straight Connector 150">
              <a:extLst>
                <a:ext uri="{FF2B5EF4-FFF2-40B4-BE49-F238E27FC236}">
                  <a16:creationId xmlns:a16="http://schemas.microsoft.com/office/drawing/2014/main" id="{96CDAF88-CDBA-F04F-2799-1E9C7100606D}"/>
                </a:ext>
              </a:extLst>
            </p:cNvPr>
            <p:cNvCxnSpPr>
              <a:cxnSpLocks/>
            </p:cNvCxnSpPr>
            <p:nvPr/>
          </p:nvCxnSpPr>
          <p:spPr>
            <a:xfrm flipV="1">
              <a:off x="7709024" y="13116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52" name="Straight Connector 151">
              <a:extLst>
                <a:ext uri="{FF2B5EF4-FFF2-40B4-BE49-F238E27FC236}">
                  <a16:creationId xmlns:a16="http://schemas.microsoft.com/office/drawing/2014/main" id="{26841CAB-5B63-B587-75CC-29EC16934991}"/>
                </a:ext>
              </a:extLst>
            </p:cNvPr>
            <p:cNvCxnSpPr>
              <a:cxnSpLocks/>
            </p:cNvCxnSpPr>
            <p:nvPr/>
          </p:nvCxnSpPr>
          <p:spPr>
            <a:xfrm flipV="1">
              <a:off x="8483724" y="3559572"/>
              <a:ext cx="142720" cy="46495"/>
            </a:xfrm>
            <a:prstGeom prst="line">
              <a:avLst/>
            </a:prstGeom>
          </p:spPr>
          <p:style>
            <a:lnRef idx="1">
              <a:schemeClr val="dk1"/>
            </a:lnRef>
            <a:fillRef idx="0">
              <a:schemeClr val="dk1"/>
            </a:fillRef>
            <a:effectRef idx="0">
              <a:schemeClr val="dk1"/>
            </a:effectRef>
            <a:fontRef idx="minor">
              <a:schemeClr val="tx1"/>
            </a:fontRef>
          </p:style>
        </p:cxnSp>
      </p:grpSp>
      <p:grpSp>
        <p:nvGrpSpPr>
          <p:cNvPr id="170" name="Group 169">
            <a:extLst>
              <a:ext uri="{FF2B5EF4-FFF2-40B4-BE49-F238E27FC236}">
                <a16:creationId xmlns:a16="http://schemas.microsoft.com/office/drawing/2014/main" id="{DBBD19A9-860F-6144-7CB5-39B30A6ECFF6}"/>
              </a:ext>
            </a:extLst>
          </p:cNvPr>
          <p:cNvGrpSpPr/>
          <p:nvPr/>
        </p:nvGrpSpPr>
        <p:grpSpPr>
          <a:xfrm>
            <a:off x="7420469" y="903636"/>
            <a:ext cx="1915972" cy="4955718"/>
            <a:chOff x="7420469" y="903636"/>
            <a:chExt cx="1915972" cy="4955718"/>
          </a:xfrm>
        </p:grpSpPr>
        <p:grpSp>
          <p:nvGrpSpPr>
            <p:cNvPr id="157" name="Group 156">
              <a:extLst>
                <a:ext uri="{FF2B5EF4-FFF2-40B4-BE49-F238E27FC236}">
                  <a16:creationId xmlns:a16="http://schemas.microsoft.com/office/drawing/2014/main" id="{FA8141C3-443C-8D0B-080F-B9D01002D734}"/>
                </a:ext>
              </a:extLst>
            </p:cNvPr>
            <p:cNvGrpSpPr/>
            <p:nvPr/>
          </p:nvGrpSpPr>
          <p:grpSpPr>
            <a:xfrm rot="15264248">
              <a:off x="9151485" y="5674398"/>
              <a:ext cx="216024" cy="153888"/>
              <a:chOff x="6896471" y="4288096"/>
              <a:chExt cx="216024" cy="153888"/>
            </a:xfrm>
          </p:grpSpPr>
          <p:cxnSp>
            <p:nvCxnSpPr>
              <p:cNvPr id="154" name="Straight Connector 153">
                <a:extLst>
                  <a:ext uri="{FF2B5EF4-FFF2-40B4-BE49-F238E27FC236}">
                    <a16:creationId xmlns:a16="http://schemas.microsoft.com/office/drawing/2014/main" id="{1DEBD6A6-C4B3-75CE-3994-3F197582B749}"/>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091EB7D1-9320-C065-241B-3C9822B44498}"/>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6" name="Straight Connector 155">
                <a:extLst>
                  <a:ext uri="{FF2B5EF4-FFF2-40B4-BE49-F238E27FC236}">
                    <a16:creationId xmlns:a16="http://schemas.microsoft.com/office/drawing/2014/main" id="{7AE71331-7C25-AA72-87C7-B7BED52EA606}"/>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58" name="Group 157">
              <a:extLst>
                <a:ext uri="{FF2B5EF4-FFF2-40B4-BE49-F238E27FC236}">
                  <a16:creationId xmlns:a16="http://schemas.microsoft.com/office/drawing/2014/main" id="{F11B8A0A-B27E-36E0-8B17-A23921245A5A}"/>
                </a:ext>
              </a:extLst>
            </p:cNvPr>
            <p:cNvGrpSpPr/>
            <p:nvPr/>
          </p:nvGrpSpPr>
          <p:grpSpPr>
            <a:xfrm rot="15264248">
              <a:off x="7459566" y="934704"/>
              <a:ext cx="216024" cy="153888"/>
              <a:chOff x="6896471" y="4288096"/>
              <a:chExt cx="216024" cy="153888"/>
            </a:xfrm>
          </p:grpSpPr>
          <p:cxnSp>
            <p:nvCxnSpPr>
              <p:cNvPr id="159" name="Straight Connector 158">
                <a:extLst>
                  <a:ext uri="{FF2B5EF4-FFF2-40B4-BE49-F238E27FC236}">
                    <a16:creationId xmlns:a16="http://schemas.microsoft.com/office/drawing/2014/main" id="{99D68FFC-324B-9307-F980-4868C7B00869}"/>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C83AC640-7E0E-58BD-E699-6A789E77AF5E}"/>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61" name="Straight Connector 160">
                <a:extLst>
                  <a:ext uri="{FF2B5EF4-FFF2-40B4-BE49-F238E27FC236}">
                    <a16:creationId xmlns:a16="http://schemas.microsoft.com/office/drawing/2014/main" id="{2D511CCA-D31D-53D4-69EA-8D4969E82F20}"/>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62" name="Group 161">
              <a:extLst>
                <a:ext uri="{FF2B5EF4-FFF2-40B4-BE49-F238E27FC236}">
                  <a16:creationId xmlns:a16="http://schemas.microsoft.com/office/drawing/2014/main" id="{4E227396-7499-62BB-312A-45DA215ABAE7}"/>
                </a:ext>
              </a:extLst>
            </p:cNvPr>
            <p:cNvGrpSpPr/>
            <p:nvPr/>
          </p:nvGrpSpPr>
          <p:grpSpPr>
            <a:xfrm rot="15264248">
              <a:off x="7389401" y="2719421"/>
              <a:ext cx="216024" cy="153888"/>
              <a:chOff x="6896471" y="4288096"/>
              <a:chExt cx="216024" cy="153888"/>
            </a:xfrm>
          </p:grpSpPr>
          <p:cxnSp>
            <p:nvCxnSpPr>
              <p:cNvPr id="163" name="Straight Connector 162">
                <a:extLst>
                  <a:ext uri="{FF2B5EF4-FFF2-40B4-BE49-F238E27FC236}">
                    <a16:creationId xmlns:a16="http://schemas.microsoft.com/office/drawing/2014/main" id="{FAAD6A92-9771-1304-78DF-A814BCA62521}"/>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64" name="Straight Connector 163">
                <a:extLst>
                  <a:ext uri="{FF2B5EF4-FFF2-40B4-BE49-F238E27FC236}">
                    <a16:creationId xmlns:a16="http://schemas.microsoft.com/office/drawing/2014/main" id="{6117AC96-2157-27EE-B449-78AC177AAC90}"/>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65" name="Straight Connector 164">
                <a:extLst>
                  <a:ext uri="{FF2B5EF4-FFF2-40B4-BE49-F238E27FC236}">
                    <a16:creationId xmlns:a16="http://schemas.microsoft.com/office/drawing/2014/main" id="{D0F4168A-9A6E-7E50-01AC-8BE69F88CE7C}"/>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66" name="Group 165">
              <a:extLst>
                <a:ext uri="{FF2B5EF4-FFF2-40B4-BE49-F238E27FC236}">
                  <a16:creationId xmlns:a16="http://schemas.microsoft.com/office/drawing/2014/main" id="{10DE9FF6-6F3B-FFF7-1099-62D423B62830}"/>
                </a:ext>
              </a:extLst>
            </p:cNvPr>
            <p:cNvGrpSpPr/>
            <p:nvPr/>
          </p:nvGrpSpPr>
          <p:grpSpPr>
            <a:xfrm rot="15264248">
              <a:off x="8600509" y="4116660"/>
              <a:ext cx="216024" cy="153888"/>
              <a:chOff x="6896471" y="4288096"/>
              <a:chExt cx="216024" cy="153888"/>
            </a:xfrm>
          </p:grpSpPr>
          <p:cxnSp>
            <p:nvCxnSpPr>
              <p:cNvPr id="167" name="Straight Connector 166">
                <a:extLst>
                  <a:ext uri="{FF2B5EF4-FFF2-40B4-BE49-F238E27FC236}">
                    <a16:creationId xmlns:a16="http://schemas.microsoft.com/office/drawing/2014/main" id="{A22C2F7B-82EA-46C0-AF14-5A58F9C92495}"/>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9EF0FE72-C09D-9F72-4A4B-29A43146C4D6}"/>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69" name="Straight Connector 168">
                <a:extLst>
                  <a:ext uri="{FF2B5EF4-FFF2-40B4-BE49-F238E27FC236}">
                    <a16:creationId xmlns:a16="http://schemas.microsoft.com/office/drawing/2014/main" id="{81F77E6A-6890-338F-67D7-BCF20B91D8DD}"/>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172" name="Group 171">
            <a:extLst>
              <a:ext uri="{FF2B5EF4-FFF2-40B4-BE49-F238E27FC236}">
                <a16:creationId xmlns:a16="http://schemas.microsoft.com/office/drawing/2014/main" id="{A6C0BADA-F557-7A44-13C5-ABBDA22E8E37}"/>
              </a:ext>
            </a:extLst>
          </p:cNvPr>
          <p:cNvGrpSpPr/>
          <p:nvPr/>
        </p:nvGrpSpPr>
        <p:grpSpPr>
          <a:xfrm>
            <a:off x="401862" y="1262420"/>
            <a:ext cx="5681558" cy="584775"/>
            <a:chOff x="401862" y="1262420"/>
            <a:chExt cx="5681558" cy="584775"/>
          </a:xfrm>
        </p:grpSpPr>
        <p:sp>
          <p:nvSpPr>
            <p:cNvPr id="9" name="TextBox 8">
              <a:extLst>
                <a:ext uri="{FF2B5EF4-FFF2-40B4-BE49-F238E27FC236}">
                  <a16:creationId xmlns:a16="http://schemas.microsoft.com/office/drawing/2014/main" id="{A8296F7E-D287-34DA-894F-6636DC2A9D4D}"/>
                </a:ext>
              </a:extLst>
            </p:cNvPr>
            <p:cNvSpPr txBox="1"/>
            <p:nvPr/>
          </p:nvSpPr>
          <p:spPr>
            <a:xfrm>
              <a:off x="812907" y="1374605"/>
              <a:ext cx="5270513" cy="369332"/>
            </a:xfrm>
            <a:prstGeom prst="rect">
              <a:avLst/>
            </a:prstGeom>
            <a:noFill/>
          </p:spPr>
          <p:txBody>
            <a:bodyPr wrap="square">
              <a:spAutoFit/>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Infrastructure such as mazes or gates…</a:t>
              </a:r>
              <a:endParaRPr lang="en-AU" dirty="0"/>
            </a:p>
          </p:txBody>
        </p:sp>
        <p:sp>
          <p:nvSpPr>
            <p:cNvPr id="171" name="TextBox 170">
              <a:extLst>
                <a:ext uri="{FF2B5EF4-FFF2-40B4-BE49-F238E27FC236}">
                  <a16:creationId xmlns:a16="http://schemas.microsoft.com/office/drawing/2014/main" id="{D6A5B388-E69D-D964-A452-06839C588962}"/>
                </a:ext>
              </a:extLst>
            </p:cNvPr>
            <p:cNvSpPr txBox="1"/>
            <p:nvPr/>
          </p:nvSpPr>
          <p:spPr>
            <a:xfrm>
              <a:off x="401862" y="1262420"/>
              <a:ext cx="271238" cy="584775"/>
            </a:xfrm>
            <a:prstGeom prst="rect">
              <a:avLst/>
            </a:prstGeom>
            <a:noFill/>
          </p:spPr>
          <p:txBody>
            <a:bodyPr wrap="square">
              <a:spAutoFit/>
            </a:bodyPr>
            <a:lstStyle/>
            <a:p>
              <a:r>
                <a:rPr lang="en-AU" sz="3200" dirty="0">
                  <a:effectLst/>
                  <a:latin typeface="Aptos" panose="020B0004020202020204" pitchFamily="34" charset="0"/>
                  <a:ea typeface="Aptos" panose="020B0004020202020204" pitchFamily="34" charset="0"/>
                  <a:cs typeface="Times New Roman" panose="02020603050405020304" pitchFamily="18" charset="0"/>
                </a:rPr>
                <a:t>☑</a:t>
              </a:r>
              <a:endParaRPr lang="en-AU" sz="3200" dirty="0"/>
            </a:p>
          </p:txBody>
        </p:sp>
      </p:grpSp>
      <p:grpSp>
        <p:nvGrpSpPr>
          <p:cNvPr id="180" name="Group 179">
            <a:extLst>
              <a:ext uri="{FF2B5EF4-FFF2-40B4-BE49-F238E27FC236}">
                <a16:creationId xmlns:a16="http://schemas.microsoft.com/office/drawing/2014/main" id="{DD48FF15-6E35-AB09-EC4F-9C9751471B06}"/>
              </a:ext>
            </a:extLst>
          </p:cNvPr>
          <p:cNvGrpSpPr/>
          <p:nvPr/>
        </p:nvGrpSpPr>
        <p:grpSpPr>
          <a:xfrm>
            <a:off x="401862" y="1643420"/>
            <a:ext cx="5201110" cy="1028224"/>
            <a:chOff x="401862" y="1643420"/>
            <a:chExt cx="5201110" cy="1028224"/>
          </a:xfrm>
        </p:grpSpPr>
        <p:sp>
          <p:nvSpPr>
            <p:cNvPr id="21" name="TextBox 20">
              <a:extLst>
                <a:ext uri="{FF2B5EF4-FFF2-40B4-BE49-F238E27FC236}">
                  <a16:creationId xmlns:a16="http://schemas.microsoft.com/office/drawing/2014/main" id="{F4BAA81E-AC47-FADE-8880-ED2B295533A2}"/>
                </a:ext>
              </a:extLst>
            </p:cNvPr>
            <p:cNvSpPr txBox="1"/>
            <p:nvPr/>
          </p:nvSpPr>
          <p:spPr>
            <a:xfrm>
              <a:off x="814194" y="1748314"/>
              <a:ext cx="4788778" cy="923330"/>
            </a:xfrm>
            <a:prstGeom prst="rect">
              <a:avLst/>
            </a:prstGeom>
            <a:noFill/>
          </p:spPr>
          <p:txBody>
            <a:bodyPr wrap="square">
              <a:spAutoFit/>
            </a:bodyPr>
            <a:lstStyle/>
            <a:p>
              <a:r>
                <a:rPr lang="en-AU" dirty="0">
                  <a:latin typeface="Aptos" panose="020B0004020202020204" pitchFamily="34" charset="0"/>
                  <a:ea typeface="Aptos" panose="020B0004020202020204" pitchFamily="34" charset="0"/>
                  <a:cs typeface="Times New Roman" panose="02020603050405020304" pitchFamily="18" charset="0"/>
                </a:rPr>
                <a:t>…</a:t>
              </a:r>
              <a:r>
                <a:rPr lang="en-AU" sz="1800" dirty="0">
                  <a:effectLst/>
                  <a:latin typeface="Aptos" panose="020B0004020202020204" pitchFamily="34" charset="0"/>
                  <a:ea typeface="Aptos" panose="020B0004020202020204" pitchFamily="34" charset="0"/>
                  <a:cs typeface="Times New Roman" panose="02020603050405020304" pitchFamily="18" charset="0"/>
                </a:rPr>
                <a:t>noting the dimensions of paths and fencing should also be recorded for determining compliance to standards</a:t>
              </a:r>
              <a:endParaRPr lang="en-AU" dirty="0"/>
            </a:p>
          </p:txBody>
        </p:sp>
        <p:sp>
          <p:nvSpPr>
            <p:cNvPr id="173" name="TextBox 172">
              <a:extLst>
                <a:ext uri="{FF2B5EF4-FFF2-40B4-BE49-F238E27FC236}">
                  <a16:creationId xmlns:a16="http://schemas.microsoft.com/office/drawing/2014/main" id="{93CF6E87-39E0-21B2-5246-C45E3F092187}"/>
                </a:ext>
              </a:extLst>
            </p:cNvPr>
            <p:cNvSpPr txBox="1"/>
            <p:nvPr/>
          </p:nvSpPr>
          <p:spPr>
            <a:xfrm>
              <a:off x="401862" y="1643420"/>
              <a:ext cx="271238" cy="584775"/>
            </a:xfrm>
            <a:prstGeom prst="rect">
              <a:avLst/>
            </a:prstGeom>
            <a:noFill/>
          </p:spPr>
          <p:txBody>
            <a:bodyPr wrap="square">
              <a:spAutoFit/>
            </a:bodyPr>
            <a:lstStyle/>
            <a:p>
              <a:r>
                <a:rPr lang="en-AU" sz="3200" dirty="0">
                  <a:effectLst/>
                  <a:latin typeface="Aptos" panose="020B0004020202020204" pitchFamily="34" charset="0"/>
                  <a:ea typeface="Aptos" panose="020B0004020202020204" pitchFamily="34" charset="0"/>
                  <a:cs typeface="Times New Roman" panose="02020603050405020304" pitchFamily="18" charset="0"/>
                </a:rPr>
                <a:t>☑</a:t>
              </a:r>
              <a:endParaRPr lang="en-AU" sz="3200" dirty="0"/>
            </a:p>
          </p:txBody>
        </p:sp>
      </p:grpSp>
      <p:grpSp>
        <p:nvGrpSpPr>
          <p:cNvPr id="181" name="Group 180">
            <a:extLst>
              <a:ext uri="{FF2B5EF4-FFF2-40B4-BE49-F238E27FC236}">
                <a16:creationId xmlns:a16="http://schemas.microsoft.com/office/drawing/2014/main" id="{DF8FA087-C965-BF7C-09B6-03B623A0460E}"/>
              </a:ext>
            </a:extLst>
          </p:cNvPr>
          <p:cNvGrpSpPr/>
          <p:nvPr/>
        </p:nvGrpSpPr>
        <p:grpSpPr>
          <a:xfrm>
            <a:off x="6372302" y="1864520"/>
            <a:ext cx="537136" cy="288663"/>
            <a:chOff x="6372302" y="1864520"/>
            <a:chExt cx="537136" cy="288663"/>
          </a:xfrm>
        </p:grpSpPr>
        <p:grpSp>
          <p:nvGrpSpPr>
            <p:cNvPr id="182" name="Group 181">
              <a:extLst>
                <a:ext uri="{FF2B5EF4-FFF2-40B4-BE49-F238E27FC236}">
                  <a16:creationId xmlns:a16="http://schemas.microsoft.com/office/drawing/2014/main" id="{2C8F328F-95F9-2427-12AF-9D7AF6161C2A}"/>
                </a:ext>
              </a:extLst>
            </p:cNvPr>
            <p:cNvGrpSpPr/>
            <p:nvPr/>
          </p:nvGrpSpPr>
          <p:grpSpPr>
            <a:xfrm>
              <a:off x="6372302" y="1864520"/>
              <a:ext cx="537136" cy="288663"/>
              <a:chOff x="6037990" y="1906250"/>
              <a:chExt cx="537136" cy="288663"/>
            </a:xfrm>
          </p:grpSpPr>
          <p:cxnSp>
            <p:nvCxnSpPr>
              <p:cNvPr id="184" name="Straight Arrow Connector 183">
                <a:extLst>
                  <a:ext uri="{FF2B5EF4-FFF2-40B4-BE49-F238E27FC236}">
                    <a16:creationId xmlns:a16="http://schemas.microsoft.com/office/drawing/2014/main" id="{29FAEAD8-2A29-36A7-65D9-2C989C933050}"/>
                  </a:ext>
                </a:extLst>
              </p:cNvPr>
              <p:cNvCxnSpPr>
                <a:cxnSpLocks/>
              </p:cNvCxnSpPr>
              <p:nvPr/>
            </p:nvCxnSpPr>
            <p:spPr>
              <a:xfrm rot="2400000" flipV="1">
                <a:off x="6467126" y="1906250"/>
                <a:ext cx="108000" cy="169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9649676F-DA4C-913A-A97D-1367E41D313A}"/>
                  </a:ext>
                </a:extLst>
              </p:cNvPr>
              <p:cNvCxnSpPr>
                <a:cxnSpLocks/>
              </p:cNvCxnSpPr>
              <p:nvPr/>
            </p:nvCxnSpPr>
            <p:spPr>
              <a:xfrm rot="1800000" flipH="1">
                <a:off x="6037990" y="2042520"/>
                <a:ext cx="144000" cy="152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83" name="TextBox 182">
              <a:extLst>
                <a:ext uri="{FF2B5EF4-FFF2-40B4-BE49-F238E27FC236}">
                  <a16:creationId xmlns:a16="http://schemas.microsoft.com/office/drawing/2014/main" id="{4E2EDDDC-42CC-AECA-7B47-E6BB0CEFDC41}"/>
                </a:ext>
              </a:extLst>
            </p:cNvPr>
            <p:cNvSpPr txBox="1"/>
            <p:nvPr/>
          </p:nvSpPr>
          <p:spPr>
            <a:xfrm rot="20602657">
              <a:off x="6453737" y="1908270"/>
              <a:ext cx="385042" cy="200055"/>
            </a:xfrm>
            <a:prstGeom prst="rect">
              <a:avLst/>
            </a:prstGeom>
            <a:noFill/>
          </p:spPr>
          <p:txBody>
            <a:bodyPr wrap="none" rtlCol="0">
              <a:spAutoFit/>
            </a:bodyPr>
            <a:lstStyle/>
            <a:p>
              <a:r>
                <a:rPr lang="en-AU" sz="700" dirty="0">
                  <a:solidFill>
                    <a:schemeClr val="accent1"/>
                  </a:solidFill>
                </a:rPr>
                <a:t>1.7m</a:t>
              </a:r>
            </a:p>
          </p:txBody>
        </p:sp>
      </p:grpSp>
      <p:grpSp>
        <p:nvGrpSpPr>
          <p:cNvPr id="186" name="Group 185">
            <a:extLst>
              <a:ext uri="{FF2B5EF4-FFF2-40B4-BE49-F238E27FC236}">
                <a16:creationId xmlns:a16="http://schemas.microsoft.com/office/drawing/2014/main" id="{C65532ED-C8AE-2C75-52A6-355FCBF1818B}"/>
              </a:ext>
            </a:extLst>
          </p:cNvPr>
          <p:cNvGrpSpPr/>
          <p:nvPr/>
        </p:nvGrpSpPr>
        <p:grpSpPr>
          <a:xfrm>
            <a:off x="7537676" y="5347126"/>
            <a:ext cx="670671" cy="200055"/>
            <a:chOff x="7537676" y="5347126"/>
            <a:chExt cx="670671" cy="200055"/>
          </a:xfrm>
        </p:grpSpPr>
        <p:grpSp>
          <p:nvGrpSpPr>
            <p:cNvPr id="187" name="Group 186">
              <a:extLst>
                <a:ext uri="{FF2B5EF4-FFF2-40B4-BE49-F238E27FC236}">
                  <a16:creationId xmlns:a16="http://schemas.microsoft.com/office/drawing/2014/main" id="{9772CC70-95B6-76B0-2605-32E63FFCB3BF}"/>
                </a:ext>
              </a:extLst>
            </p:cNvPr>
            <p:cNvGrpSpPr/>
            <p:nvPr/>
          </p:nvGrpSpPr>
          <p:grpSpPr>
            <a:xfrm rot="1244655">
              <a:off x="7537676" y="5379109"/>
              <a:ext cx="670671" cy="153568"/>
              <a:chOff x="6291479" y="1933784"/>
              <a:chExt cx="670671" cy="153568"/>
            </a:xfrm>
          </p:grpSpPr>
          <p:cxnSp>
            <p:nvCxnSpPr>
              <p:cNvPr id="189" name="Straight Arrow Connector 188">
                <a:extLst>
                  <a:ext uri="{FF2B5EF4-FFF2-40B4-BE49-F238E27FC236}">
                    <a16:creationId xmlns:a16="http://schemas.microsoft.com/office/drawing/2014/main" id="{31293AE0-1D60-5D64-5D3A-95361BB0812A}"/>
                  </a:ext>
                </a:extLst>
              </p:cNvPr>
              <p:cNvCxnSpPr>
                <a:cxnSpLocks/>
              </p:cNvCxnSpPr>
              <p:nvPr/>
            </p:nvCxnSpPr>
            <p:spPr>
              <a:xfrm rot="20355345">
                <a:off x="6731924" y="1933784"/>
                <a:ext cx="230226" cy="17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E1D2B9D1-0797-53BD-341F-0567EE58B1BA}"/>
                  </a:ext>
                </a:extLst>
              </p:cNvPr>
              <p:cNvCxnSpPr>
                <a:cxnSpLocks/>
              </p:cNvCxnSpPr>
              <p:nvPr/>
            </p:nvCxnSpPr>
            <p:spPr>
              <a:xfrm rot="20355345" flipH="1" flipV="1">
                <a:off x="6291479" y="2067304"/>
                <a:ext cx="247628" cy="20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88" name="TextBox 187">
              <a:extLst>
                <a:ext uri="{FF2B5EF4-FFF2-40B4-BE49-F238E27FC236}">
                  <a16:creationId xmlns:a16="http://schemas.microsoft.com/office/drawing/2014/main" id="{C2A45C83-FFB2-C381-0874-E367A94FB770}"/>
                </a:ext>
              </a:extLst>
            </p:cNvPr>
            <p:cNvSpPr txBox="1"/>
            <p:nvPr/>
          </p:nvSpPr>
          <p:spPr>
            <a:xfrm rot="207030">
              <a:off x="7687651" y="5347126"/>
              <a:ext cx="385042" cy="200055"/>
            </a:xfrm>
            <a:prstGeom prst="rect">
              <a:avLst/>
            </a:prstGeom>
            <a:noFill/>
          </p:spPr>
          <p:txBody>
            <a:bodyPr wrap="none" rtlCol="0">
              <a:spAutoFit/>
            </a:bodyPr>
            <a:lstStyle/>
            <a:p>
              <a:r>
                <a:rPr lang="en-AU" sz="700" dirty="0">
                  <a:solidFill>
                    <a:schemeClr val="accent1"/>
                  </a:solidFill>
                </a:rPr>
                <a:t>1.7m</a:t>
              </a:r>
            </a:p>
          </p:txBody>
        </p:sp>
      </p:grpSp>
      <p:grpSp>
        <p:nvGrpSpPr>
          <p:cNvPr id="191" name="Group 190">
            <a:extLst>
              <a:ext uri="{FF2B5EF4-FFF2-40B4-BE49-F238E27FC236}">
                <a16:creationId xmlns:a16="http://schemas.microsoft.com/office/drawing/2014/main" id="{BEE6EEFE-3863-B151-91AA-69F2F2F88E6A}"/>
              </a:ext>
            </a:extLst>
          </p:cNvPr>
          <p:cNvGrpSpPr/>
          <p:nvPr/>
        </p:nvGrpSpPr>
        <p:grpSpPr>
          <a:xfrm rot="816263">
            <a:off x="7748721" y="3388728"/>
            <a:ext cx="733902" cy="391499"/>
            <a:chOff x="7540017" y="2806603"/>
            <a:chExt cx="733902" cy="391499"/>
          </a:xfrm>
        </p:grpSpPr>
        <p:cxnSp>
          <p:nvCxnSpPr>
            <p:cNvPr id="192" name="Straight Arrow Connector 191">
              <a:extLst>
                <a:ext uri="{FF2B5EF4-FFF2-40B4-BE49-F238E27FC236}">
                  <a16:creationId xmlns:a16="http://schemas.microsoft.com/office/drawing/2014/main" id="{FCACAE34-6020-BCB2-4D2C-50BB58CC8A45}"/>
                </a:ext>
              </a:extLst>
            </p:cNvPr>
            <p:cNvCxnSpPr>
              <a:cxnSpLocks/>
            </p:cNvCxnSpPr>
            <p:nvPr/>
          </p:nvCxnSpPr>
          <p:spPr>
            <a:xfrm rot="2280000" flipH="1">
              <a:off x="7540017" y="2982519"/>
              <a:ext cx="144000" cy="215583"/>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193" name="Straight Arrow Connector 192">
              <a:extLst>
                <a:ext uri="{FF2B5EF4-FFF2-40B4-BE49-F238E27FC236}">
                  <a16:creationId xmlns:a16="http://schemas.microsoft.com/office/drawing/2014/main" id="{0C725C71-3ACD-9A07-0D0C-BFA89702DD5A}"/>
                </a:ext>
              </a:extLst>
            </p:cNvPr>
            <p:cNvCxnSpPr>
              <a:cxnSpLocks/>
            </p:cNvCxnSpPr>
            <p:nvPr/>
          </p:nvCxnSpPr>
          <p:spPr>
            <a:xfrm rot="1440000" flipV="1">
              <a:off x="8057919" y="2806603"/>
              <a:ext cx="216000" cy="20156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687633C3-7E47-B88C-3D91-5C897A4337AF}"/>
                </a:ext>
              </a:extLst>
            </p:cNvPr>
            <p:cNvSpPr txBox="1"/>
            <p:nvPr/>
          </p:nvSpPr>
          <p:spPr>
            <a:xfrm rot="20562280">
              <a:off x="7637320" y="2859493"/>
              <a:ext cx="497252" cy="261610"/>
            </a:xfrm>
            <a:prstGeom prst="rect">
              <a:avLst/>
            </a:prstGeom>
            <a:noFill/>
          </p:spPr>
          <p:txBody>
            <a:bodyPr wrap="none" rtlCol="0">
              <a:spAutoFit/>
            </a:bodyPr>
            <a:lstStyle/>
            <a:p>
              <a:r>
                <a:rPr lang="en-AU" sz="1050" dirty="0">
                  <a:solidFill>
                    <a:schemeClr val="accent1"/>
                  </a:solidFill>
                </a:rPr>
                <a:t>1.2m</a:t>
              </a:r>
            </a:p>
          </p:txBody>
        </p:sp>
      </p:grpSp>
      <p:grpSp>
        <p:nvGrpSpPr>
          <p:cNvPr id="195" name="Group 194">
            <a:extLst>
              <a:ext uri="{FF2B5EF4-FFF2-40B4-BE49-F238E27FC236}">
                <a16:creationId xmlns:a16="http://schemas.microsoft.com/office/drawing/2014/main" id="{B69D1379-B66A-CDED-82D5-EB90A90844D2}"/>
              </a:ext>
            </a:extLst>
          </p:cNvPr>
          <p:cNvGrpSpPr/>
          <p:nvPr/>
        </p:nvGrpSpPr>
        <p:grpSpPr>
          <a:xfrm>
            <a:off x="7187506" y="2532796"/>
            <a:ext cx="253916" cy="657989"/>
            <a:chOff x="7193368" y="2526934"/>
            <a:chExt cx="253916" cy="657989"/>
          </a:xfrm>
        </p:grpSpPr>
        <p:cxnSp>
          <p:nvCxnSpPr>
            <p:cNvPr id="196" name="Straight Arrow Connector 195">
              <a:extLst>
                <a:ext uri="{FF2B5EF4-FFF2-40B4-BE49-F238E27FC236}">
                  <a16:creationId xmlns:a16="http://schemas.microsoft.com/office/drawing/2014/main" id="{4F2D1B68-9B7E-C34A-CF5F-72501F6BAAA1}"/>
                </a:ext>
              </a:extLst>
            </p:cNvPr>
            <p:cNvCxnSpPr>
              <a:cxnSpLocks/>
            </p:cNvCxnSpPr>
            <p:nvPr/>
          </p:nvCxnSpPr>
          <p:spPr>
            <a:xfrm rot="300000">
              <a:off x="7364919" y="3040923"/>
              <a:ext cx="72782" cy="144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197" name="TextBox 196">
              <a:extLst>
                <a:ext uri="{FF2B5EF4-FFF2-40B4-BE49-F238E27FC236}">
                  <a16:creationId xmlns:a16="http://schemas.microsoft.com/office/drawing/2014/main" id="{912C12B9-ACF6-366A-C168-6D86A9F394AA}"/>
                </a:ext>
              </a:extLst>
            </p:cNvPr>
            <p:cNvSpPr txBox="1"/>
            <p:nvPr/>
          </p:nvSpPr>
          <p:spPr>
            <a:xfrm rot="4188119">
              <a:off x="7078112" y="2753490"/>
              <a:ext cx="484428" cy="253916"/>
            </a:xfrm>
            <a:prstGeom prst="rect">
              <a:avLst/>
            </a:prstGeom>
            <a:noFill/>
          </p:spPr>
          <p:txBody>
            <a:bodyPr wrap="none" rtlCol="0">
              <a:spAutoFit/>
            </a:bodyPr>
            <a:lstStyle/>
            <a:p>
              <a:r>
                <a:rPr lang="en-AU" sz="1050" dirty="0">
                  <a:solidFill>
                    <a:schemeClr val="accent1"/>
                  </a:solidFill>
                </a:rPr>
                <a:t>1.5m</a:t>
              </a:r>
            </a:p>
          </p:txBody>
        </p:sp>
        <p:cxnSp>
          <p:nvCxnSpPr>
            <p:cNvPr id="198" name="Straight Arrow Connector 197">
              <a:extLst>
                <a:ext uri="{FF2B5EF4-FFF2-40B4-BE49-F238E27FC236}">
                  <a16:creationId xmlns:a16="http://schemas.microsoft.com/office/drawing/2014/main" id="{B965C653-7CED-F6D5-146C-A6C260A7F5D3}"/>
                </a:ext>
              </a:extLst>
            </p:cNvPr>
            <p:cNvCxnSpPr>
              <a:cxnSpLocks/>
            </p:cNvCxnSpPr>
            <p:nvPr/>
          </p:nvCxnSpPr>
          <p:spPr>
            <a:xfrm rot="21060000" flipH="1" flipV="1">
              <a:off x="7210626" y="2526934"/>
              <a:ext cx="36000" cy="216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199" name="Group 198">
            <a:extLst>
              <a:ext uri="{FF2B5EF4-FFF2-40B4-BE49-F238E27FC236}">
                <a16:creationId xmlns:a16="http://schemas.microsoft.com/office/drawing/2014/main" id="{6512C3E5-1F25-9AD4-4D7A-ED82D884C307}"/>
              </a:ext>
            </a:extLst>
          </p:cNvPr>
          <p:cNvGrpSpPr/>
          <p:nvPr/>
        </p:nvGrpSpPr>
        <p:grpSpPr>
          <a:xfrm>
            <a:off x="7641989" y="3820854"/>
            <a:ext cx="311405" cy="873584"/>
            <a:chOff x="7149659" y="2328724"/>
            <a:chExt cx="311405" cy="873584"/>
          </a:xfrm>
        </p:grpSpPr>
        <p:cxnSp>
          <p:nvCxnSpPr>
            <p:cNvPr id="200" name="Straight Arrow Connector 199">
              <a:extLst>
                <a:ext uri="{FF2B5EF4-FFF2-40B4-BE49-F238E27FC236}">
                  <a16:creationId xmlns:a16="http://schemas.microsoft.com/office/drawing/2014/main" id="{34C6E6BB-739E-87E5-8F5A-64D4FDE9975A}"/>
                </a:ext>
              </a:extLst>
            </p:cNvPr>
            <p:cNvCxnSpPr>
              <a:cxnSpLocks/>
            </p:cNvCxnSpPr>
            <p:nvPr/>
          </p:nvCxnSpPr>
          <p:spPr>
            <a:xfrm rot="21240000">
              <a:off x="7374334" y="2878308"/>
              <a:ext cx="86730" cy="324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01" name="TextBox 200">
              <a:extLst>
                <a:ext uri="{FF2B5EF4-FFF2-40B4-BE49-F238E27FC236}">
                  <a16:creationId xmlns:a16="http://schemas.microsoft.com/office/drawing/2014/main" id="{FF085FAA-ECE0-E2A4-EDDA-23E551E43D6F}"/>
                </a:ext>
              </a:extLst>
            </p:cNvPr>
            <p:cNvSpPr txBox="1"/>
            <p:nvPr/>
          </p:nvSpPr>
          <p:spPr>
            <a:xfrm rot="4209124">
              <a:off x="7043250" y="2573612"/>
              <a:ext cx="484428" cy="253916"/>
            </a:xfrm>
            <a:prstGeom prst="rect">
              <a:avLst/>
            </a:prstGeom>
            <a:noFill/>
          </p:spPr>
          <p:txBody>
            <a:bodyPr wrap="none" rtlCol="0">
              <a:spAutoFit/>
            </a:bodyPr>
            <a:lstStyle/>
            <a:p>
              <a:r>
                <a:rPr lang="en-AU" sz="1050" dirty="0">
                  <a:solidFill>
                    <a:schemeClr val="accent1"/>
                  </a:solidFill>
                </a:rPr>
                <a:t>1.8m</a:t>
              </a:r>
            </a:p>
          </p:txBody>
        </p:sp>
        <p:cxnSp>
          <p:nvCxnSpPr>
            <p:cNvPr id="202" name="Straight Arrow Connector 201">
              <a:extLst>
                <a:ext uri="{FF2B5EF4-FFF2-40B4-BE49-F238E27FC236}">
                  <a16:creationId xmlns:a16="http://schemas.microsoft.com/office/drawing/2014/main" id="{DD01B8B2-CFDB-3F14-5FAF-3A5FCC81B6C3}"/>
                </a:ext>
              </a:extLst>
            </p:cNvPr>
            <p:cNvCxnSpPr>
              <a:cxnSpLocks/>
            </p:cNvCxnSpPr>
            <p:nvPr/>
          </p:nvCxnSpPr>
          <p:spPr>
            <a:xfrm rot="60000" flipH="1" flipV="1">
              <a:off x="7149659" y="2328724"/>
              <a:ext cx="84671" cy="20527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03" name="Group 202">
            <a:extLst>
              <a:ext uri="{FF2B5EF4-FFF2-40B4-BE49-F238E27FC236}">
                <a16:creationId xmlns:a16="http://schemas.microsoft.com/office/drawing/2014/main" id="{3F92CD98-82A4-4365-0A7A-570285E0FE54}"/>
              </a:ext>
            </a:extLst>
          </p:cNvPr>
          <p:cNvGrpSpPr/>
          <p:nvPr/>
        </p:nvGrpSpPr>
        <p:grpSpPr>
          <a:xfrm>
            <a:off x="7043534" y="2570920"/>
            <a:ext cx="785343" cy="2166299"/>
            <a:chOff x="7216761" y="2500416"/>
            <a:chExt cx="785343" cy="2166299"/>
          </a:xfrm>
        </p:grpSpPr>
        <p:cxnSp>
          <p:nvCxnSpPr>
            <p:cNvPr id="204" name="Straight Arrow Connector 203">
              <a:extLst>
                <a:ext uri="{FF2B5EF4-FFF2-40B4-BE49-F238E27FC236}">
                  <a16:creationId xmlns:a16="http://schemas.microsoft.com/office/drawing/2014/main" id="{CFE76A55-044A-D83B-7949-1CEB740B8F22}"/>
                </a:ext>
              </a:extLst>
            </p:cNvPr>
            <p:cNvCxnSpPr>
              <a:cxnSpLocks/>
            </p:cNvCxnSpPr>
            <p:nvPr/>
          </p:nvCxnSpPr>
          <p:spPr>
            <a:xfrm>
              <a:off x="7640752" y="3611899"/>
              <a:ext cx="361352" cy="1054816"/>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05" name="TextBox 204">
              <a:extLst>
                <a:ext uri="{FF2B5EF4-FFF2-40B4-BE49-F238E27FC236}">
                  <a16:creationId xmlns:a16="http://schemas.microsoft.com/office/drawing/2014/main" id="{47DFECC4-B145-F838-477B-B0097C5C49A1}"/>
                </a:ext>
              </a:extLst>
            </p:cNvPr>
            <p:cNvSpPr txBox="1"/>
            <p:nvPr/>
          </p:nvSpPr>
          <p:spPr>
            <a:xfrm rot="4123691">
              <a:off x="7328444" y="3285174"/>
              <a:ext cx="484428" cy="253916"/>
            </a:xfrm>
            <a:prstGeom prst="rect">
              <a:avLst/>
            </a:prstGeom>
            <a:noFill/>
          </p:spPr>
          <p:txBody>
            <a:bodyPr wrap="none" rtlCol="0">
              <a:spAutoFit/>
            </a:bodyPr>
            <a:lstStyle/>
            <a:p>
              <a:r>
                <a:rPr lang="en-AU" sz="1050" dirty="0">
                  <a:solidFill>
                    <a:schemeClr val="accent1"/>
                  </a:solidFill>
                </a:rPr>
                <a:t>4.9m</a:t>
              </a:r>
            </a:p>
          </p:txBody>
        </p:sp>
        <p:cxnSp>
          <p:nvCxnSpPr>
            <p:cNvPr id="206" name="Straight Arrow Connector 205">
              <a:extLst>
                <a:ext uri="{FF2B5EF4-FFF2-40B4-BE49-F238E27FC236}">
                  <a16:creationId xmlns:a16="http://schemas.microsoft.com/office/drawing/2014/main" id="{5E8AC941-1FB6-008E-FC14-5C86446270EF}"/>
                </a:ext>
              </a:extLst>
            </p:cNvPr>
            <p:cNvCxnSpPr>
              <a:cxnSpLocks/>
              <a:stCxn id="205" idx="1"/>
            </p:cNvCxnSpPr>
            <p:nvPr/>
          </p:nvCxnSpPr>
          <p:spPr>
            <a:xfrm flipH="1" flipV="1">
              <a:off x="7216761" y="2500416"/>
              <a:ext cx="266023" cy="720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07" name="Group 206">
            <a:extLst>
              <a:ext uri="{FF2B5EF4-FFF2-40B4-BE49-F238E27FC236}">
                <a16:creationId xmlns:a16="http://schemas.microsoft.com/office/drawing/2014/main" id="{C1ADCDB5-90F7-11DF-00A2-87E8532DED26}"/>
              </a:ext>
            </a:extLst>
          </p:cNvPr>
          <p:cNvGrpSpPr/>
          <p:nvPr/>
        </p:nvGrpSpPr>
        <p:grpSpPr>
          <a:xfrm>
            <a:off x="7615734" y="2313171"/>
            <a:ext cx="332933" cy="483283"/>
            <a:chOff x="7615734" y="2313171"/>
            <a:chExt cx="332933" cy="483283"/>
          </a:xfrm>
        </p:grpSpPr>
        <p:sp>
          <p:nvSpPr>
            <p:cNvPr id="208" name="Right Triangle 207">
              <a:extLst>
                <a:ext uri="{FF2B5EF4-FFF2-40B4-BE49-F238E27FC236}">
                  <a16:creationId xmlns:a16="http://schemas.microsoft.com/office/drawing/2014/main" id="{DA3CF23D-045D-EA3E-EBD3-9F638DC68595}"/>
                </a:ext>
              </a:extLst>
            </p:cNvPr>
            <p:cNvSpPr/>
            <p:nvPr/>
          </p:nvSpPr>
          <p:spPr>
            <a:xfrm rot="4154753">
              <a:off x="7570901" y="2418688"/>
              <a:ext cx="446527" cy="309005"/>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9" name="TextBox 208">
              <a:extLst>
                <a:ext uri="{FF2B5EF4-FFF2-40B4-BE49-F238E27FC236}">
                  <a16:creationId xmlns:a16="http://schemas.microsoft.com/office/drawing/2014/main" id="{73617207-10DC-7E65-E876-CD0768A5EB8E}"/>
                </a:ext>
              </a:extLst>
            </p:cNvPr>
            <p:cNvSpPr txBox="1"/>
            <p:nvPr/>
          </p:nvSpPr>
          <p:spPr>
            <a:xfrm rot="4201482">
              <a:off x="7520837" y="2408068"/>
              <a:ext cx="389850" cy="200055"/>
            </a:xfrm>
            <a:prstGeom prst="rect">
              <a:avLst/>
            </a:prstGeom>
            <a:noFill/>
          </p:spPr>
          <p:txBody>
            <a:bodyPr wrap="none" rtlCol="0">
              <a:spAutoFit/>
            </a:bodyPr>
            <a:lstStyle/>
            <a:p>
              <a:r>
                <a:rPr lang="en-AU" sz="700" dirty="0">
                  <a:solidFill>
                    <a:schemeClr val="accent1"/>
                  </a:solidFill>
                </a:rPr>
                <a:t>5.8%</a:t>
              </a:r>
            </a:p>
          </p:txBody>
        </p:sp>
      </p:grpSp>
      <p:grpSp>
        <p:nvGrpSpPr>
          <p:cNvPr id="210" name="Group 209">
            <a:extLst>
              <a:ext uri="{FF2B5EF4-FFF2-40B4-BE49-F238E27FC236}">
                <a16:creationId xmlns:a16="http://schemas.microsoft.com/office/drawing/2014/main" id="{F92FF413-2D80-1D24-2672-BDB4D0D34CDC}"/>
              </a:ext>
            </a:extLst>
          </p:cNvPr>
          <p:cNvGrpSpPr/>
          <p:nvPr/>
        </p:nvGrpSpPr>
        <p:grpSpPr>
          <a:xfrm>
            <a:off x="8294152" y="4197649"/>
            <a:ext cx="290005" cy="517247"/>
            <a:chOff x="8294152" y="4197649"/>
            <a:chExt cx="290005" cy="517247"/>
          </a:xfrm>
        </p:grpSpPr>
        <p:sp>
          <p:nvSpPr>
            <p:cNvPr id="211" name="Right Triangle 210">
              <a:extLst>
                <a:ext uri="{FF2B5EF4-FFF2-40B4-BE49-F238E27FC236}">
                  <a16:creationId xmlns:a16="http://schemas.microsoft.com/office/drawing/2014/main" id="{BDB66CB4-5EC5-F620-F3F9-4E78C091A1D5}"/>
                </a:ext>
              </a:extLst>
            </p:cNvPr>
            <p:cNvSpPr/>
            <p:nvPr/>
          </p:nvSpPr>
          <p:spPr>
            <a:xfrm rot="15007371" flipV="1">
              <a:off x="8216278" y="4276297"/>
              <a:ext cx="446527" cy="289231"/>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2" name="TextBox 211">
              <a:extLst>
                <a:ext uri="{FF2B5EF4-FFF2-40B4-BE49-F238E27FC236}">
                  <a16:creationId xmlns:a16="http://schemas.microsoft.com/office/drawing/2014/main" id="{73C7E1C3-9C63-A1F3-698D-40562C1548A6}"/>
                </a:ext>
              </a:extLst>
            </p:cNvPr>
            <p:cNvSpPr txBox="1"/>
            <p:nvPr/>
          </p:nvSpPr>
          <p:spPr>
            <a:xfrm rot="4063305">
              <a:off x="8199494" y="4420183"/>
              <a:ext cx="389371" cy="200055"/>
            </a:xfrm>
            <a:prstGeom prst="rect">
              <a:avLst/>
            </a:prstGeom>
            <a:noFill/>
          </p:spPr>
          <p:txBody>
            <a:bodyPr wrap="square" rtlCol="0">
              <a:spAutoFit/>
            </a:bodyPr>
            <a:lstStyle/>
            <a:p>
              <a:r>
                <a:rPr lang="en-AU" sz="700" dirty="0">
                  <a:solidFill>
                    <a:schemeClr val="accent1"/>
                  </a:solidFill>
                </a:rPr>
                <a:t>6.3%</a:t>
              </a:r>
            </a:p>
          </p:txBody>
        </p:sp>
      </p:grpSp>
      <p:grpSp>
        <p:nvGrpSpPr>
          <p:cNvPr id="213" name="Group 212">
            <a:extLst>
              <a:ext uri="{FF2B5EF4-FFF2-40B4-BE49-F238E27FC236}">
                <a16:creationId xmlns:a16="http://schemas.microsoft.com/office/drawing/2014/main" id="{D552D983-3BE3-4065-A6E1-547D358297A2}"/>
              </a:ext>
            </a:extLst>
          </p:cNvPr>
          <p:cNvGrpSpPr/>
          <p:nvPr/>
        </p:nvGrpSpPr>
        <p:grpSpPr>
          <a:xfrm rot="16381803">
            <a:off x="6888767" y="1217050"/>
            <a:ext cx="356780" cy="475917"/>
            <a:chOff x="7591887" y="2320537"/>
            <a:chExt cx="356780" cy="475917"/>
          </a:xfrm>
        </p:grpSpPr>
        <p:sp>
          <p:nvSpPr>
            <p:cNvPr id="214" name="Right Triangle 213">
              <a:extLst>
                <a:ext uri="{FF2B5EF4-FFF2-40B4-BE49-F238E27FC236}">
                  <a16:creationId xmlns:a16="http://schemas.microsoft.com/office/drawing/2014/main" id="{0793F723-18AC-C463-2D84-138C1BCF6E23}"/>
                </a:ext>
              </a:extLst>
            </p:cNvPr>
            <p:cNvSpPr/>
            <p:nvPr/>
          </p:nvSpPr>
          <p:spPr>
            <a:xfrm rot="4154753">
              <a:off x="7570901" y="2418688"/>
              <a:ext cx="446527" cy="309005"/>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5" name="TextBox 214">
              <a:extLst>
                <a:ext uri="{FF2B5EF4-FFF2-40B4-BE49-F238E27FC236}">
                  <a16:creationId xmlns:a16="http://schemas.microsoft.com/office/drawing/2014/main" id="{5CBFAF99-C9ED-F2BF-D715-0B666F2724BF}"/>
                </a:ext>
              </a:extLst>
            </p:cNvPr>
            <p:cNvSpPr txBox="1"/>
            <p:nvPr/>
          </p:nvSpPr>
          <p:spPr>
            <a:xfrm rot="4087478">
              <a:off x="7496990" y="2415434"/>
              <a:ext cx="389850" cy="200055"/>
            </a:xfrm>
            <a:prstGeom prst="rect">
              <a:avLst/>
            </a:prstGeom>
            <a:noFill/>
          </p:spPr>
          <p:txBody>
            <a:bodyPr wrap="none" rtlCol="0">
              <a:spAutoFit/>
            </a:bodyPr>
            <a:lstStyle/>
            <a:p>
              <a:r>
                <a:rPr lang="en-AU" sz="700" dirty="0">
                  <a:solidFill>
                    <a:schemeClr val="accent1"/>
                  </a:solidFill>
                </a:rPr>
                <a:t>1.2%</a:t>
              </a:r>
            </a:p>
          </p:txBody>
        </p:sp>
      </p:grpSp>
      <p:sp>
        <p:nvSpPr>
          <p:cNvPr id="216" name="TextBox 215">
            <a:extLst>
              <a:ext uri="{FF2B5EF4-FFF2-40B4-BE49-F238E27FC236}">
                <a16:creationId xmlns:a16="http://schemas.microsoft.com/office/drawing/2014/main" id="{1E04C3FF-BF48-8470-9421-7E987AE1AE95}"/>
              </a:ext>
            </a:extLst>
          </p:cNvPr>
          <p:cNvSpPr txBox="1"/>
          <p:nvPr/>
        </p:nvSpPr>
        <p:spPr>
          <a:xfrm>
            <a:off x="8486320" y="5948453"/>
            <a:ext cx="397866" cy="200055"/>
          </a:xfrm>
          <a:prstGeom prst="rect">
            <a:avLst/>
          </a:prstGeom>
          <a:noFill/>
        </p:spPr>
        <p:txBody>
          <a:bodyPr wrap="none" rtlCol="0">
            <a:spAutoFit/>
          </a:bodyPr>
          <a:lstStyle/>
          <a:p>
            <a:r>
              <a:rPr lang="en-AU" sz="700" dirty="0">
                <a:solidFill>
                  <a:schemeClr val="accent1"/>
                </a:solidFill>
              </a:rPr>
              <a:t>Level</a:t>
            </a:r>
          </a:p>
        </p:txBody>
      </p:sp>
    </p:spTree>
    <p:extLst>
      <p:ext uri="{BB962C8B-B14F-4D97-AF65-F5344CB8AC3E}">
        <p14:creationId xmlns:p14="http://schemas.microsoft.com/office/powerpoint/2010/main" val="235775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500"/>
                                        <p:tgtEl>
                                          <p:spTgt spid="153"/>
                                        </p:tgtEl>
                                      </p:cBhvr>
                                    </p:animEffect>
                                  </p:childTnLst>
                                </p:cTn>
                              </p:par>
                            </p:childTnLst>
                          </p:cTn>
                        </p:par>
                        <p:par>
                          <p:cTn id="8" fill="hold">
                            <p:stCondLst>
                              <p:cond delay="500"/>
                            </p:stCondLst>
                            <p:childTnLst>
                              <p:par>
                                <p:cTn id="9" presetID="10" presetClass="exit" presetSubtype="0" fill="hold" grpId="0" nodeType="afterEffect">
                                  <p:stCondLst>
                                    <p:cond delay="600"/>
                                  </p:stCondLst>
                                  <p:childTnLst>
                                    <p:animEffect transition="out" filter="fade">
                                      <p:cBhvr>
                                        <p:cTn id="10" dur="500"/>
                                        <p:tgtEl>
                                          <p:spTgt spid="112"/>
                                        </p:tgtEl>
                                      </p:cBhvr>
                                    </p:animEffect>
                                    <p:set>
                                      <p:cBhvr>
                                        <p:cTn id="11" dur="1" fill="hold">
                                          <p:stCondLst>
                                            <p:cond delay="499"/>
                                          </p:stCondLst>
                                        </p:cTn>
                                        <p:tgtEl>
                                          <p:spTgt spid="112"/>
                                        </p:tgtEl>
                                        <p:attrNameLst>
                                          <p:attrName>style.visibility</p:attrName>
                                        </p:attrNameLst>
                                      </p:cBhvr>
                                      <p:to>
                                        <p:strVal val="hidden"/>
                                      </p:to>
                                    </p:set>
                                  </p:childTnLst>
                                </p:cTn>
                              </p:par>
                              <p:par>
                                <p:cTn id="12" presetID="10" presetClass="exit" presetSubtype="0" fill="hold" grpId="0" nodeType="withEffect">
                                  <p:stCondLst>
                                    <p:cond delay="600"/>
                                  </p:stCondLst>
                                  <p:childTnLst>
                                    <p:animEffect transition="out" filter="fade">
                                      <p:cBhvr>
                                        <p:cTn id="13" dur="500"/>
                                        <p:tgtEl>
                                          <p:spTgt spid="113"/>
                                        </p:tgtEl>
                                      </p:cBhvr>
                                    </p:animEffect>
                                    <p:set>
                                      <p:cBhvr>
                                        <p:cTn id="14" dur="1" fill="hold">
                                          <p:stCondLst>
                                            <p:cond delay="499"/>
                                          </p:stCondLst>
                                        </p:cTn>
                                        <p:tgtEl>
                                          <p:spTgt spid="1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0"/>
                                        </p:tgtEl>
                                        <p:attrNameLst>
                                          <p:attrName>style.visibility</p:attrName>
                                        </p:attrNameLst>
                                      </p:cBhvr>
                                      <p:to>
                                        <p:strVal val="visible"/>
                                      </p:to>
                                    </p:set>
                                    <p:animEffect transition="in" filter="fade">
                                      <p:cBhvr>
                                        <p:cTn id="19" dur="500"/>
                                        <p:tgtEl>
                                          <p:spTgt spid="17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0"/>
                                        </p:tgtEl>
                                        <p:attrNameLst>
                                          <p:attrName>style.visibility</p:attrName>
                                        </p:attrNameLst>
                                      </p:cBhvr>
                                      <p:to>
                                        <p:strVal val="visible"/>
                                      </p:to>
                                    </p:set>
                                    <p:animEffect transition="in" filter="fade">
                                      <p:cBhvr>
                                        <p:cTn id="24" dur="500"/>
                                        <p:tgtEl>
                                          <p:spTgt spid="18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1"/>
                                        </p:tgtEl>
                                        <p:attrNameLst>
                                          <p:attrName>style.visibility</p:attrName>
                                        </p:attrNameLst>
                                      </p:cBhvr>
                                      <p:to>
                                        <p:strVal val="visible"/>
                                      </p:to>
                                    </p:set>
                                    <p:animEffect transition="in" filter="fade">
                                      <p:cBhvr>
                                        <p:cTn id="29" dur="500"/>
                                        <p:tgtEl>
                                          <p:spTgt spid="181"/>
                                        </p:tgtEl>
                                      </p:cBhvr>
                                    </p:animEffect>
                                  </p:childTnLst>
                                </p:cTn>
                              </p:par>
                              <p:par>
                                <p:cTn id="30" presetID="10" presetClass="entr" presetSubtype="0" fill="hold" nodeType="withEffect">
                                  <p:stCondLst>
                                    <p:cond delay="0"/>
                                  </p:stCondLst>
                                  <p:childTnLst>
                                    <p:set>
                                      <p:cBhvr>
                                        <p:cTn id="31" dur="1" fill="hold">
                                          <p:stCondLst>
                                            <p:cond delay="0"/>
                                          </p:stCondLst>
                                        </p:cTn>
                                        <p:tgtEl>
                                          <p:spTgt spid="186"/>
                                        </p:tgtEl>
                                        <p:attrNameLst>
                                          <p:attrName>style.visibility</p:attrName>
                                        </p:attrNameLst>
                                      </p:cBhvr>
                                      <p:to>
                                        <p:strVal val="visible"/>
                                      </p:to>
                                    </p:set>
                                    <p:animEffect transition="in" filter="fade">
                                      <p:cBhvr>
                                        <p:cTn id="32" dur="500"/>
                                        <p:tgtEl>
                                          <p:spTgt spid="1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5"/>
                                        </p:tgtEl>
                                        <p:attrNameLst>
                                          <p:attrName>style.visibility</p:attrName>
                                        </p:attrNameLst>
                                      </p:cBhvr>
                                      <p:to>
                                        <p:strVal val="visible"/>
                                      </p:to>
                                    </p:set>
                                    <p:animEffect transition="in" filter="fade">
                                      <p:cBhvr>
                                        <p:cTn id="42" dur="500"/>
                                        <p:tgtEl>
                                          <p:spTgt spid="195"/>
                                        </p:tgtEl>
                                      </p:cBhvr>
                                    </p:animEffect>
                                  </p:childTnLst>
                                </p:cTn>
                              </p:par>
                              <p:par>
                                <p:cTn id="43" presetID="10" presetClass="entr" presetSubtype="0" fill="hold" nodeType="withEffect">
                                  <p:stCondLst>
                                    <p:cond delay="0"/>
                                  </p:stCondLst>
                                  <p:childTnLst>
                                    <p:set>
                                      <p:cBhvr>
                                        <p:cTn id="44" dur="1" fill="hold">
                                          <p:stCondLst>
                                            <p:cond delay="0"/>
                                          </p:stCondLst>
                                        </p:cTn>
                                        <p:tgtEl>
                                          <p:spTgt spid="199"/>
                                        </p:tgtEl>
                                        <p:attrNameLst>
                                          <p:attrName>style.visibility</p:attrName>
                                        </p:attrNameLst>
                                      </p:cBhvr>
                                      <p:to>
                                        <p:strVal val="visible"/>
                                      </p:to>
                                    </p:set>
                                    <p:animEffect transition="in" filter="fade">
                                      <p:cBhvr>
                                        <p:cTn id="45" dur="500"/>
                                        <p:tgtEl>
                                          <p:spTgt spid="19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3"/>
                                        </p:tgtEl>
                                        <p:attrNameLst>
                                          <p:attrName>style.visibility</p:attrName>
                                        </p:attrNameLst>
                                      </p:cBhvr>
                                      <p:to>
                                        <p:strVal val="visible"/>
                                      </p:to>
                                    </p:set>
                                    <p:animEffect transition="in" filter="fade">
                                      <p:cBhvr>
                                        <p:cTn id="50" dur="500"/>
                                        <p:tgtEl>
                                          <p:spTgt spid="20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7"/>
                                        </p:tgtEl>
                                        <p:attrNameLst>
                                          <p:attrName>style.visibility</p:attrName>
                                        </p:attrNameLst>
                                      </p:cBhvr>
                                      <p:to>
                                        <p:strVal val="visible"/>
                                      </p:to>
                                    </p:set>
                                    <p:animEffect transition="in" filter="fade">
                                      <p:cBhvr>
                                        <p:cTn id="55" dur="500"/>
                                        <p:tgtEl>
                                          <p:spTgt spid="207"/>
                                        </p:tgtEl>
                                      </p:cBhvr>
                                    </p:animEffect>
                                  </p:childTnLst>
                                </p:cTn>
                              </p:par>
                              <p:par>
                                <p:cTn id="56" presetID="10" presetClass="entr" presetSubtype="0" fill="hold" nodeType="withEffect">
                                  <p:stCondLst>
                                    <p:cond delay="0"/>
                                  </p:stCondLst>
                                  <p:childTnLst>
                                    <p:set>
                                      <p:cBhvr>
                                        <p:cTn id="57" dur="1" fill="hold">
                                          <p:stCondLst>
                                            <p:cond delay="0"/>
                                          </p:stCondLst>
                                        </p:cTn>
                                        <p:tgtEl>
                                          <p:spTgt spid="210"/>
                                        </p:tgtEl>
                                        <p:attrNameLst>
                                          <p:attrName>style.visibility</p:attrName>
                                        </p:attrNameLst>
                                      </p:cBhvr>
                                      <p:to>
                                        <p:strVal val="visible"/>
                                      </p:to>
                                    </p:set>
                                    <p:animEffect transition="in" filter="fade">
                                      <p:cBhvr>
                                        <p:cTn id="58" dur="500"/>
                                        <p:tgtEl>
                                          <p:spTgt spid="210"/>
                                        </p:tgtEl>
                                      </p:cBhvr>
                                    </p:animEffect>
                                  </p:childTnLst>
                                </p:cTn>
                              </p:par>
                              <p:par>
                                <p:cTn id="59" presetID="10" presetClass="entr" presetSubtype="0" fill="hold" nodeType="withEffect">
                                  <p:stCondLst>
                                    <p:cond delay="0"/>
                                  </p:stCondLst>
                                  <p:childTnLst>
                                    <p:set>
                                      <p:cBhvr>
                                        <p:cTn id="60" dur="1" fill="hold">
                                          <p:stCondLst>
                                            <p:cond delay="0"/>
                                          </p:stCondLst>
                                        </p:cTn>
                                        <p:tgtEl>
                                          <p:spTgt spid="213"/>
                                        </p:tgtEl>
                                        <p:attrNameLst>
                                          <p:attrName>style.visibility</p:attrName>
                                        </p:attrNameLst>
                                      </p:cBhvr>
                                      <p:to>
                                        <p:strVal val="visible"/>
                                      </p:to>
                                    </p:set>
                                    <p:animEffect transition="in" filter="fade">
                                      <p:cBhvr>
                                        <p:cTn id="61" dur="500"/>
                                        <p:tgtEl>
                                          <p:spTgt spid="2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6"/>
                                        </p:tgtEl>
                                        <p:attrNameLst>
                                          <p:attrName>style.visibility</p:attrName>
                                        </p:attrNameLst>
                                      </p:cBhvr>
                                      <p:to>
                                        <p:strVal val="visible"/>
                                      </p:to>
                                    </p:set>
                                    <p:animEffect transition="in" filter="fade">
                                      <p:cBhvr>
                                        <p:cTn id="64"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2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767409" y="1081547"/>
            <a:ext cx="5184578" cy="763276"/>
          </a:xfrm>
        </p:spPr>
        <p:txBody>
          <a:bodyPr>
            <a:normAutofit/>
          </a:bodyPr>
          <a:lstStyle/>
          <a:p>
            <a:pPr algn="ctr"/>
            <a:r>
              <a:rPr lang="en-AU" sz="2800" dirty="0"/>
              <a:t>Road only crossing</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67408" y="1844823"/>
            <a:ext cx="5184577" cy="38884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0057" y="2564904"/>
            <a:ext cx="5328590" cy="3996443"/>
          </a:xfrm>
          <a:prstGeom prst="rect">
            <a:avLst/>
          </a:prstGeom>
        </p:spPr>
      </p:pic>
      <p:sp>
        <p:nvSpPr>
          <p:cNvPr id="2" name="Rectangle 1"/>
          <p:cNvSpPr/>
          <p:nvPr/>
        </p:nvSpPr>
        <p:spPr>
          <a:xfrm>
            <a:off x="6600056" y="1628800"/>
            <a:ext cx="5328592" cy="954107"/>
          </a:xfrm>
          <a:prstGeom prst="rect">
            <a:avLst/>
          </a:prstGeom>
        </p:spPr>
        <p:txBody>
          <a:bodyPr wrap="square">
            <a:spAutoFit/>
          </a:bodyPr>
          <a:lstStyle/>
          <a:p>
            <a:pPr algn="ctr"/>
            <a:r>
              <a:rPr lang="en-AU" sz="2800" b="1" dirty="0"/>
              <a:t>Road crossing with adjacent pedestrian crossings</a:t>
            </a:r>
          </a:p>
        </p:txBody>
      </p:sp>
    </p:spTree>
    <p:extLst>
      <p:ext uri="{BB962C8B-B14F-4D97-AF65-F5344CB8AC3E}">
        <p14:creationId xmlns:p14="http://schemas.microsoft.com/office/powerpoint/2010/main" val="267718842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FF479-2722-5A0A-B5E4-3457ECD3F462}"/>
            </a:ext>
          </a:extLst>
        </p:cNvPr>
        <p:cNvGrpSpPr/>
        <p:nvPr/>
      </p:nvGrpSpPr>
      <p:grpSpPr>
        <a:xfrm>
          <a:off x="0" y="0"/>
          <a:ext cx="0" cy="0"/>
          <a:chOff x="0" y="0"/>
          <a:chExt cx="0" cy="0"/>
        </a:xfrm>
      </p:grpSpPr>
      <p:pic>
        <p:nvPicPr>
          <p:cNvPr id="94" name="Picture 93">
            <a:extLst>
              <a:ext uri="{FF2B5EF4-FFF2-40B4-BE49-F238E27FC236}">
                <a16:creationId xmlns:a16="http://schemas.microsoft.com/office/drawing/2014/main" id="{4C5FBEDD-C59B-0847-E698-58E9CD2B0612}"/>
              </a:ext>
            </a:extLst>
          </p:cNvPr>
          <p:cNvPicPr>
            <a:picLocks noChangeAspect="1"/>
          </p:cNvPicPr>
          <p:nvPr/>
        </p:nvPicPr>
        <p:blipFill>
          <a:blip r:embed="rId3"/>
          <a:stretch>
            <a:fillRect/>
          </a:stretch>
        </p:blipFill>
        <p:spPr>
          <a:xfrm>
            <a:off x="7790966" y="4490502"/>
            <a:ext cx="1225832" cy="737167"/>
          </a:xfrm>
          <a:prstGeom prst="rect">
            <a:avLst/>
          </a:prstGeom>
        </p:spPr>
      </p:pic>
      <p:pic>
        <p:nvPicPr>
          <p:cNvPr id="93" name="Picture 92">
            <a:extLst>
              <a:ext uri="{FF2B5EF4-FFF2-40B4-BE49-F238E27FC236}">
                <a16:creationId xmlns:a16="http://schemas.microsoft.com/office/drawing/2014/main" id="{5D49152A-4AA0-31A3-CF1C-A35EA59C0EFB}"/>
              </a:ext>
            </a:extLst>
          </p:cNvPr>
          <p:cNvPicPr>
            <a:picLocks noChangeAspect="1"/>
          </p:cNvPicPr>
          <p:nvPr/>
        </p:nvPicPr>
        <p:blipFill>
          <a:blip r:embed="rId3"/>
          <a:stretch>
            <a:fillRect/>
          </a:stretch>
        </p:blipFill>
        <p:spPr>
          <a:xfrm>
            <a:off x="6856634" y="1888778"/>
            <a:ext cx="1225832" cy="737167"/>
          </a:xfrm>
          <a:prstGeom prst="rect">
            <a:avLst/>
          </a:prstGeom>
        </p:spPr>
      </p:pic>
      <p:grpSp>
        <p:nvGrpSpPr>
          <p:cNvPr id="233" name="Group 232">
            <a:extLst>
              <a:ext uri="{FF2B5EF4-FFF2-40B4-BE49-F238E27FC236}">
                <a16:creationId xmlns:a16="http://schemas.microsoft.com/office/drawing/2014/main" id="{3DE91EFD-C922-6D95-BCD9-B4D780D14FD8}"/>
              </a:ext>
            </a:extLst>
          </p:cNvPr>
          <p:cNvGrpSpPr/>
          <p:nvPr/>
        </p:nvGrpSpPr>
        <p:grpSpPr>
          <a:xfrm rot="120000">
            <a:off x="7780107" y="3807778"/>
            <a:ext cx="249764" cy="555372"/>
            <a:chOff x="8135093" y="2621798"/>
            <a:chExt cx="249764" cy="555372"/>
          </a:xfrm>
        </p:grpSpPr>
        <p:sp>
          <p:nvSpPr>
            <p:cNvPr id="234" name="Rectangle 233">
              <a:extLst>
                <a:ext uri="{FF2B5EF4-FFF2-40B4-BE49-F238E27FC236}">
                  <a16:creationId xmlns:a16="http://schemas.microsoft.com/office/drawing/2014/main" id="{98A80E22-341D-6DDD-2EDD-6F7F22E14F5B}"/>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5" name="Oval 234">
              <a:extLst>
                <a:ext uri="{FF2B5EF4-FFF2-40B4-BE49-F238E27FC236}">
                  <a16:creationId xmlns:a16="http://schemas.microsoft.com/office/drawing/2014/main" id="{52786463-BA4C-5672-93E9-75876750A786}"/>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6" name="Oval 235">
              <a:extLst>
                <a:ext uri="{FF2B5EF4-FFF2-40B4-BE49-F238E27FC236}">
                  <a16:creationId xmlns:a16="http://schemas.microsoft.com/office/drawing/2014/main" id="{9907F5E0-D6B4-1C7E-D76D-BB5FD05C3E7F}"/>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7" name="Oval 236">
              <a:extLst>
                <a:ext uri="{FF2B5EF4-FFF2-40B4-BE49-F238E27FC236}">
                  <a16:creationId xmlns:a16="http://schemas.microsoft.com/office/drawing/2014/main" id="{5CE69FA7-A2FE-05DB-4263-3122AD1DEE22}"/>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8" name="Oval 237">
              <a:extLst>
                <a:ext uri="{FF2B5EF4-FFF2-40B4-BE49-F238E27FC236}">
                  <a16:creationId xmlns:a16="http://schemas.microsoft.com/office/drawing/2014/main" id="{0A866047-1E45-5943-901C-B1C256AA9E1E}"/>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9" name="Oval 238">
              <a:extLst>
                <a:ext uri="{FF2B5EF4-FFF2-40B4-BE49-F238E27FC236}">
                  <a16:creationId xmlns:a16="http://schemas.microsoft.com/office/drawing/2014/main" id="{FC767AFE-3FEB-E246-E7E6-8A5756C09D15}"/>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0" name="Oval 239">
              <a:extLst>
                <a:ext uri="{FF2B5EF4-FFF2-40B4-BE49-F238E27FC236}">
                  <a16:creationId xmlns:a16="http://schemas.microsoft.com/office/drawing/2014/main" id="{40FAF12C-3819-0EF8-55C0-C159125A924E}"/>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1" name="Oval 240">
              <a:extLst>
                <a:ext uri="{FF2B5EF4-FFF2-40B4-BE49-F238E27FC236}">
                  <a16:creationId xmlns:a16="http://schemas.microsoft.com/office/drawing/2014/main" id="{631AA17F-09D1-49DA-7FA2-F80CE278DEFD}"/>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2" name="Oval 241">
              <a:extLst>
                <a:ext uri="{FF2B5EF4-FFF2-40B4-BE49-F238E27FC236}">
                  <a16:creationId xmlns:a16="http://schemas.microsoft.com/office/drawing/2014/main" id="{65656244-67F3-DD2B-462B-C5DEDD4011A8}"/>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3" name="Oval 242">
              <a:extLst>
                <a:ext uri="{FF2B5EF4-FFF2-40B4-BE49-F238E27FC236}">
                  <a16:creationId xmlns:a16="http://schemas.microsoft.com/office/drawing/2014/main" id="{1C886081-C681-7468-57EA-8A4084884906}"/>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4" name="Oval 243">
              <a:extLst>
                <a:ext uri="{FF2B5EF4-FFF2-40B4-BE49-F238E27FC236}">
                  <a16:creationId xmlns:a16="http://schemas.microsoft.com/office/drawing/2014/main" id="{F4B9AD19-4EAB-7DB5-7413-855E5B375F9A}"/>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Oval 244">
              <a:extLst>
                <a:ext uri="{FF2B5EF4-FFF2-40B4-BE49-F238E27FC236}">
                  <a16:creationId xmlns:a16="http://schemas.microsoft.com/office/drawing/2014/main" id="{D38AEE49-F97B-7EE4-4DAD-C4B29595489D}"/>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6" name="Oval 245">
              <a:extLst>
                <a:ext uri="{FF2B5EF4-FFF2-40B4-BE49-F238E27FC236}">
                  <a16:creationId xmlns:a16="http://schemas.microsoft.com/office/drawing/2014/main" id="{AA65D600-D64C-CBFB-DCC7-90EA59CD589F}"/>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47" name="Group 246">
            <a:extLst>
              <a:ext uri="{FF2B5EF4-FFF2-40B4-BE49-F238E27FC236}">
                <a16:creationId xmlns:a16="http://schemas.microsoft.com/office/drawing/2014/main" id="{1A689E39-A40B-CA6F-3049-5FB3CEAF7B02}"/>
              </a:ext>
            </a:extLst>
          </p:cNvPr>
          <p:cNvGrpSpPr/>
          <p:nvPr/>
        </p:nvGrpSpPr>
        <p:grpSpPr>
          <a:xfrm rot="120000">
            <a:off x="8554747" y="3817728"/>
            <a:ext cx="249764" cy="555372"/>
            <a:chOff x="8135093" y="2621798"/>
            <a:chExt cx="249764" cy="555372"/>
          </a:xfrm>
        </p:grpSpPr>
        <p:sp>
          <p:nvSpPr>
            <p:cNvPr id="248" name="Rectangle 247">
              <a:extLst>
                <a:ext uri="{FF2B5EF4-FFF2-40B4-BE49-F238E27FC236}">
                  <a16:creationId xmlns:a16="http://schemas.microsoft.com/office/drawing/2014/main" id="{113EF466-6B2F-5E6A-5950-39570A80D5CE}"/>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9" name="Oval 248">
              <a:extLst>
                <a:ext uri="{FF2B5EF4-FFF2-40B4-BE49-F238E27FC236}">
                  <a16:creationId xmlns:a16="http://schemas.microsoft.com/office/drawing/2014/main" id="{E3FE8042-A62D-BA39-E1DE-98661FCCBB4E}"/>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0" name="Oval 249">
              <a:extLst>
                <a:ext uri="{FF2B5EF4-FFF2-40B4-BE49-F238E27FC236}">
                  <a16:creationId xmlns:a16="http://schemas.microsoft.com/office/drawing/2014/main" id="{7F968CA7-ECAE-F8D2-978C-2A80E37C17D1}"/>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Oval 250">
              <a:extLst>
                <a:ext uri="{FF2B5EF4-FFF2-40B4-BE49-F238E27FC236}">
                  <a16:creationId xmlns:a16="http://schemas.microsoft.com/office/drawing/2014/main" id="{FDB38BA2-6EF0-1952-8433-631F401C88FB}"/>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Oval 251">
              <a:extLst>
                <a:ext uri="{FF2B5EF4-FFF2-40B4-BE49-F238E27FC236}">
                  <a16:creationId xmlns:a16="http://schemas.microsoft.com/office/drawing/2014/main" id="{B00322FC-5BA6-0FFB-FF2F-78852EC7ACA8}"/>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Oval 252">
              <a:extLst>
                <a:ext uri="{FF2B5EF4-FFF2-40B4-BE49-F238E27FC236}">
                  <a16:creationId xmlns:a16="http://schemas.microsoft.com/office/drawing/2014/main" id="{C254C98F-34FE-1906-2F27-9B5D50EC443A}"/>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4" name="Oval 253">
              <a:extLst>
                <a:ext uri="{FF2B5EF4-FFF2-40B4-BE49-F238E27FC236}">
                  <a16:creationId xmlns:a16="http://schemas.microsoft.com/office/drawing/2014/main" id="{2E17C80C-0098-BF63-CCB1-B3F21AF316B4}"/>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Oval 254">
              <a:extLst>
                <a:ext uri="{FF2B5EF4-FFF2-40B4-BE49-F238E27FC236}">
                  <a16:creationId xmlns:a16="http://schemas.microsoft.com/office/drawing/2014/main" id="{E626AD69-56A5-1F84-92B9-138312E8C857}"/>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 name="Oval 255">
              <a:extLst>
                <a:ext uri="{FF2B5EF4-FFF2-40B4-BE49-F238E27FC236}">
                  <a16:creationId xmlns:a16="http://schemas.microsoft.com/office/drawing/2014/main" id="{04490277-27C8-E212-456C-4A1CF2785176}"/>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7" name="Oval 256">
              <a:extLst>
                <a:ext uri="{FF2B5EF4-FFF2-40B4-BE49-F238E27FC236}">
                  <a16:creationId xmlns:a16="http://schemas.microsoft.com/office/drawing/2014/main" id="{F3FB527C-9975-1AE3-6CAF-2608B80A6C0E}"/>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8" name="Oval 257">
              <a:extLst>
                <a:ext uri="{FF2B5EF4-FFF2-40B4-BE49-F238E27FC236}">
                  <a16:creationId xmlns:a16="http://schemas.microsoft.com/office/drawing/2014/main" id="{C6024FB8-6F80-88BE-1EC3-09AB803568AA}"/>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9" name="Oval 258">
              <a:extLst>
                <a:ext uri="{FF2B5EF4-FFF2-40B4-BE49-F238E27FC236}">
                  <a16:creationId xmlns:a16="http://schemas.microsoft.com/office/drawing/2014/main" id="{48B6D006-CDF9-786B-BEBA-DCE4BF6E8492}"/>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Oval 259">
              <a:extLst>
                <a:ext uri="{FF2B5EF4-FFF2-40B4-BE49-F238E27FC236}">
                  <a16:creationId xmlns:a16="http://schemas.microsoft.com/office/drawing/2014/main" id="{965EC5ED-5577-5D3D-00A8-5414CA6B6B6F}"/>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1" name="Group 260">
            <a:extLst>
              <a:ext uri="{FF2B5EF4-FFF2-40B4-BE49-F238E27FC236}">
                <a16:creationId xmlns:a16="http://schemas.microsoft.com/office/drawing/2014/main" id="{800E9361-001F-D680-C005-A1A59D6B7B59}"/>
              </a:ext>
            </a:extLst>
          </p:cNvPr>
          <p:cNvGrpSpPr/>
          <p:nvPr/>
        </p:nvGrpSpPr>
        <p:grpSpPr>
          <a:xfrm rot="120000">
            <a:off x="7355021" y="2629716"/>
            <a:ext cx="249764" cy="555372"/>
            <a:chOff x="8135093" y="2621798"/>
            <a:chExt cx="249764" cy="555372"/>
          </a:xfrm>
        </p:grpSpPr>
        <p:sp>
          <p:nvSpPr>
            <p:cNvPr id="262" name="Rectangle 261">
              <a:extLst>
                <a:ext uri="{FF2B5EF4-FFF2-40B4-BE49-F238E27FC236}">
                  <a16:creationId xmlns:a16="http://schemas.microsoft.com/office/drawing/2014/main" id="{DE93361D-7ED1-3956-BD4B-80108D8D260A}"/>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3" name="Oval 262">
              <a:extLst>
                <a:ext uri="{FF2B5EF4-FFF2-40B4-BE49-F238E27FC236}">
                  <a16:creationId xmlns:a16="http://schemas.microsoft.com/office/drawing/2014/main" id="{BE129378-AE53-CC22-934C-B45C434B8322}"/>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4" name="Oval 263">
              <a:extLst>
                <a:ext uri="{FF2B5EF4-FFF2-40B4-BE49-F238E27FC236}">
                  <a16:creationId xmlns:a16="http://schemas.microsoft.com/office/drawing/2014/main" id="{303702A6-BDF3-B951-58EB-DD5223C9AEE8}"/>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Oval 264">
              <a:extLst>
                <a:ext uri="{FF2B5EF4-FFF2-40B4-BE49-F238E27FC236}">
                  <a16:creationId xmlns:a16="http://schemas.microsoft.com/office/drawing/2014/main" id="{1424248D-11E3-6FD7-F886-3C12C4FFB410}"/>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Oval 265">
              <a:extLst>
                <a:ext uri="{FF2B5EF4-FFF2-40B4-BE49-F238E27FC236}">
                  <a16:creationId xmlns:a16="http://schemas.microsoft.com/office/drawing/2014/main" id="{362CC1FC-462D-215E-65B3-03B3B645D482}"/>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Oval 266">
              <a:extLst>
                <a:ext uri="{FF2B5EF4-FFF2-40B4-BE49-F238E27FC236}">
                  <a16:creationId xmlns:a16="http://schemas.microsoft.com/office/drawing/2014/main" id="{D8834193-8A80-C7F6-8F43-17D222856F23}"/>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8" name="Oval 267">
              <a:extLst>
                <a:ext uri="{FF2B5EF4-FFF2-40B4-BE49-F238E27FC236}">
                  <a16:creationId xmlns:a16="http://schemas.microsoft.com/office/drawing/2014/main" id="{E1F07CE7-77DD-2EC7-27AA-DFA95EF8E523}"/>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Oval 268">
              <a:extLst>
                <a:ext uri="{FF2B5EF4-FFF2-40B4-BE49-F238E27FC236}">
                  <a16:creationId xmlns:a16="http://schemas.microsoft.com/office/drawing/2014/main" id="{CA1699AE-1A2D-41FE-74AA-4161181FC6D5}"/>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0" name="Oval 269">
              <a:extLst>
                <a:ext uri="{FF2B5EF4-FFF2-40B4-BE49-F238E27FC236}">
                  <a16:creationId xmlns:a16="http://schemas.microsoft.com/office/drawing/2014/main" id="{91DDD56E-C360-51C1-B127-86E2C28D9B3E}"/>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1" name="Oval 270">
              <a:extLst>
                <a:ext uri="{FF2B5EF4-FFF2-40B4-BE49-F238E27FC236}">
                  <a16:creationId xmlns:a16="http://schemas.microsoft.com/office/drawing/2014/main" id="{D2E0ABD7-C081-C9DF-FC21-B4CBC8C77C93}"/>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2" name="Oval 271">
              <a:extLst>
                <a:ext uri="{FF2B5EF4-FFF2-40B4-BE49-F238E27FC236}">
                  <a16:creationId xmlns:a16="http://schemas.microsoft.com/office/drawing/2014/main" id="{2783E2B6-7C7B-18C8-A398-4EA8755A8669}"/>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Oval 272">
              <a:extLst>
                <a:ext uri="{FF2B5EF4-FFF2-40B4-BE49-F238E27FC236}">
                  <a16:creationId xmlns:a16="http://schemas.microsoft.com/office/drawing/2014/main" id="{777C4FD9-62A3-5BF4-14CC-3B2E0B7CDF84}"/>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Oval 273">
              <a:extLst>
                <a:ext uri="{FF2B5EF4-FFF2-40B4-BE49-F238E27FC236}">
                  <a16:creationId xmlns:a16="http://schemas.microsoft.com/office/drawing/2014/main" id="{238BC0EF-3BDF-B01B-DDE9-87F02CAC5FB2}"/>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75" name="Group 274">
            <a:extLst>
              <a:ext uri="{FF2B5EF4-FFF2-40B4-BE49-F238E27FC236}">
                <a16:creationId xmlns:a16="http://schemas.microsoft.com/office/drawing/2014/main" id="{E87A182E-3551-7217-D1EF-995A0435B850}"/>
              </a:ext>
            </a:extLst>
          </p:cNvPr>
          <p:cNvGrpSpPr/>
          <p:nvPr/>
        </p:nvGrpSpPr>
        <p:grpSpPr>
          <a:xfrm>
            <a:off x="6879637" y="1944296"/>
            <a:ext cx="1186975" cy="632350"/>
            <a:chOff x="6879637" y="1944296"/>
            <a:chExt cx="1186975" cy="632350"/>
          </a:xfrm>
        </p:grpSpPr>
        <p:sp>
          <p:nvSpPr>
            <p:cNvPr id="276" name="Rectangle 275">
              <a:extLst>
                <a:ext uri="{FF2B5EF4-FFF2-40B4-BE49-F238E27FC236}">
                  <a16:creationId xmlns:a16="http://schemas.microsoft.com/office/drawing/2014/main" id="{9D8464E1-C7B4-86AE-F9FF-8B39C9C240B5}"/>
                </a:ext>
              </a:extLst>
            </p:cNvPr>
            <p:cNvSpPr/>
            <p:nvPr/>
          </p:nvSpPr>
          <p:spPr>
            <a:xfrm rot="20357646">
              <a:off x="6879637" y="2104418"/>
              <a:ext cx="1186975" cy="31101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7" name="Oval 276">
              <a:extLst>
                <a:ext uri="{FF2B5EF4-FFF2-40B4-BE49-F238E27FC236}">
                  <a16:creationId xmlns:a16="http://schemas.microsoft.com/office/drawing/2014/main" id="{38A97654-17FF-F242-948C-90CFF91E5E85}"/>
                </a:ext>
              </a:extLst>
            </p:cNvPr>
            <p:cNvSpPr/>
            <p:nvPr/>
          </p:nvSpPr>
          <p:spPr>
            <a:xfrm rot="19913552">
              <a:off x="6919999" y="233037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8" name="Oval 277">
              <a:extLst>
                <a:ext uri="{FF2B5EF4-FFF2-40B4-BE49-F238E27FC236}">
                  <a16:creationId xmlns:a16="http://schemas.microsoft.com/office/drawing/2014/main" id="{5C45CB7A-0659-C60F-24FF-012DDB0E1188}"/>
                </a:ext>
              </a:extLst>
            </p:cNvPr>
            <p:cNvSpPr/>
            <p:nvPr/>
          </p:nvSpPr>
          <p:spPr>
            <a:xfrm rot="19913552">
              <a:off x="6986874" y="2306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9" name="Oval 278">
              <a:extLst>
                <a:ext uri="{FF2B5EF4-FFF2-40B4-BE49-F238E27FC236}">
                  <a16:creationId xmlns:a16="http://schemas.microsoft.com/office/drawing/2014/main" id="{06284A0C-7DCB-9D21-9AD5-B3EEFEA1677C}"/>
                </a:ext>
              </a:extLst>
            </p:cNvPr>
            <p:cNvSpPr/>
            <p:nvPr/>
          </p:nvSpPr>
          <p:spPr>
            <a:xfrm rot="19913552">
              <a:off x="7053749" y="227823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0" name="Oval 279">
              <a:extLst>
                <a:ext uri="{FF2B5EF4-FFF2-40B4-BE49-F238E27FC236}">
                  <a16:creationId xmlns:a16="http://schemas.microsoft.com/office/drawing/2014/main" id="{57895842-7D76-5C21-FFAA-5FD1FA9C5390}"/>
                </a:ext>
              </a:extLst>
            </p:cNvPr>
            <p:cNvSpPr/>
            <p:nvPr/>
          </p:nvSpPr>
          <p:spPr>
            <a:xfrm rot="19913552">
              <a:off x="6944357" y="24004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1" name="Oval 280">
              <a:extLst>
                <a:ext uri="{FF2B5EF4-FFF2-40B4-BE49-F238E27FC236}">
                  <a16:creationId xmlns:a16="http://schemas.microsoft.com/office/drawing/2014/main" id="{17D03F93-D5D6-D86F-6C31-5A675F0EE737}"/>
                </a:ext>
              </a:extLst>
            </p:cNvPr>
            <p:cNvSpPr/>
            <p:nvPr/>
          </p:nvSpPr>
          <p:spPr>
            <a:xfrm rot="19913552">
              <a:off x="7011232" y="23762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2" name="Oval 281">
              <a:extLst>
                <a:ext uri="{FF2B5EF4-FFF2-40B4-BE49-F238E27FC236}">
                  <a16:creationId xmlns:a16="http://schemas.microsoft.com/office/drawing/2014/main" id="{171460F4-6D5B-0278-AEBA-35FBDD139136}"/>
                </a:ext>
              </a:extLst>
            </p:cNvPr>
            <p:cNvSpPr/>
            <p:nvPr/>
          </p:nvSpPr>
          <p:spPr>
            <a:xfrm rot="19913552">
              <a:off x="7078107" y="23502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3" name="Oval 282">
              <a:extLst>
                <a:ext uri="{FF2B5EF4-FFF2-40B4-BE49-F238E27FC236}">
                  <a16:creationId xmlns:a16="http://schemas.microsoft.com/office/drawing/2014/main" id="{EFA4D78B-B35F-A158-EFA5-D1CA5E92B7CF}"/>
                </a:ext>
              </a:extLst>
            </p:cNvPr>
            <p:cNvSpPr/>
            <p:nvPr/>
          </p:nvSpPr>
          <p:spPr>
            <a:xfrm rot="19913552">
              <a:off x="6968715" y="24705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4" name="Oval 283">
              <a:extLst>
                <a:ext uri="{FF2B5EF4-FFF2-40B4-BE49-F238E27FC236}">
                  <a16:creationId xmlns:a16="http://schemas.microsoft.com/office/drawing/2014/main" id="{839217A9-939D-9F01-0004-EC050C2BB618}"/>
                </a:ext>
              </a:extLst>
            </p:cNvPr>
            <p:cNvSpPr/>
            <p:nvPr/>
          </p:nvSpPr>
          <p:spPr>
            <a:xfrm rot="19913552">
              <a:off x="7035590" y="24463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5" name="Oval 284">
              <a:extLst>
                <a:ext uri="{FF2B5EF4-FFF2-40B4-BE49-F238E27FC236}">
                  <a16:creationId xmlns:a16="http://schemas.microsoft.com/office/drawing/2014/main" id="{EAC54A5D-01C7-C91F-8FF9-2CB0C525920D}"/>
                </a:ext>
              </a:extLst>
            </p:cNvPr>
            <p:cNvSpPr/>
            <p:nvPr/>
          </p:nvSpPr>
          <p:spPr>
            <a:xfrm rot="19913552">
              <a:off x="7102465" y="24203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6" name="Oval 285">
              <a:extLst>
                <a:ext uri="{FF2B5EF4-FFF2-40B4-BE49-F238E27FC236}">
                  <a16:creationId xmlns:a16="http://schemas.microsoft.com/office/drawing/2014/main" id="{7CC92351-2239-27C2-63EA-1E5BBEF387F8}"/>
                </a:ext>
              </a:extLst>
            </p:cNvPr>
            <p:cNvSpPr/>
            <p:nvPr/>
          </p:nvSpPr>
          <p:spPr>
            <a:xfrm rot="19913552">
              <a:off x="6993073" y="25406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7" name="Oval 286">
              <a:extLst>
                <a:ext uri="{FF2B5EF4-FFF2-40B4-BE49-F238E27FC236}">
                  <a16:creationId xmlns:a16="http://schemas.microsoft.com/office/drawing/2014/main" id="{B6CE5510-3A68-3A1B-3341-0BC3A0AEA413}"/>
                </a:ext>
              </a:extLst>
            </p:cNvPr>
            <p:cNvSpPr/>
            <p:nvPr/>
          </p:nvSpPr>
          <p:spPr>
            <a:xfrm rot="19913552">
              <a:off x="7059948" y="2516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8" name="Oval 287">
              <a:extLst>
                <a:ext uri="{FF2B5EF4-FFF2-40B4-BE49-F238E27FC236}">
                  <a16:creationId xmlns:a16="http://schemas.microsoft.com/office/drawing/2014/main" id="{81A3E8A5-4909-5C2E-BD87-AA64EA23A38E}"/>
                </a:ext>
              </a:extLst>
            </p:cNvPr>
            <p:cNvSpPr/>
            <p:nvPr/>
          </p:nvSpPr>
          <p:spPr>
            <a:xfrm rot="19913552">
              <a:off x="7126823" y="24904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9" name="Oval 288">
              <a:extLst>
                <a:ext uri="{FF2B5EF4-FFF2-40B4-BE49-F238E27FC236}">
                  <a16:creationId xmlns:a16="http://schemas.microsoft.com/office/drawing/2014/main" id="{49D15380-8C20-D70D-51C8-DDB068048D44}"/>
                </a:ext>
              </a:extLst>
            </p:cNvPr>
            <p:cNvSpPr/>
            <p:nvPr/>
          </p:nvSpPr>
          <p:spPr>
            <a:xfrm rot="19913552">
              <a:off x="7121062" y="22529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0" name="Oval 289">
              <a:extLst>
                <a:ext uri="{FF2B5EF4-FFF2-40B4-BE49-F238E27FC236}">
                  <a16:creationId xmlns:a16="http://schemas.microsoft.com/office/drawing/2014/main" id="{7705E0A0-D4FB-4B9F-8759-3FAD5A1C5346}"/>
                </a:ext>
              </a:extLst>
            </p:cNvPr>
            <p:cNvSpPr/>
            <p:nvPr/>
          </p:nvSpPr>
          <p:spPr>
            <a:xfrm rot="19913552">
              <a:off x="7186977" y="22274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1" name="Oval 290">
              <a:extLst>
                <a:ext uri="{FF2B5EF4-FFF2-40B4-BE49-F238E27FC236}">
                  <a16:creationId xmlns:a16="http://schemas.microsoft.com/office/drawing/2014/main" id="{774267AD-2330-649E-E786-CB77A81DB570}"/>
                </a:ext>
              </a:extLst>
            </p:cNvPr>
            <p:cNvSpPr/>
            <p:nvPr/>
          </p:nvSpPr>
          <p:spPr>
            <a:xfrm rot="19913552">
              <a:off x="7253852" y="22033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2" name="Oval 291">
              <a:extLst>
                <a:ext uri="{FF2B5EF4-FFF2-40B4-BE49-F238E27FC236}">
                  <a16:creationId xmlns:a16="http://schemas.microsoft.com/office/drawing/2014/main" id="{8B0DA60E-AEA4-4D36-506D-31954C3250F3}"/>
                </a:ext>
              </a:extLst>
            </p:cNvPr>
            <p:cNvSpPr/>
            <p:nvPr/>
          </p:nvSpPr>
          <p:spPr>
            <a:xfrm rot="19913552">
              <a:off x="7144460" y="232363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3" name="Oval 292">
              <a:extLst>
                <a:ext uri="{FF2B5EF4-FFF2-40B4-BE49-F238E27FC236}">
                  <a16:creationId xmlns:a16="http://schemas.microsoft.com/office/drawing/2014/main" id="{7EB6B1B0-0700-7A6E-7EE3-3A7A04F48456}"/>
                </a:ext>
              </a:extLst>
            </p:cNvPr>
            <p:cNvSpPr/>
            <p:nvPr/>
          </p:nvSpPr>
          <p:spPr>
            <a:xfrm rot="19913552">
              <a:off x="7211335" y="229755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4" name="Oval 293">
              <a:extLst>
                <a:ext uri="{FF2B5EF4-FFF2-40B4-BE49-F238E27FC236}">
                  <a16:creationId xmlns:a16="http://schemas.microsoft.com/office/drawing/2014/main" id="{165D12BF-39CC-8D1D-63E2-A1EEFE12139C}"/>
                </a:ext>
              </a:extLst>
            </p:cNvPr>
            <p:cNvSpPr/>
            <p:nvPr/>
          </p:nvSpPr>
          <p:spPr>
            <a:xfrm rot="19913552">
              <a:off x="7278210" y="227339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5" name="Oval 294">
              <a:extLst>
                <a:ext uri="{FF2B5EF4-FFF2-40B4-BE49-F238E27FC236}">
                  <a16:creationId xmlns:a16="http://schemas.microsoft.com/office/drawing/2014/main" id="{36475EDF-AF84-B377-3B8F-1D3935602EAC}"/>
                </a:ext>
              </a:extLst>
            </p:cNvPr>
            <p:cNvSpPr/>
            <p:nvPr/>
          </p:nvSpPr>
          <p:spPr>
            <a:xfrm rot="19913552">
              <a:off x="7168818" y="23937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6" name="Oval 295">
              <a:extLst>
                <a:ext uri="{FF2B5EF4-FFF2-40B4-BE49-F238E27FC236}">
                  <a16:creationId xmlns:a16="http://schemas.microsoft.com/office/drawing/2014/main" id="{8BC39FD8-7CA8-FA91-71B8-35637330A4FB}"/>
                </a:ext>
              </a:extLst>
            </p:cNvPr>
            <p:cNvSpPr/>
            <p:nvPr/>
          </p:nvSpPr>
          <p:spPr>
            <a:xfrm rot="19913552">
              <a:off x="7235693" y="23676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7" name="Oval 296">
              <a:extLst>
                <a:ext uri="{FF2B5EF4-FFF2-40B4-BE49-F238E27FC236}">
                  <a16:creationId xmlns:a16="http://schemas.microsoft.com/office/drawing/2014/main" id="{F6D450B2-3156-1283-4FE8-7FCA640B07A6}"/>
                </a:ext>
              </a:extLst>
            </p:cNvPr>
            <p:cNvSpPr/>
            <p:nvPr/>
          </p:nvSpPr>
          <p:spPr>
            <a:xfrm rot="19913552">
              <a:off x="7302568" y="234348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8" name="Oval 297">
              <a:extLst>
                <a:ext uri="{FF2B5EF4-FFF2-40B4-BE49-F238E27FC236}">
                  <a16:creationId xmlns:a16="http://schemas.microsoft.com/office/drawing/2014/main" id="{52685A4D-B063-EE66-0E55-6CA8BFD55388}"/>
                </a:ext>
              </a:extLst>
            </p:cNvPr>
            <p:cNvSpPr/>
            <p:nvPr/>
          </p:nvSpPr>
          <p:spPr>
            <a:xfrm rot="19913552">
              <a:off x="7193176" y="24638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9" name="Oval 298">
              <a:extLst>
                <a:ext uri="{FF2B5EF4-FFF2-40B4-BE49-F238E27FC236}">
                  <a16:creationId xmlns:a16="http://schemas.microsoft.com/office/drawing/2014/main" id="{5767341E-7543-59EF-C869-58E002B093DB}"/>
                </a:ext>
              </a:extLst>
            </p:cNvPr>
            <p:cNvSpPr/>
            <p:nvPr/>
          </p:nvSpPr>
          <p:spPr>
            <a:xfrm rot="19913552">
              <a:off x="7260051" y="243773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0" name="Oval 299">
              <a:extLst>
                <a:ext uri="{FF2B5EF4-FFF2-40B4-BE49-F238E27FC236}">
                  <a16:creationId xmlns:a16="http://schemas.microsoft.com/office/drawing/2014/main" id="{E66C4BA3-E417-758B-0C6E-EE6F5C030D15}"/>
                </a:ext>
              </a:extLst>
            </p:cNvPr>
            <p:cNvSpPr/>
            <p:nvPr/>
          </p:nvSpPr>
          <p:spPr>
            <a:xfrm rot="19913552">
              <a:off x="7326926" y="241357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1" name="Oval 300">
              <a:extLst>
                <a:ext uri="{FF2B5EF4-FFF2-40B4-BE49-F238E27FC236}">
                  <a16:creationId xmlns:a16="http://schemas.microsoft.com/office/drawing/2014/main" id="{532A25D3-AC68-01A3-6FB1-8029E74D41BF}"/>
                </a:ext>
              </a:extLst>
            </p:cNvPr>
            <p:cNvSpPr/>
            <p:nvPr/>
          </p:nvSpPr>
          <p:spPr>
            <a:xfrm rot="19913552">
              <a:off x="7321954" y="217607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2" name="Oval 301">
              <a:extLst>
                <a:ext uri="{FF2B5EF4-FFF2-40B4-BE49-F238E27FC236}">
                  <a16:creationId xmlns:a16="http://schemas.microsoft.com/office/drawing/2014/main" id="{5C0B907B-9C59-F65F-85BD-90BD6BC21A0A}"/>
                </a:ext>
              </a:extLst>
            </p:cNvPr>
            <p:cNvSpPr/>
            <p:nvPr/>
          </p:nvSpPr>
          <p:spPr>
            <a:xfrm rot="19913552">
              <a:off x="7388829" y="215190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3" name="Oval 302">
              <a:extLst>
                <a:ext uri="{FF2B5EF4-FFF2-40B4-BE49-F238E27FC236}">
                  <a16:creationId xmlns:a16="http://schemas.microsoft.com/office/drawing/2014/main" id="{BC67A1DE-6B57-1E9A-9742-DD762DF78A16}"/>
                </a:ext>
              </a:extLst>
            </p:cNvPr>
            <p:cNvSpPr/>
            <p:nvPr/>
          </p:nvSpPr>
          <p:spPr>
            <a:xfrm rot="19913552">
              <a:off x="7455704" y="21239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4" name="Oval 303">
              <a:extLst>
                <a:ext uri="{FF2B5EF4-FFF2-40B4-BE49-F238E27FC236}">
                  <a16:creationId xmlns:a16="http://schemas.microsoft.com/office/drawing/2014/main" id="{37DFCAC4-E267-8A19-0582-78FD2D5AC05B}"/>
                </a:ext>
              </a:extLst>
            </p:cNvPr>
            <p:cNvSpPr/>
            <p:nvPr/>
          </p:nvSpPr>
          <p:spPr>
            <a:xfrm rot="19913552">
              <a:off x="7346312" y="224616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5" name="Oval 304">
              <a:extLst>
                <a:ext uri="{FF2B5EF4-FFF2-40B4-BE49-F238E27FC236}">
                  <a16:creationId xmlns:a16="http://schemas.microsoft.com/office/drawing/2014/main" id="{176A9813-6ED6-B72A-5E2F-FF4BCCB76C1D}"/>
                </a:ext>
              </a:extLst>
            </p:cNvPr>
            <p:cNvSpPr/>
            <p:nvPr/>
          </p:nvSpPr>
          <p:spPr>
            <a:xfrm rot="19913552">
              <a:off x="7413187" y="222199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6" name="Oval 305">
              <a:extLst>
                <a:ext uri="{FF2B5EF4-FFF2-40B4-BE49-F238E27FC236}">
                  <a16:creationId xmlns:a16="http://schemas.microsoft.com/office/drawing/2014/main" id="{91AA3626-1917-6353-8057-7AE6B9F1584C}"/>
                </a:ext>
              </a:extLst>
            </p:cNvPr>
            <p:cNvSpPr/>
            <p:nvPr/>
          </p:nvSpPr>
          <p:spPr>
            <a:xfrm rot="19913552">
              <a:off x="7480062" y="21959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7" name="Oval 306">
              <a:extLst>
                <a:ext uri="{FF2B5EF4-FFF2-40B4-BE49-F238E27FC236}">
                  <a16:creationId xmlns:a16="http://schemas.microsoft.com/office/drawing/2014/main" id="{FD14C953-1E30-EA00-7F3E-C4BF2E8CC6B3}"/>
                </a:ext>
              </a:extLst>
            </p:cNvPr>
            <p:cNvSpPr/>
            <p:nvPr/>
          </p:nvSpPr>
          <p:spPr>
            <a:xfrm rot="19913552">
              <a:off x="7370670" y="231625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8" name="Oval 307">
              <a:extLst>
                <a:ext uri="{FF2B5EF4-FFF2-40B4-BE49-F238E27FC236}">
                  <a16:creationId xmlns:a16="http://schemas.microsoft.com/office/drawing/2014/main" id="{01DC23AA-3694-6A04-0B1D-7B3376C79FD5}"/>
                </a:ext>
              </a:extLst>
            </p:cNvPr>
            <p:cNvSpPr/>
            <p:nvPr/>
          </p:nvSpPr>
          <p:spPr>
            <a:xfrm rot="19913552">
              <a:off x="7437545" y="229208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9" name="Oval 308">
              <a:extLst>
                <a:ext uri="{FF2B5EF4-FFF2-40B4-BE49-F238E27FC236}">
                  <a16:creationId xmlns:a16="http://schemas.microsoft.com/office/drawing/2014/main" id="{A13BD950-82FC-A26C-C211-83AB073A8C1C}"/>
                </a:ext>
              </a:extLst>
            </p:cNvPr>
            <p:cNvSpPr/>
            <p:nvPr/>
          </p:nvSpPr>
          <p:spPr>
            <a:xfrm rot="19913552">
              <a:off x="7504420" y="226601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0" name="Oval 309">
              <a:extLst>
                <a:ext uri="{FF2B5EF4-FFF2-40B4-BE49-F238E27FC236}">
                  <a16:creationId xmlns:a16="http://schemas.microsoft.com/office/drawing/2014/main" id="{274F3C53-36D7-2084-0C2C-045E05C105DA}"/>
                </a:ext>
              </a:extLst>
            </p:cNvPr>
            <p:cNvSpPr/>
            <p:nvPr/>
          </p:nvSpPr>
          <p:spPr>
            <a:xfrm rot="19913552">
              <a:off x="7395028" y="238634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1" name="Oval 310">
              <a:extLst>
                <a:ext uri="{FF2B5EF4-FFF2-40B4-BE49-F238E27FC236}">
                  <a16:creationId xmlns:a16="http://schemas.microsoft.com/office/drawing/2014/main" id="{B89B8EF7-F9A3-8E7F-E2C9-600A7907796B}"/>
                </a:ext>
              </a:extLst>
            </p:cNvPr>
            <p:cNvSpPr/>
            <p:nvPr/>
          </p:nvSpPr>
          <p:spPr>
            <a:xfrm rot="19913552">
              <a:off x="7461903" y="236217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2" name="Oval 311">
              <a:extLst>
                <a:ext uri="{FF2B5EF4-FFF2-40B4-BE49-F238E27FC236}">
                  <a16:creationId xmlns:a16="http://schemas.microsoft.com/office/drawing/2014/main" id="{8853D076-5D1F-0484-6DEF-636890B938B5}"/>
                </a:ext>
              </a:extLst>
            </p:cNvPr>
            <p:cNvSpPr/>
            <p:nvPr/>
          </p:nvSpPr>
          <p:spPr>
            <a:xfrm rot="19913552">
              <a:off x="7528778" y="23361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3" name="Oval 312">
              <a:extLst>
                <a:ext uri="{FF2B5EF4-FFF2-40B4-BE49-F238E27FC236}">
                  <a16:creationId xmlns:a16="http://schemas.microsoft.com/office/drawing/2014/main" id="{198297B1-7BC8-C71E-9FD7-053DF83E7D51}"/>
                </a:ext>
              </a:extLst>
            </p:cNvPr>
            <p:cNvSpPr/>
            <p:nvPr/>
          </p:nvSpPr>
          <p:spPr>
            <a:xfrm rot="19913552">
              <a:off x="7523017" y="20986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4" name="Oval 313">
              <a:extLst>
                <a:ext uri="{FF2B5EF4-FFF2-40B4-BE49-F238E27FC236}">
                  <a16:creationId xmlns:a16="http://schemas.microsoft.com/office/drawing/2014/main" id="{0D903344-D37B-875E-660E-0C0A26B86A74}"/>
                </a:ext>
              </a:extLst>
            </p:cNvPr>
            <p:cNvSpPr/>
            <p:nvPr/>
          </p:nvSpPr>
          <p:spPr>
            <a:xfrm rot="19913552">
              <a:off x="7588932" y="20731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5" name="Oval 314">
              <a:extLst>
                <a:ext uri="{FF2B5EF4-FFF2-40B4-BE49-F238E27FC236}">
                  <a16:creationId xmlns:a16="http://schemas.microsoft.com/office/drawing/2014/main" id="{A2646965-C3AD-FE07-A238-D6A27E33061E}"/>
                </a:ext>
              </a:extLst>
            </p:cNvPr>
            <p:cNvSpPr/>
            <p:nvPr/>
          </p:nvSpPr>
          <p:spPr>
            <a:xfrm rot="19913552">
              <a:off x="7655807" y="2048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6" name="Oval 315">
              <a:extLst>
                <a:ext uri="{FF2B5EF4-FFF2-40B4-BE49-F238E27FC236}">
                  <a16:creationId xmlns:a16="http://schemas.microsoft.com/office/drawing/2014/main" id="{682E8C47-E1FD-7234-DEEF-18DC6FBBE0B6}"/>
                </a:ext>
              </a:extLst>
            </p:cNvPr>
            <p:cNvSpPr/>
            <p:nvPr/>
          </p:nvSpPr>
          <p:spPr>
            <a:xfrm rot="19913552">
              <a:off x="7546415" y="216932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7" name="Oval 316">
              <a:extLst>
                <a:ext uri="{FF2B5EF4-FFF2-40B4-BE49-F238E27FC236}">
                  <a16:creationId xmlns:a16="http://schemas.microsoft.com/office/drawing/2014/main" id="{7174C976-5D71-1800-B069-81DD7FC479FE}"/>
                </a:ext>
              </a:extLst>
            </p:cNvPr>
            <p:cNvSpPr/>
            <p:nvPr/>
          </p:nvSpPr>
          <p:spPr>
            <a:xfrm rot="19913552">
              <a:off x="7613290" y="214325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8" name="Oval 317">
              <a:extLst>
                <a:ext uri="{FF2B5EF4-FFF2-40B4-BE49-F238E27FC236}">
                  <a16:creationId xmlns:a16="http://schemas.microsoft.com/office/drawing/2014/main" id="{0421238C-A697-D13C-A57B-A7AD0E2F7540}"/>
                </a:ext>
              </a:extLst>
            </p:cNvPr>
            <p:cNvSpPr/>
            <p:nvPr/>
          </p:nvSpPr>
          <p:spPr>
            <a:xfrm rot="19913552">
              <a:off x="7680165" y="211908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9" name="Oval 318">
              <a:extLst>
                <a:ext uri="{FF2B5EF4-FFF2-40B4-BE49-F238E27FC236}">
                  <a16:creationId xmlns:a16="http://schemas.microsoft.com/office/drawing/2014/main" id="{7EE1C437-788E-7272-9E44-B926E7EBC7BA}"/>
                </a:ext>
              </a:extLst>
            </p:cNvPr>
            <p:cNvSpPr/>
            <p:nvPr/>
          </p:nvSpPr>
          <p:spPr>
            <a:xfrm rot="19913552">
              <a:off x="7570773" y="223941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0" name="Oval 319">
              <a:extLst>
                <a:ext uri="{FF2B5EF4-FFF2-40B4-BE49-F238E27FC236}">
                  <a16:creationId xmlns:a16="http://schemas.microsoft.com/office/drawing/2014/main" id="{CD1B90A7-3BC8-087E-E97E-A089A1A7C6EC}"/>
                </a:ext>
              </a:extLst>
            </p:cNvPr>
            <p:cNvSpPr/>
            <p:nvPr/>
          </p:nvSpPr>
          <p:spPr>
            <a:xfrm rot="19913552">
              <a:off x="7637648" y="221334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1" name="Oval 320">
              <a:extLst>
                <a:ext uri="{FF2B5EF4-FFF2-40B4-BE49-F238E27FC236}">
                  <a16:creationId xmlns:a16="http://schemas.microsoft.com/office/drawing/2014/main" id="{5CA492E6-4EF8-DB5C-DACF-3EE74EA7B650}"/>
                </a:ext>
              </a:extLst>
            </p:cNvPr>
            <p:cNvSpPr/>
            <p:nvPr/>
          </p:nvSpPr>
          <p:spPr>
            <a:xfrm rot="19913552">
              <a:off x="7704523" y="218917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2" name="Oval 321">
              <a:extLst>
                <a:ext uri="{FF2B5EF4-FFF2-40B4-BE49-F238E27FC236}">
                  <a16:creationId xmlns:a16="http://schemas.microsoft.com/office/drawing/2014/main" id="{0F2CAA47-55FD-A849-825A-504B8BA97459}"/>
                </a:ext>
              </a:extLst>
            </p:cNvPr>
            <p:cNvSpPr/>
            <p:nvPr/>
          </p:nvSpPr>
          <p:spPr>
            <a:xfrm rot="19913552">
              <a:off x="7595131" y="23095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3" name="Oval 322">
              <a:extLst>
                <a:ext uri="{FF2B5EF4-FFF2-40B4-BE49-F238E27FC236}">
                  <a16:creationId xmlns:a16="http://schemas.microsoft.com/office/drawing/2014/main" id="{3E604106-5061-5D9E-DF94-1C7BE2C4F01B}"/>
                </a:ext>
              </a:extLst>
            </p:cNvPr>
            <p:cNvSpPr/>
            <p:nvPr/>
          </p:nvSpPr>
          <p:spPr>
            <a:xfrm rot="19913552">
              <a:off x="7662006" y="228343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4" name="Oval 323">
              <a:extLst>
                <a:ext uri="{FF2B5EF4-FFF2-40B4-BE49-F238E27FC236}">
                  <a16:creationId xmlns:a16="http://schemas.microsoft.com/office/drawing/2014/main" id="{4F607D88-61C4-012E-8451-9DA8A39DA374}"/>
                </a:ext>
              </a:extLst>
            </p:cNvPr>
            <p:cNvSpPr/>
            <p:nvPr/>
          </p:nvSpPr>
          <p:spPr>
            <a:xfrm rot="19913552">
              <a:off x="7728881" y="225926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5" name="Oval 324">
              <a:extLst>
                <a:ext uri="{FF2B5EF4-FFF2-40B4-BE49-F238E27FC236}">
                  <a16:creationId xmlns:a16="http://schemas.microsoft.com/office/drawing/2014/main" id="{9F77D7BF-8C7E-CFD7-4813-7CD1E515E917}"/>
                </a:ext>
              </a:extLst>
            </p:cNvPr>
            <p:cNvSpPr/>
            <p:nvPr/>
          </p:nvSpPr>
          <p:spPr>
            <a:xfrm rot="19913552">
              <a:off x="7723909" y="20217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6" name="Oval 325">
              <a:extLst>
                <a:ext uri="{FF2B5EF4-FFF2-40B4-BE49-F238E27FC236}">
                  <a16:creationId xmlns:a16="http://schemas.microsoft.com/office/drawing/2014/main" id="{84A788EB-2AC9-1882-ECE0-13A2BD5F85B6}"/>
                </a:ext>
              </a:extLst>
            </p:cNvPr>
            <p:cNvSpPr/>
            <p:nvPr/>
          </p:nvSpPr>
          <p:spPr>
            <a:xfrm rot="19913552">
              <a:off x="7790784" y="19975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7" name="Oval 326">
              <a:extLst>
                <a:ext uri="{FF2B5EF4-FFF2-40B4-BE49-F238E27FC236}">
                  <a16:creationId xmlns:a16="http://schemas.microsoft.com/office/drawing/2014/main" id="{78F9D99B-EC5F-0579-8F5A-4DC7983BD20B}"/>
                </a:ext>
              </a:extLst>
            </p:cNvPr>
            <p:cNvSpPr/>
            <p:nvPr/>
          </p:nvSpPr>
          <p:spPr>
            <a:xfrm rot="19913552">
              <a:off x="7857659" y="19696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8" name="Oval 327">
              <a:extLst>
                <a:ext uri="{FF2B5EF4-FFF2-40B4-BE49-F238E27FC236}">
                  <a16:creationId xmlns:a16="http://schemas.microsoft.com/office/drawing/2014/main" id="{B452B842-F3D1-0250-BF14-E0BFE04FD4DD}"/>
                </a:ext>
              </a:extLst>
            </p:cNvPr>
            <p:cNvSpPr/>
            <p:nvPr/>
          </p:nvSpPr>
          <p:spPr>
            <a:xfrm rot="19913552">
              <a:off x="7748267" y="20918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9" name="Oval 328">
              <a:extLst>
                <a:ext uri="{FF2B5EF4-FFF2-40B4-BE49-F238E27FC236}">
                  <a16:creationId xmlns:a16="http://schemas.microsoft.com/office/drawing/2014/main" id="{FBDFD24B-8454-AF09-00D0-F9E8A7F32104}"/>
                </a:ext>
              </a:extLst>
            </p:cNvPr>
            <p:cNvSpPr/>
            <p:nvPr/>
          </p:nvSpPr>
          <p:spPr>
            <a:xfrm rot="19913552">
              <a:off x="7815142" y="20676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0" name="Oval 329">
              <a:extLst>
                <a:ext uri="{FF2B5EF4-FFF2-40B4-BE49-F238E27FC236}">
                  <a16:creationId xmlns:a16="http://schemas.microsoft.com/office/drawing/2014/main" id="{C8792671-1943-5FDE-689E-6E859F26E843}"/>
                </a:ext>
              </a:extLst>
            </p:cNvPr>
            <p:cNvSpPr/>
            <p:nvPr/>
          </p:nvSpPr>
          <p:spPr>
            <a:xfrm rot="19913552">
              <a:off x="7882017" y="20416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1" name="Oval 330">
              <a:extLst>
                <a:ext uri="{FF2B5EF4-FFF2-40B4-BE49-F238E27FC236}">
                  <a16:creationId xmlns:a16="http://schemas.microsoft.com/office/drawing/2014/main" id="{74114AB2-075B-9CE4-9361-EE8C953603DA}"/>
                </a:ext>
              </a:extLst>
            </p:cNvPr>
            <p:cNvSpPr/>
            <p:nvPr/>
          </p:nvSpPr>
          <p:spPr>
            <a:xfrm rot="19913552">
              <a:off x="7772625" y="21619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2" name="Oval 331">
              <a:extLst>
                <a:ext uri="{FF2B5EF4-FFF2-40B4-BE49-F238E27FC236}">
                  <a16:creationId xmlns:a16="http://schemas.microsoft.com/office/drawing/2014/main" id="{FAE1239F-41AF-2FB2-4A88-61A093C336A9}"/>
                </a:ext>
              </a:extLst>
            </p:cNvPr>
            <p:cNvSpPr/>
            <p:nvPr/>
          </p:nvSpPr>
          <p:spPr>
            <a:xfrm rot="19913552">
              <a:off x="7839500" y="21377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3" name="Oval 332">
              <a:extLst>
                <a:ext uri="{FF2B5EF4-FFF2-40B4-BE49-F238E27FC236}">
                  <a16:creationId xmlns:a16="http://schemas.microsoft.com/office/drawing/2014/main" id="{5258A62B-8260-918B-5F3C-948A08FA8791}"/>
                </a:ext>
              </a:extLst>
            </p:cNvPr>
            <p:cNvSpPr/>
            <p:nvPr/>
          </p:nvSpPr>
          <p:spPr>
            <a:xfrm rot="19913552">
              <a:off x="7906375" y="21117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4" name="Oval 333">
              <a:extLst>
                <a:ext uri="{FF2B5EF4-FFF2-40B4-BE49-F238E27FC236}">
                  <a16:creationId xmlns:a16="http://schemas.microsoft.com/office/drawing/2014/main" id="{095B90A0-842B-5D77-6087-D1DA7851DC30}"/>
                </a:ext>
              </a:extLst>
            </p:cNvPr>
            <p:cNvSpPr/>
            <p:nvPr/>
          </p:nvSpPr>
          <p:spPr>
            <a:xfrm rot="19913552">
              <a:off x="7796983" y="22320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5" name="Oval 334">
              <a:extLst>
                <a:ext uri="{FF2B5EF4-FFF2-40B4-BE49-F238E27FC236}">
                  <a16:creationId xmlns:a16="http://schemas.microsoft.com/office/drawing/2014/main" id="{E31D5687-CB4E-DEE5-ADE9-122202FA0576}"/>
                </a:ext>
              </a:extLst>
            </p:cNvPr>
            <p:cNvSpPr/>
            <p:nvPr/>
          </p:nvSpPr>
          <p:spPr>
            <a:xfrm rot="19913552">
              <a:off x="7863858" y="22078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6" name="Oval 335">
              <a:extLst>
                <a:ext uri="{FF2B5EF4-FFF2-40B4-BE49-F238E27FC236}">
                  <a16:creationId xmlns:a16="http://schemas.microsoft.com/office/drawing/2014/main" id="{3C934B5D-8E94-E784-19E4-A111903BDA18}"/>
                </a:ext>
              </a:extLst>
            </p:cNvPr>
            <p:cNvSpPr/>
            <p:nvPr/>
          </p:nvSpPr>
          <p:spPr>
            <a:xfrm rot="19913552">
              <a:off x="7930733" y="21817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7" name="Oval 336">
              <a:extLst>
                <a:ext uri="{FF2B5EF4-FFF2-40B4-BE49-F238E27FC236}">
                  <a16:creationId xmlns:a16="http://schemas.microsoft.com/office/drawing/2014/main" id="{FB6B4A06-F5E5-F905-2A4E-7A0EE0C2D550}"/>
                </a:ext>
              </a:extLst>
            </p:cNvPr>
            <p:cNvSpPr/>
            <p:nvPr/>
          </p:nvSpPr>
          <p:spPr>
            <a:xfrm rot="19913552">
              <a:off x="7924972" y="194429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8" name="Oval 337">
              <a:extLst>
                <a:ext uri="{FF2B5EF4-FFF2-40B4-BE49-F238E27FC236}">
                  <a16:creationId xmlns:a16="http://schemas.microsoft.com/office/drawing/2014/main" id="{9D8A2053-0CA1-68E6-7ABC-E6A2234D64FB}"/>
                </a:ext>
              </a:extLst>
            </p:cNvPr>
            <p:cNvSpPr/>
            <p:nvPr/>
          </p:nvSpPr>
          <p:spPr>
            <a:xfrm rot="19913552">
              <a:off x="7948370" y="20150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9" name="Oval 338">
              <a:extLst>
                <a:ext uri="{FF2B5EF4-FFF2-40B4-BE49-F238E27FC236}">
                  <a16:creationId xmlns:a16="http://schemas.microsoft.com/office/drawing/2014/main" id="{FFC0A926-320C-885B-3825-12263719B0E1}"/>
                </a:ext>
              </a:extLst>
            </p:cNvPr>
            <p:cNvSpPr/>
            <p:nvPr/>
          </p:nvSpPr>
          <p:spPr>
            <a:xfrm rot="19913552">
              <a:off x="7972728" y="20851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0" name="Oval 339">
              <a:extLst>
                <a:ext uri="{FF2B5EF4-FFF2-40B4-BE49-F238E27FC236}">
                  <a16:creationId xmlns:a16="http://schemas.microsoft.com/office/drawing/2014/main" id="{63774763-E4FC-A1B0-3A0D-95BA5944515A}"/>
                </a:ext>
              </a:extLst>
            </p:cNvPr>
            <p:cNvSpPr/>
            <p:nvPr/>
          </p:nvSpPr>
          <p:spPr>
            <a:xfrm rot="19913552">
              <a:off x="7997086" y="21552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41" name="Group 340">
            <a:extLst>
              <a:ext uri="{FF2B5EF4-FFF2-40B4-BE49-F238E27FC236}">
                <a16:creationId xmlns:a16="http://schemas.microsoft.com/office/drawing/2014/main" id="{54E79E15-8E1A-FBE5-01D5-04B70D9D20AE}"/>
              </a:ext>
            </a:extLst>
          </p:cNvPr>
          <p:cNvGrpSpPr/>
          <p:nvPr/>
        </p:nvGrpSpPr>
        <p:grpSpPr>
          <a:xfrm rot="120000">
            <a:off x="8140173" y="2637038"/>
            <a:ext cx="249764" cy="555372"/>
            <a:chOff x="8135093" y="2621798"/>
            <a:chExt cx="249764" cy="555372"/>
          </a:xfrm>
        </p:grpSpPr>
        <p:sp>
          <p:nvSpPr>
            <p:cNvPr id="342" name="Rectangle 341">
              <a:extLst>
                <a:ext uri="{FF2B5EF4-FFF2-40B4-BE49-F238E27FC236}">
                  <a16:creationId xmlns:a16="http://schemas.microsoft.com/office/drawing/2014/main" id="{84AE8755-41C9-41BE-E237-65C12E490426}"/>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3" name="Oval 342">
              <a:extLst>
                <a:ext uri="{FF2B5EF4-FFF2-40B4-BE49-F238E27FC236}">
                  <a16:creationId xmlns:a16="http://schemas.microsoft.com/office/drawing/2014/main" id="{D11364FA-F714-8B4F-F7C6-B22D36585D36}"/>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4" name="Oval 343">
              <a:extLst>
                <a:ext uri="{FF2B5EF4-FFF2-40B4-BE49-F238E27FC236}">
                  <a16:creationId xmlns:a16="http://schemas.microsoft.com/office/drawing/2014/main" id="{9BA3E784-CD8D-6C00-8122-1AE5F027AD60}"/>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5" name="Oval 344">
              <a:extLst>
                <a:ext uri="{FF2B5EF4-FFF2-40B4-BE49-F238E27FC236}">
                  <a16:creationId xmlns:a16="http://schemas.microsoft.com/office/drawing/2014/main" id="{64DAD398-41B0-660A-D589-85B4C024D60B}"/>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6" name="Oval 345">
              <a:extLst>
                <a:ext uri="{FF2B5EF4-FFF2-40B4-BE49-F238E27FC236}">
                  <a16:creationId xmlns:a16="http://schemas.microsoft.com/office/drawing/2014/main" id="{2550E8A3-74A4-DD30-D112-DA214611100A}"/>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7" name="Oval 346">
              <a:extLst>
                <a:ext uri="{FF2B5EF4-FFF2-40B4-BE49-F238E27FC236}">
                  <a16:creationId xmlns:a16="http://schemas.microsoft.com/office/drawing/2014/main" id="{3BA6B664-FB2D-3E5F-8159-658F33F2A91D}"/>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8" name="Oval 347">
              <a:extLst>
                <a:ext uri="{FF2B5EF4-FFF2-40B4-BE49-F238E27FC236}">
                  <a16:creationId xmlns:a16="http://schemas.microsoft.com/office/drawing/2014/main" id="{7874A4EE-2A06-9D64-87A1-F5968E18C08E}"/>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9" name="Oval 348">
              <a:extLst>
                <a:ext uri="{FF2B5EF4-FFF2-40B4-BE49-F238E27FC236}">
                  <a16:creationId xmlns:a16="http://schemas.microsoft.com/office/drawing/2014/main" id="{7CB9700F-4A9D-DBC5-4CB5-AC15BAAF1230}"/>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0" name="Oval 349">
              <a:extLst>
                <a:ext uri="{FF2B5EF4-FFF2-40B4-BE49-F238E27FC236}">
                  <a16:creationId xmlns:a16="http://schemas.microsoft.com/office/drawing/2014/main" id="{416C07EB-D6A8-1B7D-8430-493A7CBC97E6}"/>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1" name="Oval 350">
              <a:extLst>
                <a:ext uri="{FF2B5EF4-FFF2-40B4-BE49-F238E27FC236}">
                  <a16:creationId xmlns:a16="http://schemas.microsoft.com/office/drawing/2014/main" id="{61B74AF6-E78D-0311-4AA0-274CB8BF93A4}"/>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2" name="Oval 351">
              <a:extLst>
                <a:ext uri="{FF2B5EF4-FFF2-40B4-BE49-F238E27FC236}">
                  <a16:creationId xmlns:a16="http://schemas.microsoft.com/office/drawing/2014/main" id="{6BD1FDDE-164B-8322-BFFE-BA8233C64F9B}"/>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3" name="Oval 352">
              <a:extLst>
                <a:ext uri="{FF2B5EF4-FFF2-40B4-BE49-F238E27FC236}">
                  <a16:creationId xmlns:a16="http://schemas.microsoft.com/office/drawing/2014/main" id="{9388277A-AFCD-37A4-128B-90EE7664B76F}"/>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4" name="Oval 353">
              <a:extLst>
                <a:ext uri="{FF2B5EF4-FFF2-40B4-BE49-F238E27FC236}">
                  <a16:creationId xmlns:a16="http://schemas.microsoft.com/office/drawing/2014/main" id="{61A0B8AA-5BE2-59F0-1D92-B539F13AF578}"/>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55" name="Group 354">
            <a:extLst>
              <a:ext uri="{FF2B5EF4-FFF2-40B4-BE49-F238E27FC236}">
                <a16:creationId xmlns:a16="http://schemas.microsoft.com/office/drawing/2014/main" id="{086860F2-D786-9A46-568D-B922DAC1D48F}"/>
              </a:ext>
            </a:extLst>
          </p:cNvPr>
          <p:cNvGrpSpPr/>
          <p:nvPr/>
        </p:nvGrpSpPr>
        <p:grpSpPr>
          <a:xfrm rot="120000">
            <a:off x="7573284" y="3220208"/>
            <a:ext cx="249764" cy="555372"/>
            <a:chOff x="8135093" y="2621798"/>
            <a:chExt cx="249764" cy="555372"/>
          </a:xfrm>
        </p:grpSpPr>
        <p:sp>
          <p:nvSpPr>
            <p:cNvPr id="356" name="Rectangle 355">
              <a:extLst>
                <a:ext uri="{FF2B5EF4-FFF2-40B4-BE49-F238E27FC236}">
                  <a16:creationId xmlns:a16="http://schemas.microsoft.com/office/drawing/2014/main" id="{A65880C5-5FDF-D89C-D1A3-D35EF5088564}"/>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7" name="Oval 356">
              <a:extLst>
                <a:ext uri="{FF2B5EF4-FFF2-40B4-BE49-F238E27FC236}">
                  <a16:creationId xmlns:a16="http://schemas.microsoft.com/office/drawing/2014/main" id="{42E1A332-A446-D179-E4F7-C7F35CE9E138}"/>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8" name="Oval 357">
              <a:extLst>
                <a:ext uri="{FF2B5EF4-FFF2-40B4-BE49-F238E27FC236}">
                  <a16:creationId xmlns:a16="http://schemas.microsoft.com/office/drawing/2014/main" id="{A6EA8A5A-E6DE-AAC3-9444-5F93E051FC95}"/>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Oval 358">
              <a:extLst>
                <a:ext uri="{FF2B5EF4-FFF2-40B4-BE49-F238E27FC236}">
                  <a16:creationId xmlns:a16="http://schemas.microsoft.com/office/drawing/2014/main" id="{1EE94422-CBC5-E3A4-CFDC-C43E147992E1}"/>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0" name="Oval 359">
              <a:extLst>
                <a:ext uri="{FF2B5EF4-FFF2-40B4-BE49-F238E27FC236}">
                  <a16:creationId xmlns:a16="http://schemas.microsoft.com/office/drawing/2014/main" id="{A9E128E3-48E0-C987-E90B-48B737A4CB16}"/>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1" name="Oval 360">
              <a:extLst>
                <a:ext uri="{FF2B5EF4-FFF2-40B4-BE49-F238E27FC236}">
                  <a16:creationId xmlns:a16="http://schemas.microsoft.com/office/drawing/2014/main" id="{0E21EB0D-9545-B630-2A0B-5A0F85CEA545}"/>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2" name="Oval 361">
              <a:extLst>
                <a:ext uri="{FF2B5EF4-FFF2-40B4-BE49-F238E27FC236}">
                  <a16:creationId xmlns:a16="http://schemas.microsoft.com/office/drawing/2014/main" id="{7A5D9F8F-BD18-ED4D-2AC0-C8429D53FC19}"/>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3" name="Oval 362">
              <a:extLst>
                <a:ext uri="{FF2B5EF4-FFF2-40B4-BE49-F238E27FC236}">
                  <a16:creationId xmlns:a16="http://schemas.microsoft.com/office/drawing/2014/main" id="{A597A56E-A8EF-3D49-654E-105A8C8C8A12}"/>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4" name="Oval 363">
              <a:extLst>
                <a:ext uri="{FF2B5EF4-FFF2-40B4-BE49-F238E27FC236}">
                  <a16:creationId xmlns:a16="http://schemas.microsoft.com/office/drawing/2014/main" id="{6733D063-3156-63AC-6264-1CC4F90346C8}"/>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5" name="Oval 364">
              <a:extLst>
                <a:ext uri="{FF2B5EF4-FFF2-40B4-BE49-F238E27FC236}">
                  <a16:creationId xmlns:a16="http://schemas.microsoft.com/office/drawing/2014/main" id="{A5506BE9-442E-7004-9429-A52C9CB9FC92}"/>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6" name="Oval 365">
              <a:extLst>
                <a:ext uri="{FF2B5EF4-FFF2-40B4-BE49-F238E27FC236}">
                  <a16:creationId xmlns:a16="http://schemas.microsoft.com/office/drawing/2014/main" id="{9E01AC8C-731D-F7CD-BFD2-5CBDCA286F2F}"/>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7" name="Oval 366">
              <a:extLst>
                <a:ext uri="{FF2B5EF4-FFF2-40B4-BE49-F238E27FC236}">
                  <a16:creationId xmlns:a16="http://schemas.microsoft.com/office/drawing/2014/main" id="{DE5E156B-1EEA-96ED-0E91-2169AA6752BD}"/>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8" name="Oval 367">
              <a:extLst>
                <a:ext uri="{FF2B5EF4-FFF2-40B4-BE49-F238E27FC236}">
                  <a16:creationId xmlns:a16="http://schemas.microsoft.com/office/drawing/2014/main" id="{3E2D2EC0-51AB-BDB7-4E20-8B859E3598FA}"/>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69" name="Group 368">
            <a:extLst>
              <a:ext uri="{FF2B5EF4-FFF2-40B4-BE49-F238E27FC236}">
                <a16:creationId xmlns:a16="http://schemas.microsoft.com/office/drawing/2014/main" id="{A3AD30D7-1717-D6C3-257A-896BC9FB7A31}"/>
              </a:ext>
            </a:extLst>
          </p:cNvPr>
          <p:cNvGrpSpPr/>
          <p:nvPr/>
        </p:nvGrpSpPr>
        <p:grpSpPr>
          <a:xfrm rot="120000">
            <a:off x="8347924" y="3230158"/>
            <a:ext cx="249764" cy="555372"/>
            <a:chOff x="8135093" y="2621798"/>
            <a:chExt cx="249764" cy="555372"/>
          </a:xfrm>
        </p:grpSpPr>
        <p:sp>
          <p:nvSpPr>
            <p:cNvPr id="370" name="Rectangle 369">
              <a:extLst>
                <a:ext uri="{FF2B5EF4-FFF2-40B4-BE49-F238E27FC236}">
                  <a16:creationId xmlns:a16="http://schemas.microsoft.com/office/drawing/2014/main" id="{2844BF89-F53C-C1A9-F854-26564ECE9B60}"/>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1" name="Oval 370">
              <a:extLst>
                <a:ext uri="{FF2B5EF4-FFF2-40B4-BE49-F238E27FC236}">
                  <a16:creationId xmlns:a16="http://schemas.microsoft.com/office/drawing/2014/main" id="{BEA730E7-2424-AE19-A6CC-956EBCE2C922}"/>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2" name="Oval 371">
              <a:extLst>
                <a:ext uri="{FF2B5EF4-FFF2-40B4-BE49-F238E27FC236}">
                  <a16:creationId xmlns:a16="http://schemas.microsoft.com/office/drawing/2014/main" id="{D4165FEE-1F77-67BB-F8F2-A02460867A2C}"/>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3" name="Oval 372">
              <a:extLst>
                <a:ext uri="{FF2B5EF4-FFF2-40B4-BE49-F238E27FC236}">
                  <a16:creationId xmlns:a16="http://schemas.microsoft.com/office/drawing/2014/main" id="{6948F635-90C4-A4CD-9CED-A0DCF5BF672A}"/>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4" name="Oval 373">
              <a:extLst>
                <a:ext uri="{FF2B5EF4-FFF2-40B4-BE49-F238E27FC236}">
                  <a16:creationId xmlns:a16="http://schemas.microsoft.com/office/drawing/2014/main" id="{2E5D0616-09F0-4215-08EF-FF9F73BEDB18}"/>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5" name="Oval 374">
              <a:extLst>
                <a:ext uri="{FF2B5EF4-FFF2-40B4-BE49-F238E27FC236}">
                  <a16:creationId xmlns:a16="http://schemas.microsoft.com/office/drawing/2014/main" id="{0BCFEB08-E831-C817-C35E-81095440351F}"/>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6" name="Oval 375">
              <a:extLst>
                <a:ext uri="{FF2B5EF4-FFF2-40B4-BE49-F238E27FC236}">
                  <a16:creationId xmlns:a16="http://schemas.microsoft.com/office/drawing/2014/main" id="{C08DA4AD-47AC-2FE9-E0CC-28F85298454E}"/>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7" name="Oval 376">
              <a:extLst>
                <a:ext uri="{FF2B5EF4-FFF2-40B4-BE49-F238E27FC236}">
                  <a16:creationId xmlns:a16="http://schemas.microsoft.com/office/drawing/2014/main" id="{E54F1D7E-D713-C5DF-C392-C758622745D1}"/>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8" name="Oval 377">
              <a:extLst>
                <a:ext uri="{FF2B5EF4-FFF2-40B4-BE49-F238E27FC236}">
                  <a16:creationId xmlns:a16="http://schemas.microsoft.com/office/drawing/2014/main" id="{D1D24FFD-0137-0C8E-AB32-AF0AEDAFCC5D}"/>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9" name="Oval 378">
              <a:extLst>
                <a:ext uri="{FF2B5EF4-FFF2-40B4-BE49-F238E27FC236}">
                  <a16:creationId xmlns:a16="http://schemas.microsoft.com/office/drawing/2014/main" id="{9DC706AF-8B4F-DC54-2BF6-A3682761F49D}"/>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0" name="Oval 379">
              <a:extLst>
                <a:ext uri="{FF2B5EF4-FFF2-40B4-BE49-F238E27FC236}">
                  <a16:creationId xmlns:a16="http://schemas.microsoft.com/office/drawing/2014/main" id="{06FF21DA-FF32-09B5-ACD0-E5A0F4EC9D64}"/>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1" name="Oval 380">
              <a:extLst>
                <a:ext uri="{FF2B5EF4-FFF2-40B4-BE49-F238E27FC236}">
                  <a16:creationId xmlns:a16="http://schemas.microsoft.com/office/drawing/2014/main" id="{CFDD954C-67E9-E0B7-FE72-98D3CC4476C3}"/>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2" name="Oval 381">
              <a:extLst>
                <a:ext uri="{FF2B5EF4-FFF2-40B4-BE49-F238E27FC236}">
                  <a16:creationId xmlns:a16="http://schemas.microsoft.com/office/drawing/2014/main" id="{B36D778C-34EB-EA00-0547-6A6F51C8E7F4}"/>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83" name="Group 382">
            <a:extLst>
              <a:ext uri="{FF2B5EF4-FFF2-40B4-BE49-F238E27FC236}">
                <a16:creationId xmlns:a16="http://schemas.microsoft.com/office/drawing/2014/main" id="{369A566A-2766-06A2-F60D-A3A1E20F587D}"/>
              </a:ext>
            </a:extLst>
          </p:cNvPr>
          <p:cNvGrpSpPr/>
          <p:nvPr/>
        </p:nvGrpSpPr>
        <p:grpSpPr>
          <a:xfrm>
            <a:off x="7802105" y="4565001"/>
            <a:ext cx="1186975" cy="632350"/>
            <a:chOff x="6879637" y="1944296"/>
            <a:chExt cx="1186975" cy="632350"/>
          </a:xfrm>
        </p:grpSpPr>
        <p:sp>
          <p:nvSpPr>
            <p:cNvPr id="384" name="Rectangle 383">
              <a:extLst>
                <a:ext uri="{FF2B5EF4-FFF2-40B4-BE49-F238E27FC236}">
                  <a16:creationId xmlns:a16="http://schemas.microsoft.com/office/drawing/2014/main" id="{10B1229C-8EBE-1433-3241-69F3B77E5E09}"/>
                </a:ext>
              </a:extLst>
            </p:cNvPr>
            <p:cNvSpPr/>
            <p:nvPr/>
          </p:nvSpPr>
          <p:spPr>
            <a:xfrm rot="20357646">
              <a:off x="6879637" y="2104418"/>
              <a:ext cx="1186975" cy="31101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5" name="Oval 384">
              <a:extLst>
                <a:ext uri="{FF2B5EF4-FFF2-40B4-BE49-F238E27FC236}">
                  <a16:creationId xmlns:a16="http://schemas.microsoft.com/office/drawing/2014/main" id="{00866BB7-0138-D080-AB1C-E9E3DD01C7EC}"/>
                </a:ext>
              </a:extLst>
            </p:cNvPr>
            <p:cNvSpPr/>
            <p:nvPr/>
          </p:nvSpPr>
          <p:spPr>
            <a:xfrm rot="19913552">
              <a:off x="6919999" y="233037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6" name="Oval 385">
              <a:extLst>
                <a:ext uri="{FF2B5EF4-FFF2-40B4-BE49-F238E27FC236}">
                  <a16:creationId xmlns:a16="http://schemas.microsoft.com/office/drawing/2014/main" id="{F3DFD616-6F35-FB28-5043-8CC7D3A5976B}"/>
                </a:ext>
              </a:extLst>
            </p:cNvPr>
            <p:cNvSpPr/>
            <p:nvPr/>
          </p:nvSpPr>
          <p:spPr>
            <a:xfrm rot="19913552">
              <a:off x="6986874" y="2306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7" name="Oval 386">
              <a:extLst>
                <a:ext uri="{FF2B5EF4-FFF2-40B4-BE49-F238E27FC236}">
                  <a16:creationId xmlns:a16="http://schemas.microsoft.com/office/drawing/2014/main" id="{3B687ADD-AC19-4D46-7C82-B752F8834F9A}"/>
                </a:ext>
              </a:extLst>
            </p:cNvPr>
            <p:cNvSpPr/>
            <p:nvPr/>
          </p:nvSpPr>
          <p:spPr>
            <a:xfrm rot="19913552">
              <a:off x="7053749" y="227823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8" name="Oval 387">
              <a:extLst>
                <a:ext uri="{FF2B5EF4-FFF2-40B4-BE49-F238E27FC236}">
                  <a16:creationId xmlns:a16="http://schemas.microsoft.com/office/drawing/2014/main" id="{7B90720A-0B48-DBDE-0BC4-04EF6296033F}"/>
                </a:ext>
              </a:extLst>
            </p:cNvPr>
            <p:cNvSpPr/>
            <p:nvPr/>
          </p:nvSpPr>
          <p:spPr>
            <a:xfrm rot="19913552">
              <a:off x="6944357" y="24004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9" name="Oval 388">
              <a:extLst>
                <a:ext uri="{FF2B5EF4-FFF2-40B4-BE49-F238E27FC236}">
                  <a16:creationId xmlns:a16="http://schemas.microsoft.com/office/drawing/2014/main" id="{9FAA6212-D26A-F202-C4A3-AF34FE3FE4EF}"/>
                </a:ext>
              </a:extLst>
            </p:cNvPr>
            <p:cNvSpPr/>
            <p:nvPr/>
          </p:nvSpPr>
          <p:spPr>
            <a:xfrm rot="19913552">
              <a:off x="7011232" y="23762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0" name="Oval 389">
              <a:extLst>
                <a:ext uri="{FF2B5EF4-FFF2-40B4-BE49-F238E27FC236}">
                  <a16:creationId xmlns:a16="http://schemas.microsoft.com/office/drawing/2014/main" id="{B9A7533C-BC4C-D91B-6ABC-019FC8A05E0D}"/>
                </a:ext>
              </a:extLst>
            </p:cNvPr>
            <p:cNvSpPr/>
            <p:nvPr/>
          </p:nvSpPr>
          <p:spPr>
            <a:xfrm rot="19913552">
              <a:off x="7078107" y="23502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1" name="Oval 390">
              <a:extLst>
                <a:ext uri="{FF2B5EF4-FFF2-40B4-BE49-F238E27FC236}">
                  <a16:creationId xmlns:a16="http://schemas.microsoft.com/office/drawing/2014/main" id="{58166A77-196B-CCF2-F99C-AA45C85B3A82}"/>
                </a:ext>
              </a:extLst>
            </p:cNvPr>
            <p:cNvSpPr/>
            <p:nvPr/>
          </p:nvSpPr>
          <p:spPr>
            <a:xfrm rot="19913552">
              <a:off x="6968715" y="24705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2" name="Oval 391">
              <a:extLst>
                <a:ext uri="{FF2B5EF4-FFF2-40B4-BE49-F238E27FC236}">
                  <a16:creationId xmlns:a16="http://schemas.microsoft.com/office/drawing/2014/main" id="{783389EA-9302-1E28-8337-5DD2423ADF7B}"/>
                </a:ext>
              </a:extLst>
            </p:cNvPr>
            <p:cNvSpPr/>
            <p:nvPr/>
          </p:nvSpPr>
          <p:spPr>
            <a:xfrm rot="19913552">
              <a:off x="7035590" y="24463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3" name="Oval 392">
              <a:extLst>
                <a:ext uri="{FF2B5EF4-FFF2-40B4-BE49-F238E27FC236}">
                  <a16:creationId xmlns:a16="http://schemas.microsoft.com/office/drawing/2014/main" id="{C1010F1F-A20B-E34D-2408-9FDC984E56D9}"/>
                </a:ext>
              </a:extLst>
            </p:cNvPr>
            <p:cNvSpPr/>
            <p:nvPr/>
          </p:nvSpPr>
          <p:spPr>
            <a:xfrm rot="19913552">
              <a:off x="7102465" y="24203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4" name="Oval 393">
              <a:extLst>
                <a:ext uri="{FF2B5EF4-FFF2-40B4-BE49-F238E27FC236}">
                  <a16:creationId xmlns:a16="http://schemas.microsoft.com/office/drawing/2014/main" id="{73419D91-5140-FA73-440D-1DB174235863}"/>
                </a:ext>
              </a:extLst>
            </p:cNvPr>
            <p:cNvSpPr/>
            <p:nvPr/>
          </p:nvSpPr>
          <p:spPr>
            <a:xfrm rot="19913552">
              <a:off x="6993073" y="25406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5" name="Oval 394">
              <a:extLst>
                <a:ext uri="{FF2B5EF4-FFF2-40B4-BE49-F238E27FC236}">
                  <a16:creationId xmlns:a16="http://schemas.microsoft.com/office/drawing/2014/main" id="{A6104B8B-026D-EC7F-9109-2BBB77C8A6A4}"/>
                </a:ext>
              </a:extLst>
            </p:cNvPr>
            <p:cNvSpPr/>
            <p:nvPr/>
          </p:nvSpPr>
          <p:spPr>
            <a:xfrm rot="19913552">
              <a:off x="7059948" y="2516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6" name="Oval 395">
              <a:extLst>
                <a:ext uri="{FF2B5EF4-FFF2-40B4-BE49-F238E27FC236}">
                  <a16:creationId xmlns:a16="http://schemas.microsoft.com/office/drawing/2014/main" id="{7E681AAF-68CC-6D6E-51A0-BE8F16FA6E81}"/>
                </a:ext>
              </a:extLst>
            </p:cNvPr>
            <p:cNvSpPr/>
            <p:nvPr/>
          </p:nvSpPr>
          <p:spPr>
            <a:xfrm rot="19913552">
              <a:off x="7126823" y="24904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7" name="Oval 396">
              <a:extLst>
                <a:ext uri="{FF2B5EF4-FFF2-40B4-BE49-F238E27FC236}">
                  <a16:creationId xmlns:a16="http://schemas.microsoft.com/office/drawing/2014/main" id="{F4430363-87C8-2D8D-102E-1D506DFFAE6C}"/>
                </a:ext>
              </a:extLst>
            </p:cNvPr>
            <p:cNvSpPr/>
            <p:nvPr/>
          </p:nvSpPr>
          <p:spPr>
            <a:xfrm rot="19913552">
              <a:off x="7121062" y="22529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8" name="Oval 397">
              <a:extLst>
                <a:ext uri="{FF2B5EF4-FFF2-40B4-BE49-F238E27FC236}">
                  <a16:creationId xmlns:a16="http://schemas.microsoft.com/office/drawing/2014/main" id="{3BBDC98F-3E63-132B-825A-A6D2B44121AA}"/>
                </a:ext>
              </a:extLst>
            </p:cNvPr>
            <p:cNvSpPr/>
            <p:nvPr/>
          </p:nvSpPr>
          <p:spPr>
            <a:xfrm rot="19913552">
              <a:off x="7186977" y="22274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9" name="Oval 398">
              <a:extLst>
                <a:ext uri="{FF2B5EF4-FFF2-40B4-BE49-F238E27FC236}">
                  <a16:creationId xmlns:a16="http://schemas.microsoft.com/office/drawing/2014/main" id="{7550D675-3A3D-9847-DDD0-175A650FA25D}"/>
                </a:ext>
              </a:extLst>
            </p:cNvPr>
            <p:cNvSpPr/>
            <p:nvPr/>
          </p:nvSpPr>
          <p:spPr>
            <a:xfrm rot="19913552">
              <a:off x="7253852" y="22033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0" name="Oval 399">
              <a:extLst>
                <a:ext uri="{FF2B5EF4-FFF2-40B4-BE49-F238E27FC236}">
                  <a16:creationId xmlns:a16="http://schemas.microsoft.com/office/drawing/2014/main" id="{30ACFFCF-7782-982C-573E-38F6392E4381}"/>
                </a:ext>
              </a:extLst>
            </p:cNvPr>
            <p:cNvSpPr/>
            <p:nvPr/>
          </p:nvSpPr>
          <p:spPr>
            <a:xfrm rot="19913552">
              <a:off x="7144460" y="232363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1" name="Oval 400">
              <a:extLst>
                <a:ext uri="{FF2B5EF4-FFF2-40B4-BE49-F238E27FC236}">
                  <a16:creationId xmlns:a16="http://schemas.microsoft.com/office/drawing/2014/main" id="{08A8BFC5-F1B1-B876-1B4C-69BDFB1F3868}"/>
                </a:ext>
              </a:extLst>
            </p:cNvPr>
            <p:cNvSpPr/>
            <p:nvPr/>
          </p:nvSpPr>
          <p:spPr>
            <a:xfrm rot="19913552">
              <a:off x="7211335" y="229755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2" name="Oval 401">
              <a:extLst>
                <a:ext uri="{FF2B5EF4-FFF2-40B4-BE49-F238E27FC236}">
                  <a16:creationId xmlns:a16="http://schemas.microsoft.com/office/drawing/2014/main" id="{2D9FAFCE-8FF5-3BBB-A065-A5D42AF18108}"/>
                </a:ext>
              </a:extLst>
            </p:cNvPr>
            <p:cNvSpPr/>
            <p:nvPr/>
          </p:nvSpPr>
          <p:spPr>
            <a:xfrm rot="19913552">
              <a:off x="7278210" y="227339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3" name="Oval 402">
              <a:extLst>
                <a:ext uri="{FF2B5EF4-FFF2-40B4-BE49-F238E27FC236}">
                  <a16:creationId xmlns:a16="http://schemas.microsoft.com/office/drawing/2014/main" id="{E011526E-DF45-B566-BA86-A6309FF79815}"/>
                </a:ext>
              </a:extLst>
            </p:cNvPr>
            <p:cNvSpPr/>
            <p:nvPr/>
          </p:nvSpPr>
          <p:spPr>
            <a:xfrm rot="19913552">
              <a:off x="7168818" y="23937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4" name="Oval 403">
              <a:extLst>
                <a:ext uri="{FF2B5EF4-FFF2-40B4-BE49-F238E27FC236}">
                  <a16:creationId xmlns:a16="http://schemas.microsoft.com/office/drawing/2014/main" id="{6E2C3237-A93C-1315-2341-ECE27E855E59}"/>
                </a:ext>
              </a:extLst>
            </p:cNvPr>
            <p:cNvSpPr/>
            <p:nvPr/>
          </p:nvSpPr>
          <p:spPr>
            <a:xfrm rot="19913552">
              <a:off x="7235693" y="23676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5" name="Oval 404">
              <a:extLst>
                <a:ext uri="{FF2B5EF4-FFF2-40B4-BE49-F238E27FC236}">
                  <a16:creationId xmlns:a16="http://schemas.microsoft.com/office/drawing/2014/main" id="{91D6F7D4-5885-6109-CC9D-5B7FA3A25896}"/>
                </a:ext>
              </a:extLst>
            </p:cNvPr>
            <p:cNvSpPr/>
            <p:nvPr/>
          </p:nvSpPr>
          <p:spPr>
            <a:xfrm rot="19913552">
              <a:off x="7302568" y="234348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6" name="Oval 405">
              <a:extLst>
                <a:ext uri="{FF2B5EF4-FFF2-40B4-BE49-F238E27FC236}">
                  <a16:creationId xmlns:a16="http://schemas.microsoft.com/office/drawing/2014/main" id="{77601061-B87B-4E19-A6C5-ADEC56668C79}"/>
                </a:ext>
              </a:extLst>
            </p:cNvPr>
            <p:cNvSpPr/>
            <p:nvPr/>
          </p:nvSpPr>
          <p:spPr>
            <a:xfrm rot="19913552">
              <a:off x="7193176" y="24638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7" name="Oval 406">
              <a:extLst>
                <a:ext uri="{FF2B5EF4-FFF2-40B4-BE49-F238E27FC236}">
                  <a16:creationId xmlns:a16="http://schemas.microsoft.com/office/drawing/2014/main" id="{2BD47B60-E297-7941-772C-E4E194027642}"/>
                </a:ext>
              </a:extLst>
            </p:cNvPr>
            <p:cNvSpPr/>
            <p:nvPr/>
          </p:nvSpPr>
          <p:spPr>
            <a:xfrm rot="19913552">
              <a:off x="7260051" y="243773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8" name="Oval 407">
              <a:extLst>
                <a:ext uri="{FF2B5EF4-FFF2-40B4-BE49-F238E27FC236}">
                  <a16:creationId xmlns:a16="http://schemas.microsoft.com/office/drawing/2014/main" id="{EAA4E3DB-3554-4AAB-1E88-A62FF11C99E7}"/>
                </a:ext>
              </a:extLst>
            </p:cNvPr>
            <p:cNvSpPr/>
            <p:nvPr/>
          </p:nvSpPr>
          <p:spPr>
            <a:xfrm rot="19913552">
              <a:off x="7326926" y="241357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9" name="Oval 408">
              <a:extLst>
                <a:ext uri="{FF2B5EF4-FFF2-40B4-BE49-F238E27FC236}">
                  <a16:creationId xmlns:a16="http://schemas.microsoft.com/office/drawing/2014/main" id="{2517CE7F-525D-DF29-3220-E7F5F7A283E9}"/>
                </a:ext>
              </a:extLst>
            </p:cNvPr>
            <p:cNvSpPr/>
            <p:nvPr/>
          </p:nvSpPr>
          <p:spPr>
            <a:xfrm rot="19913552">
              <a:off x="7321954" y="217607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0" name="Oval 409">
              <a:extLst>
                <a:ext uri="{FF2B5EF4-FFF2-40B4-BE49-F238E27FC236}">
                  <a16:creationId xmlns:a16="http://schemas.microsoft.com/office/drawing/2014/main" id="{57A51A78-0EA8-95E4-22AD-A9800DF06AD1}"/>
                </a:ext>
              </a:extLst>
            </p:cNvPr>
            <p:cNvSpPr/>
            <p:nvPr/>
          </p:nvSpPr>
          <p:spPr>
            <a:xfrm rot="19913552">
              <a:off x="7388829" y="215190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1" name="Oval 410">
              <a:extLst>
                <a:ext uri="{FF2B5EF4-FFF2-40B4-BE49-F238E27FC236}">
                  <a16:creationId xmlns:a16="http://schemas.microsoft.com/office/drawing/2014/main" id="{CE8BA0A3-0A0A-8948-C5C5-CC5ECC8BC02B}"/>
                </a:ext>
              </a:extLst>
            </p:cNvPr>
            <p:cNvSpPr/>
            <p:nvPr/>
          </p:nvSpPr>
          <p:spPr>
            <a:xfrm rot="19913552">
              <a:off x="7455704" y="21239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2" name="Oval 411">
              <a:extLst>
                <a:ext uri="{FF2B5EF4-FFF2-40B4-BE49-F238E27FC236}">
                  <a16:creationId xmlns:a16="http://schemas.microsoft.com/office/drawing/2014/main" id="{805BF65D-64F2-B9F6-D8A9-6033DE57F68C}"/>
                </a:ext>
              </a:extLst>
            </p:cNvPr>
            <p:cNvSpPr/>
            <p:nvPr/>
          </p:nvSpPr>
          <p:spPr>
            <a:xfrm rot="19913552">
              <a:off x="7346312" y="224616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3" name="Oval 412">
              <a:extLst>
                <a:ext uri="{FF2B5EF4-FFF2-40B4-BE49-F238E27FC236}">
                  <a16:creationId xmlns:a16="http://schemas.microsoft.com/office/drawing/2014/main" id="{73A445E1-7C0E-B815-4CCE-6CDE28A42B13}"/>
                </a:ext>
              </a:extLst>
            </p:cNvPr>
            <p:cNvSpPr/>
            <p:nvPr/>
          </p:nvSpPr>
          <p:spPr>
            <a:xfrm rot="19913552">
              <a:off x="7413187" y="222199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4" name="Oval 413">
              <a:extLst>
                <a:ext uri="{FF2B5EF4-FFF2-40B4-BE49-F238E27FC236}">
                  <a16:creationId xmlns:a16="http://schemas.microsoft.com/office/drawing/2014/main" id="{CCF0DE44-D3B7-AD55-7936-AE797B4549BE}"/>
                </a:ext>
              </a:extLst>
            </p:cNvPr>
            <p:cNvSpPr/>
            <p:nvPr/>
          </p:nvSpPr>
          <p:spPr>
            <a:xfrm rot="19913552">
              <a:off x="7480062" y="21959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5" name="Oval 414">
              <a:extLst>
                <a:ext uri="{FF2B5EF4-FFF2-40B4-BE49-F238E27FC236}">
                  <a16:creationId xmlns:a16="http://schemas.microsoft.com/office/drawing/2014/main" id="{BE6D24E4-973E-CED2-490D-4DA4A604AD08}"/>
                </a:ext>
              </a:extLst>
            </p:cNvPr>
            <p:cNvSpPr/>
            <p:nvPr/>
          </p:nvSpPr>
          <p:spPr>
            <a:xfrm rot="19913552">
              <a:off x="7370670" y="231625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6" name="Oval 415">
              <a:extLst>
                <a:ext uri="{FF2B5EF4-FFF2-40B4-BE49-F238E27FC236}">
                  <a16:creationId xmlns:a16="http://schemas.microsoft.com/office/drawing/2014/main" id="{E8494473-5DF3-C1D3-2653-A39DA6EFECB1}"/>
                </a:ext>
              </a:extLst>
            </p:cNvPr>
            <p:cNvSpPr/>
            <p:nvPr/>
          </p:nvSpPr>
          <p:spPr>
            <a:xfrm rot="19913552">
              <a:off x="7437545" y="229208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7" name="Oval 416">
              <a:extLst>
                <a:ext uri="{FF2B5EF4-FFF2-40B4-BE49-F238E27FC236}">
                  <a16:creationId xmlns:a16="http://schemas.microsoft.com/office/drawing/2014/main" id="{F8558205-B9A1-D602-FF65-C17F3FBFA52A}"/>
                </a:ext>
              </a:extLst>
            </p:cNvPr>
            <p:cNvSpPr/>
            <p:nvPr/>
          </p:nvSpPr>
          <p:spPr>
            <a:xfrm rot="19913552">
              <a:off x="7504420" y="226601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8" name="Oval 417">
              <a:extLst>
                <a:ext uri="{FF2B5EF4-FFF2-40B4-BE49-F238E27FC236}">
                  <a16:creationId xmlns:a16="http://schemas.microsoft.com/office/drawing/2014/main" id="{D0F96A36-8174-0E36-AB91-AB7845FC678F}"/>
                </a:ext>
              </a:extLst>
            </p:cNvPr>
            <p:cNvSpPr/>
            <p:nvPr/>
          </p:nvSpPr>
          <p:spPr>
            <a:xfrm rot="19913552">
              <a:off x="7395028" y="238634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9" name="Oval 418">
              <a:extLst>
                <a:ext uri="{FF2B5EF4-FFF2-40B4-BE49-F238E27FC236}">
                  <a16:creationId xmlns:a16="http://schemas.microsoft.com/office/drawing/2014/main" id="{82BC1E73-A9EB-1462-D0C2-C5AB335A95C6}"/>
                </a:ext>
              </a:extLst>
            </p:cNvPr>
            <p:cNvSpPr/>
            <p:nvPr/>
          </p:nvSpPr>
          <p:spPr>
            <a:xfrm rot="19913552">
              <a:off x="7461903" y="236217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0" name="Oval 419">
              <a:extLst>
                <a:ext uri="{FF2B5EF4-FFF2-40B4-BE49-F238E27FC236}">
                  <a16:creationId xmlns:a16="http://schemas.microsoft.com/office/drawing/2014/main" id="{1C16A490-ED16-3814-F51C-8AC16C27D6A5}"/>
                </a:ext>
              </a:extLst>
            </p:cNvPr>
            <p:cNvSpPr/>
            <p:nvPr/>
          </p:nvSpPr>
          <p:spPr>
            <a:xfrm rot="19913552">
              <a:off x="7528778" y="23361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1" name="Oval 420">
              <a:extLst>
                <a:ext uri="{FF2B5EF4-FFF2-40B4-BE49-F238E27FC236}">
                  <a16:creationId xmlns:a16="http://schemas.microsoft.com/office/drawing/2014/main" id="{0BF70DAC-7905-2F90-FBC9-539A7383DF6F}"/>
                </a:ext>
              </a:extLst>
            </p:cNvPr>
            <p:cNvSpPr/>
            <p:nvPr/>
          </p:nvSpPr>
          <p:spPr>
            <a:xfrm rot="19913552">
              <a:off x="7523017" y="20986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2" name="Oval 421">
              <a:extLst>
                <a:ext uri="{FF2B5EF4-FFF2-40B4-BE49-F238E27FC236}">
                  <a16:creationId xmlns:a16="http://schemas.microsoft.com/office/drawing/2014/main" id="{6EC0EFC2-04E4-056E-3494-EF505675B343}"/>
                </a:ext>
              </a:extLst>
            </p:cNvPr>
            <p:cNvSpPr/>
            <p:nvPr/>
          </p:nvSpPr>
          <p:spPr>
            <a:xfrm rot="19913552">
              <a:off x="7588932" y="20731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3" name="Oval 422">
              <a:extLst>
                <a:ext uri="{FF2B5EF4-FFF2-40B4-BE49-F238E27FC236}">
                  <a16:creationId xmlns:a16="http://schemas.microsoft.com/office/drawing/2014/main" id="{3C3C67CD-C69C-FF90-B0E3-9F54DF117632}"/>
                </a:ext>
              </a:extLst>
            </p:cNvPr>
            <p:cNvSpPr/>
            <p:nvPr/>
          </p:nvSpPr>
          <p:spPr>
            <a:xfrm rot="19913552">
              <a:off x="7655807" y="2048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4" name="Oval 423">
              <a:extLst>
                <a:ext uri="{FF2B5EF4-FFF2-40B4-BE49-F238E27FC236}">
                  <a16:creationId xmlns:a16="http://schemas.microsoft.com/office/drawing/2014/main" id="{A8156BD0-DB5A-62F2-7031-1D0576EAFAE5}"/>
                </a:ext>
              </a:extLst>
            </p:cNvPr>
            <p:cNvSpPr/>
            <p:nvPr/>
          </p:nvSpPr>
          <p:spPr>
            <a:xfrm rot="19913552">
              <a:off x="7546415" y="216932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5" name="Oval 424">
              <a:extLst>
                <a:ext uri="{FF2B5EF4-FFF2-40B4-BE49-F238E27FC236}">
                  <a16:creationId xmlns:a16="http://schemas.microsoft.com/office/drawing/2014/main" id="{64310566-100F-3133-D44A-6D876FA8981C}"/>
                </a:ext>
              </a:extLst>
            </p:cNvPr>
            <p:cNvSpPr/>
            <p:nvPr/>
          </p:nvSpPr>
          <p:spPr>
            <a:xfrm rot="19913552">
              <a:off x="7613290" y="214325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6" name="Oval 425">
              <a:extLst>
                <a:ext uri="{FF2B5EF4-FFF2-40B4-BE49-F238E27FC236}">
                  <a16:creationId xmlns:a16="http://schemas.microsoft.com/office/drawing/2014/main" id="{AF789324-632E-BBAF-EBC3-3B49A007A652}"/>
                </a:ext>
              </a:extLst>
            </p:cNvPr>
            <p:cNvSpPr/>
            <p:nvPr/>
          </p:nvSpPr>
          <p:spPr>
            <a:xfrm rot="19913552">
              <a:off x="7680165" y="211908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7" name="Oval 426">
              <a:extLst>
                <a:ext uri="{FF2B5EF4-FFF2-40B4-BE49-F238E27FC236}">
                  <a16:creationId xmlns:a16="http://schemas.microsoft.com/office/drawing/2014/main" id="{4933A838-1975-A505-7F82-F8E14FADBB04}"/>
                </a:ext>
              </a:extLst>
            </p:cNvPr>
            <p:cNvSpPr/>
            <p:nvPr/>
          </p:nvSpPr>
          <p:spPr>
            <a:xfrm rot="19913552">
              <a:off x="7570773" y="223941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8" name="Oval 427">
              <a:extLst>
                <a:ext uri="{FF2B5EF4-FFF2-40B4-BE49-F238E27FC236}">
                  <a16:creationId xmlns:a16="http://schemas.microsoft.com/office/drawing/2014/main" id="{2D6E3F10-5D80-3AF5-0A99-682390ACF84B}"/>
                </a:ext>
              </a:extLst>
            </p:cNvPr>
            <p:cNvSpPr/>
            <p:nvPr/>
          </p:nvSpPr>
          <p:spPr>
            <a:xfrm rot="19913552">
              <a:off x="7637648" y="221334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9" name="Oval 428">
              <a:extLst>
                <a:ext uri="{FF2B5EF4-FFF2-40B4-BE49-F238E27FC236}">
                  <a16:creationId xmlns:a16="http://schemas.microsoft.com/office/drawing/2014/main" id="{724493B2-C37C-706B-44B1-191D10AD95AF}"/>
                </a:ext>
              </a:extLst>
            </p:cNvPr>
            <p:cNvSpPr/>
            <p:nvPr/>
          </p:nvSpPr>
          <p:spPr>
            <a:xfrm rot="19913552">
              <a:off x="7704523" y="218917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0" name="Oval 429">
              <a:extLst>
                <a:ext uri="{FF2B5EF4-FFF2-40B4-BE49-F238E27FC236}">
                  <a16:creationId xmlns:a16="http://schemas.microsoft.com/office/drawing/2014/main" id="{9B489D97-2E44-2E2E-4737-D4963B4C5283}"/>
                </a:ext>
              </a:extLst>
            </p:cNvPr>
            <p:cNvSpPr/>
            <p:nvPr/>
          </p:nvSpPr>
          <p:spPr>
            <a:xfrm rot="19913552">
              <a:off x="7595131" y="23095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1" name="Oval 430">
              <a:extLst>
                <a:ext uri="{FF2B5EF4-FFF2-40B4-BE49-F238E27FC236}">
                  <a16:creationId xmlns:a16="http://schemas.microsoft.com/office/drawing/2014/main" id="{02A7DEB8-2AF9-A82F-AE77-09B53CB7CFF2}"/>
                </a:ext>
              </a:extLst>
            </p:cNvPr>
            <p:cNvSpPr/>
            <p:nvPr/>
          </p:nvSpPr>
          <p:spPr>
            <a:xfrm rot="19913552">
              <a:off x="7662006" y="228343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2" name="Oval 431">
              <a:extLst>
                <a:ext uri="{FF2B5EF4-FFF2-40B4-BE49-F238E27FC236}">
                  <a16:creationId xmlns:a16="http://schemas.microsoft.com/office/drawing/2014/main" id="{7DC3A387-A2E4-FF1D-E9D0-5FEF4509B350}"/>
                </a:ext>
              </a:extLst>
            </p:cNvPr>
            <p:cNvSpPr/>
            <p:nvPr/>
          </p:nvSpPr>
          <p:spPr>
            <a:xfrm rot="19913552">
              <a:off x="7728881" y="225926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3" name="Oval 432">
              <a:extLst>
                <a:ext uri="{FF2B5EF4-FFF2-40B4-BE49-F238E27FC236}">
                  <a16:creationId xmlns:a16="http://schemas.microsoft.com/office/drawing/2014/main" id="{45D2281C-D2E9-BF73-A2FE-DB6F036D9212}"/>
                </a:ext>
              </a:extLst>
            </p:cNvPr>
            <p:cNvSpPr/>
            <p:nvPr/>
          </p:nvSpPr>
          <p:spPr>
            <a:xfrm rot="19913552">
              <a:off x="7723909" y="20217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4" name="Oval 433">
              <a:extLst>
                <a:ext uri="{FF2B5EF4-FFF2-40B4-BE49-F238E27FC236}">
                  <a16:creationId xmlns:a16="http://schemas.microsoft.com/office/drawing/2014/main" id="{F8EAD28F-F321-5BEA-3CDF-AD3CE24B8B82}"/>
                </a:ext>
              </a:extLst>
            </p:cNvPr>
            <p:cNvSpPr/>
            <p:nvPr/>
          </p:nvSpPr>
          <p:spPr>
            <a:xfrm rot="19913552">
              <a:off x="7790784" y="19975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5" name="Oval 434">
              <a:extLst>
                <a:ext uri="{FF2B5EF4-FFF2-40B4-BE49-F238E27FC236}">
                  <a16:creationId xmlns:a16="http://schemas.microsoft.com/office/drawing/2014/main" id="{2ADB7CD1-EFF1-0BDE-F27F-319E3C5CAEC9}"/>
                </a:ext>
              </a:extLst>
            </p:cNvPr>
            <p:cNvSpPr/>
            <p:nvPr/>
          </p:nvSpPr>
          <p:spPr>
            <a:xfrm rot="19913552">
              <a:off x="7857659" y="19696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6" name="Oval 435">
              <a:extLst>
                <a:ext uri="{FF2B5EF4-FFF2-40B4-BE49-F238E27FC236}">
                  <a16:creationId xmlns:a16="http://schemas.microsoft.com/office/drawing/2014/main" id="{401C2FE7-B4FB-E176-0ED9-8A5B945B6598}"/>
                </a:ext>
              </a:extLst>
            </p:cNvPr>
            <p:cNvSpPr/>
            <p:nvPr/>
          </p:nvSpPr>
          <p:spPr>
            <a:xfrm rot="19913552">
              <a:off x="7748267" y="20918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7" name="Oval 436">
              <a:extLst>
                <a:ext uri="{FF2B5EF4-FFF2-40B4-BE49-F238E27FC236}">
                  <a16:creationId xmlns:a16="http://schemas.microsoft.com/office/drawing/2014/main" id="{8EB1F712-A109-B6D2-0AE9-BBD68E483116}"/>
                </a:ext>
              </a:extLst>
            </p:cNvPr>
            <p:cNvSpPr/>
            <p:nvPr/>
          </p:nvSpPr>
          <p:spPr>
            <a:xfrm rot="19913552">
              <a:off x="7815142" y="20676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8" name="Oval 437">
              <a:extLst>
                <a:ext uri="{FF2B5EF4-FFF2-40B4-BE49-F238E27FC236}">
                  <a16:creationId xmlns:a16="http://schemas.microsoft.com/office/drawing/2014/main" id="{1B49902D-0728-D2DD-43CA-D0D161903243}"/>
                </a:ext>
              </a:extLst>
            </p:cNvPr>
            <p:cNvSpPr/>
            <p:nvPr/>
          </p:nvSpPr>
          <p:spPr>
            <a:xfrm rot="19913552">
              <a:off x="7882017" y="20416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9" name="Oval 438">
              <a:extLst>
                <a:ext uri="{FF2B5EF4-FFF2-40B4-BE49-F238E27FC236}">
                  <a16:creationId xmlns:a16="http://schemas.microsoft.com/office/drawing/2014/main" id="{7A2A02EA-20A2-3599-C338-ECB7AA81E54E}"/>
                </a:ext>
              </a:extLst>
            </p:cNvPr>
            <p:cNvSpPr/>
            <p:nvPr/>
          </p:nvSpPr>
          <p:spPr>
            <a:xfrm rot="19913552">
              <a:off x="7772625" y="21619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0" name="Oval 439">
              <a:extLst>
                <a:ext uri="{FF2B5EF4-FFF2-40B4-BE49-F238E27FC236}">
                  <a16:creationId xmlns:a16="http://schemas.microsoft.com/office/drawing/2014/main" id="{1F46E21D-2756-2F06-9E2E-5AF376AFFA87}"/>
                </a:ext>
              </a:extLst>
            </p:cNvPr>
            <p:cNvSpPr/>
            <p:nvPr/>
          </p:nvSpPr>
          <p:spPr>
            <a:xfrm rot="19913552">
              <a:off x="7839500" y="21377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1" name="Oval 440">
              <a:extLst>
                <a:ext uri="{FF2B5EF4-FFF2-40B4-BE49-F238E27FC236}">
                  <a16:creationId xmlns:a16="http://schemas.microsoft.com/office/drawing/2014/main" id="{D3AB504D-987B-5A64-BE90-0E0944A80F08}"/>
                </a:ext>
              </a:extLst>
            </p:cNvPr>
            <p:cNvSpPr/>
            <p:nvPr/>
          </p:nvSpPr>
          <p:spPr>
            <a:xfrm rot="19913552">
              <a:off x="7906375" y="21117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2" name="Oval 441">
              <a:extLst>
                <a:ext uri="{FF2B5EF4-FFF2-40B4-BE49-F238E27FC236}">
                  <a16:creationId xmlns:a16="http://schemas.microsoft.com/office/drawing/2014/main" id="{2D8F9AC6-E15A-F214-511D-C2C27854D3DB}"/>
                </a:ext>
              </a:extLst>
            </p:cNvPr>
            <p:cNvSpPr/>
            <p:nvPr/>
          </p:nvSpPr>
          <p:spPr>
            <a:xfrm rot="19913552">
              <a:off x="7796983" y="22320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3" name="Oval 442">
              <a:extLst>
                <a:ext uri="{FF2B5EF4-FFF2-40B4-BE49-F238E27FC236}">
                  <a16:creationId xmlns:a16="http://schemas.microsoft.com/office/drawing/2014/main" id="{4A4F5BA4-8BA9-19DF-3C49-32329356EC76}"/>
                </a:ext>
              </a:extLst>
            </p:cNvPr>
            <p:cNvSpPr/>
            <p:nvPr/>
          </p:nvSpPr>
          <p:spPr>
            <a:xfrm rot="19913552">
              <a:off x="7863858" y="22078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4" name="Oval 443">
              <a:extLst>
                <a:ext uri="{FF2B5EF4-FFF2-40B4-BE49-F238E27FC236}">
                  <a16:creationId xmlns:a16="http://schemas.microsoft.com/office/drawing/2014/main" id="{6098959F-FB79-A910-2477-319B06B63A11}"/>
                </a:ext>
              </a:extLst>
            </p:cNvPr>
            <p:cNvSpPr/>
            <p:nvPr/>
          </p:nvSpPr>
          <p:spPr>
            <a:xfrm rot="19913552">
              <a:off x="7930733" y="21817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5" name="Oval 444">
              <a:extLst>
                <a:ext uri="{FF2B5EF4-FFF2-40B4-BE49-F238E27FC236}">
                  <a16:creationId xmlns:a16="http://schemas.microsoft.com/office/drawing/2014/main" id="{A0F54FFB-9D3C-C755-39C5-945D8A53FD90}"/>
                </a:ext>
              </a:extLst>
            </p:cNvPr>
            <p:cNvSpPr/>
            <p:nvPr/>
          </p:nvSpPr>
          <p:spPr>
            <a:xfrm rot="19913552">
              <a:off x="7924972" y="194429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6" name="Oval 445">
              <a:extLst>
                <a:ext uri="{FF2B5EF4-FFF2-40B4-BE49-F238E27FC236}">
                  <a16:creationId xmlns:a16="http://schemas.microsoft.com/office/drawing/2014/main" id="{4CB3272C-3D8B-6A4B-A274-7CC024707189}"/>
                </a:ext>
              </a:extLst>
            </p:cNvPr>
            <p:cNvSpPr/>
            <p:nvPr/>
          </p:nvSpPr>
          <p:spPr>
            <a:xfrm rot="19913552">
              <a:off x="7948370" y="20150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7" name="Oval 446">
              <a:extLst>
                <a:ext uri="{FF2B5EF4-FFF2-40B4-BE49-F238E27FC236}">
                  <a16:creationId xmlns:a16="http://schemas.microsoft.com/office/drawing/2014/main" id="{7CCC2398-4E7A-70BB-9BAB-14D2FCAAA9D4}"/>
                </a:ext>
              </a:extLst>
            </p:cNvPr>
            <p:cNvSpPr/>
            <p:nvPr/>
          </p:nvSpPr>
          <p:spPr>
            <a:xfrm rot="19913552">
              <a:off x="7972728" y="20851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8" name="Oval 447">
              <a:extLst>
                <a:ext uri="{FF2B5EF4-FFF2-40B4-BE49-F238E27FC236}">
                  <a16:creationId xmlns:a16="http://schemas.microsoft.com/office/drawing/2014/main" id="{8C0A1E17-27C4-3C53-17BA-584C410E3C80}"/>
                </a:ext>
              </a:extLst>
            </p:cNvPr>
            <p:cNvSpPr/>
            <p:nvPr/>
          </p:nvSpPr>
          <p:spPr>
            <a:xfrm rot="19913552">
              <a:off x="7997086" y="21552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1" name="TextBox 10">
            <a:extLst>
              <a:ext uri="{FF2B5EF4-FFF2-40B4-BE49-F238E27FC236}">
                <a16:creationId xmlns:a16="http://schemas.microsoft.com/office/drawing/2014/main" id="{7F6FF1D1-1040-D06D-D3C7-074331CCA983}"/>
              </a:ext>
            </a:extLst>
          </p:cNvPr>
          <p:cNvSpPr txBox="1"/>
          <p:nvPr/>
        </p:nvSpPr>
        <p:spPr>
          <a:xfrm>
            <a:off x="350030" y="908720"/>
            <a:ext cx="3297698" cy="461665"/>
          </a:xfrm>
          <a:prstGeom prst="rect">
            <a:avLst/>
          </a:prstGeom>
          <a:noFill/>
        </p:spPr>
        <p:txBody>
          <a:bodyPr wrap="none" rtlCol="0">
            <a:spAutoFit/>
          </a:bodyPr>
          <a:lstStyle/>
          <a:p>
            <a:r>
              <a:rPr lang="en-AU" sz="2400" b="1" dirty="0"/>
              <a:t>Site Sketch Checklist</a:t>
            </a:r>
            <a:endParaRPr lang="en-AU" b="1" dirty="0"/>
          </a:p>
        </p:txBody>
      </p:sp>
      <p:grpSp>
        <p:nvGrpSpPr>
          <p:cNvPr id="53" name="Group 52">
            <a:extLst>
              <a:ext uri="{FF2B5EF4-FFF2-40B4-BE49-F238E27FC236}">
                <a16:creationId xmlns:a16="http://schemas.microsoft.com/office/drawing/2014/main" id="{C0E0DE83-B83D-9C54-09C8-61ACD101F944}"/>
              </a:ext>
            </a:extLst>
          </p:cNvPr>
          <p:cNvGrpSpPr/>
          <p:nvPr/>
        </p:nvGrpSpPr>
        <p:grpSpPr>
          <a:xfrm>
            <a:off x="5640137" y="188640"/>
            <a:ext cx="5150672" cy="6432653"/>
            <a:chOff x="5640137" y="188640"/>
            <a:chExt cx="5150672" cy="6432653"/>
          </a:xfrm>
        </p:grpSpPr>
        <p:cxnSp>
          <p:nvCxnSpPr>
            <p:cNvPr id="3" name="Straight Connector 2">
              <a:extLst>
                <a:ext uri="{FF2B5EF4-FFF2-40B4-BE49-F238E27FC236}">
                  <a16:creationId xmlns:a16="http://schemas.microsoft.com/office/drawing/2014/main" id="{1D0EBF9D-8FEA-4975-5CE9-7B485785FAB2}"/>
                </a:ext>
              </a:extLst>
            </p:cNvPr>
            <p:cNvCxnSpPr>
              <a:cxnSpLocks/>
            </p:cNvCxnSpPr>
            <p:nvPr/>
          </p:nvCxnSpPr>
          <p:spPr>
            <a:xfrm flipH="1">
              <a:off x="7555780" y="188640"/>
              <a:ext cx="917707" cy="5771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80C61FA-1C1B-6FD8-2BFC-75E4EB010EFE}"/>
                </a:ext>
              </a:extLst>
            </p:cNvPr>
            <p:cNvCxnSpPr>
              <a:cxnSpLocks/>
            </p:cNvCxnSpPr>
            <p:nvPr/>
          </p:nvCxnSpPr>
          <p:spPr>
            <a:xfrm flipH="1" flipV="1">
              <a:off x="7560543" y="745654"/>
              <a:ext cx="1847825" cy="5203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E79859-B1CC-6BC5-9393-68CD16C82A48}"/>
                </a:ext>
              </a:extLst>
            </p:cNvPr>
            <p:cNvCxnSpPr>
              <a:cxnSpLocks/>
            </p:cNvCxnSpPr>
            <p:nvPr/>
          </p:nvCxnSpPr>
          <p:spPr>
            <a:xfrm flipH="1">
              <a:off x="6960096" y="1565934"/>
              <a:ext cx="893246" cy="350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EBD4CCA-C912-BDBA-89D9-DA563FAE2728}"/>
                </a:ext>
              </a:extLst>
            </p:cNvPr>
            <p:cNvCxnSpPr>
              <a:cxnSpLocks/>
            </p:cNvCxnSpPr>
            <p:nvPr/>
          </p:nvCxnSpPr>
          <p:spPr>
            <a:xfrm flipH="1">
              <a:off x="6119128" y="1075773"/>
              <a:ext cx="620181" cy="515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DAD4788-490A-652A-2E6B-2C8662450F58}"/>
                </a:ext>
              </a:extLst>
            </p:cNvPr>
            <p:cNvCxnSpPr>
              <a:cxnSpLocks/>
            </p:cNvCxnSpPr>
            <p:nvPr/>
          </p:nvCxnSpPr>
          <p:spPr>
            <a:xfrm flipH="1" flipV="1">
              <a:off x="6611278" y="730800"/>
              <a:ext cx="123268" cy="344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76F78F1-E5B3-DB36-BB51-61BAD0EFCFD6}"/>
                </a:ext>
              </a:extLst>
            </p:cNvPr>
            <p:cNvCxnSpPr>
              <a:cxnSpLocks/>
            </p:cNvCxnSpPr>
            <p:nvPr/>
          </p:nvCxnSpPr>
          <p:spPr>
            <a:xfrm flipH="1" flipV="1">
              <a:off x="6123891" y="1586589"/>
              <a:ext cx="404157" cy="1050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AAA0C4D-3F10-8F78-075B-B87159FDC8C1}"/>
                </a:ext>
              </a:extLst>
            </p:cNvPr>
            <p:cNvCxnSpPr>
              <a:cxnSpLocks/>
            </p:cNvCxnSpPr>
            <p:nvPr/>
          </p:nvCxnSpPr>
          <p:spPr>
            <a:xfrm flipH="1">
              <a:off x="6485219" y="2636944"/>
              <a:ext cx="86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B40DAA-FD42-D744-1EF0-D8C7C132C928}"/>
                </a:ext>
              </a:extLst>
            </p:cNvPr>
            <p:cNvCxnSpPr>
              <a:cxnSpLocks/>
            </p:cNvCxnSpPr>
            <p:nvPr/>
          </p:nvCxnSpPr>
          <p:spPr>
            <a:xfrm flipH="1" flipV="1">
              <a:off x="7313628" y="2636944"/>
              <a:ext cx="726588" cy="2016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07346A3-4C35-02A9-A801-71687BBE8703}"/>
                </a:ext>
              </a:extLst>
            </p:cNvPr>
            <p:cNvCxnSpPr>
              <a:cxnSpLocks/>
            </p:cNvCxnSpPr>
            <p:nvPr/>
          </p:nvCxnSpPr>
          <p:spPr>
            <a:xfrm flipH="1">
              <a:off x="7406719" y="4653136"/>
              <a:ext cx="633497" cy="504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31D983-17F5-8F99-072F-3D3AF4E22429}"/>
                </a:ext>
              </a:extLst>
            </p:cNvPr>
            <p:cNvCxnSpPr>
              <a:cxnSpLocks/>
            </p:cNvCxnSpPr>
            <p:nvPr/>
          </p:nvCxnSpPr>
          <p:spPr>
            <a:xfrm flipH="1" flipV="1">
              <a:off x="7406719" y="5147117"/>
              <a:ext cx="446623" cy="11330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71653F7-F0A2-EB98-A91B-59CF6B20700E}"/>
                </a:ext>
              </a:extLst>
            </p:cNvPr>
            <p:cNvCxnSpPr>
              <a:cxnSpLocks/>
            </p:cNvCxnSpPr>
            <p:nvPr/>
          </p:nvCxnSpPr>
          <p:spPr>
            <a:xfrm flipH="1">
              <a:off x="7853342" y="6278698"/>
              <a:ext cx="797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B1C0009-8490-6579-AE21-C54DA00007AC}"/>
                </a:ext>
              </a:extLst>
            </p:cNvPr>
            <p:cNvCxnSpPr>
              <a:cxnSpLocks/>
            </p:cNvCxnSpPr>
            <p:nvPr/>
          </p:nvCxnSpPr>
          <p:spPr>
            <a:xfrm flipH="1" flipV="1">
              <a:off x="8641775" y="6277218"/>
              <a:ext cx="123268" cy="344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4E3B098-FF04-EEEC-50A6-E817FCDD1062}"/>
                </a:ext>
              </a:extLst>
            </p:cNvPr>
            <p:cNvCxnSpPr>
              <a:cxnSpLocks/>
            </p:cNvCxnSpPr>
            <p:nvPr/>
          </p:nvCxnSpPr>
          <p:spPr>
            <a:xfrm flipH="1">
              <a:off x="9410351" y="5949280"/>
              <a:ext cx="13614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DB9E587-B854-74A0-1A5E-A57F1FF799CB}"/>
                </a:ext>
              </a:extLst>
            </p:cNvPr>
            <p:cNvCxnSpPr>
              <a:cxnSpLocks/>
            </p:cNvCxnSpPr>
            <p:nvPr/>
          </p:nvCxnSpPr>
          <p:spPr>
            <a:xfrm flipH="1">
              <a:off x="8218682" y="5128065"/>
              <a:ext cx="893246" cy="350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4CF1E96-D93A-6498-D68A-791B4D3A5E8D}"/>
                </a:ext>
              </a:extLst>
            </p:cNvPr>
            <p:cNvCxnSpPr>
              <a:cxnSpLocks/>
            </p:cNvCxnSpPr>
            <p:nvPr/>
          </p:nvCxnSpPr>
          <p:spPr>
            <a:xfrm flipH="1">
              <a:off x="8242497" y="2636944"/>
              <a:ext cx="2534023" cy="0"/>
            </a:xfrm>
            <a:prstGeom prst="line">
              <a:avLst/>
            </a:prstGeom>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D3B96C0B-3C71-3411-D87E-68634B9847A1}"/>
                </a:ext>
              </a:extLst>
            </p:cNvPr>
            <p:cNvCxnSpPr>
              <a:cxnSpLocks/>
            </p:cNvCxnSpPr>
            <p:nvPr/>
          </p:nvCxnSpPr>
          <p:spPr>
            <a:xfrm flipH="1">
              <a:off x="5640137" y="4365104"/>
              <a:ext cx="2304000" cy="0"/>
            </a:xfrm>
            <a:prstGeom prst="line">
              <a:avLst/>
            </a:prstGeom>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2FA8B610-734F-7982-2244-8800C612EBE0}"/>
                </a:ext>
              </a:extLst>
            </p:cNvPr>
            <p:cNvCxnSpPr>
              <a:cxnSpLocks/>
            </p:cNvCxnSpPr>
            <p:nvPr/>
          </p:nvCxnSpPr>
          <p:spPr>
            <a:xfrm flipH="1">
              <a:off x="8843094" y="4365104"/>
              <a:ext cx="1947715" cy="0"/>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FABA5BD7-A499-F77C-6A1A-4CA32095DEEF}"/>
                </a:ext>
              </a:extLst>
            </p:cNvPr>
            <p:cNvCxnSpPr>
              <a:cxnSpLocks/>
            </p:cNvCxnSpPr>
            <p:nvPr/>
          </p:nvCxnSpPr>
          <p:spPr>
            <a:xfrm flipH="1">
              <a:off x="5657444" y="3212976"/>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06F63F6-B821-2444-510E-39C91DF8C193}"/>
                </a:ext>
              </a:extLst>
            </p:cNvPr>
            <p:cNvCxnSpPr>
              <a:cxnSpLocks/>
            </p:cNvCxnSpPr>
            <p:nvPr/>
          </p:nvCxnSpPr>
          <p:spPr>
            <a:xfrm flipH="1">
              <a:off x="5650936" y="3789008"/>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18524FB-ACEB-78C7-F846-15E83107A21C}"/>
                </a:ext>
              </a:extLst>
            </p:cNvPr>
            <p:cNvCxnSpPr>
              <a:cxnSpLocks/>
            </p:cNvCxnSpPr>
            <p:nvPr/>
          </p:nvCxnSpPr>
          <p:spPr>
            <a:xfrm flipH="1">
              <a:off x="5651252" y="2628477"/>
              <a:ext cx="864000"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D69AF850-B38F-8BF1-CEED-039A2647CD55}"/>
              </a:ext>
            </a:extLst>
          </p:cNvPr>
          <p:cNvGrpSpPr/>
          <p:nvPr/>
        </p:nvGrpSpPr>
        <p:grpSpPr>
          <a:xfrm rot="20269211">
            <a:off x="7164655" y="1705963"/>
            <a:ext cx="360000" cy="73632"/>
            <a:chOff x="11280616" y="2111766"/>
            <a:chExt cx="360000" cy="73632"/>
          </a:xfrm>
        </p:grpSpPr>
        <p:sp>
          <p:nvSpPr>
            <p:cNvPr id="97" name="Oval 96">
              <a:extLst>
                <a:ext uri="{FF2B5EF4-FFF2-40B4-BE49-F238E27FC236}">
                  <a16:creationId xmlns:a16="http://schemas.microsoft.com/office/drawing/2014/main" id="{F2C94BDD-2151-BE9E-7B51-681F8004A887}"/>
                </a:ext>
              </a:extLst>
            </p:cNvPr>
            <p:cNvSpPr/>
            <p:nvPr/>
          </p:nvSpPr>
          <p:spPr>
            <a:xfrm>
              <a:off x="1135465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Oval 1">
              <a:extLst>
                <a:ext uri="{FF2B5EF4-FFF2-40B4-BE49-F238E27FC236}">
                  <a16:creationId xmlns:a16="http://schemas.microsoft.com/office/drawing/2014/main" id="{B191154F-20F3-C995-2B22-0CBB6575B983}"/>
                </a:ext>
              </a:extLst>
            </p:cNvPr>
            <p:cNvSpPr/>
            <p:nvPr/>
          </p:nvSpPr>
          <p:spPr>
            <a:xfrm>
              <a:off x="1149660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a:extLst>
                <a:ext uri="{FF2B5EF4-FFF2-40B4-BE49-F238E27FC236}">
                  <a16:creationId xmlns:a16="http://schemas.microsoft.com/office/drawing/2014/main" id="{77460069-F83E-B174-4CDD-660FDE2294CF}"/>
                </a:ext>
              </a:extLst>
            </p:cNvPr>
            <p:cNvCxnSpPr>
              <a:cxnSpLocks/>
            </p:cNvCxnSpPr>
            <p:nvPr/>
          </p:nvCxnSpPr>
          <p:spPr>
            <a:xfrm flipH="1">
              <a:off x="11280616" y="211176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D3B9F556-93FC-E95A-1521-05AD679D478A}"/>
              </a:ext>
            </a:extLst>
          </p:cNvPr>
          <p:cNvGrpSpPr/>
          <p:nvPr/>
        </p:nvGrpSpPr>
        <p:grpSpPr>
          <a:xfrm rot="10373540">
            <a:off x="8500959" y="6368532"/>
            <a:ext cx="180000" cy="74487"/>
            <a:chOff x="11582407" y="2587458"/>
            <a:chExt cx="180000" cy="74487"/>
          </a:xfrm>
        </p:grpSpPr>
        <p:sp>
          <p:nvSpPr>
            <p:cNvPr id="6" name="Oval 5">
              <a:extLst>
                <a:ext uri="{FF2B5EF4-FFF2-40B4-BE49-F238E27FC236}">
                  <a16:creationId xmlns:a16="http://schemas.microsoft.com/office/drawing/2014/main" id="{64CA86E9-3EF6-F16A-81BA-2172E550177D}"/>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6C1C05C3-DF5C-90F2-178F-DF0B0072FCA1}"/>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176DB54-DBFE-06B4-4231-0A21AC8A5308}"/>
              </a:ext>
            </a:extLst>
          </p:cNvPr>
          <p:cNvGrpSpPr/>
          <p:nvPr/>
        </p:nvGrpSpPr>
        <p:grpSpPr>
          <a:xfrm rot="20715876">
            <a:off x="7471811" y="583013"/>
            <a:ext cx="180000" cy="74487"/>
            <a:chOff x="11582407" y="2587458"/>
            <a:chExt cx="180000" cy="74487"/>
          </a:xfrm>
        </p:grpSpPr>
        <p:sp>
          <p:nvSpPr>
            <p:cNvPr id="18" name="Oval 17">
              <a:extLst>
                <a:ext uri="{FF2B5EF4-FFF2-40B4-BE49-F238E27FC236}">
                  <a16:creationId xmlns:a16="http://schemas.microsoft.com/office/drawing/2014/main" id="{50108E4C-03E4-FBB8-7509-7E2440814491}"/>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 name="Straight Connector 18">
              <a:extLst>
                <a:ext uri="{FF2B5EF4-FFF2-40B4-BE49-F238E27FC236}">
                  <a16:creationId xmlns:a16="http://schemas.microsoft.com/office/drawing/2014/main" id="{23F1132D-9647-9875-EF68-8FA0E9615A35}"/>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a:extLst>
              <a:ext uri="{FF2B5EF4-FFF2-40B4-BE49-F238E27FC236}">
                <a16:creationId xmlns:a16="http://schemas.microsoft.com/office/drawing/2014/main" id="{9DA2FAA9-AC87-4F1B-700E-86D3FE761C77}"/>
              </a:ext>
            </a:extLst>
          </p:cNvPr>
          <p:cNvCxnSpPr>
            <a:cxnSpLocks/>
          </p:cNvCxnSpPr>
          <p:nvPr/>
        </p:nvCxnSpPr>
        <p:spPr>
          <a:xfrm flipH="1" flipV="1">
            <a:off x="7667098" y="595288"/>
            <a:ext cx="830790" cy="154783"/>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956F593D-8F25-6370-4155-10093ECC1571}"/>
              </a:ext>
            </a:extLst>
          </p:cNvPr>
          <p:cNvCxnSpPr>
            <a:cxnSpLocks/>
          </p:cNvCxnSpPr>
          <p:nvPr/>
        </p:nvCxnSpPr>
        <p:spPr>
          <a:xfrm flipH="1">
            <a:off x="7522225" y="1333562"/>
            <a:ext cx="1008079" cy="253027"/>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nvGrpSpPr>
          <p:cNvPr id="32" name="Group 31">
            <a:extLst>
              <a:ext uri="{FF2B5EF4-FFF2-40B4-BE49-F238E27FC236}">
                <a16:creationId xmlns:a16="http://schemas.microsoft.com/office/drawing/2014/main" id="{A152825F-23FB-8D00-3A11-C60A7518DB71}"/>
              </a:ext>
            </a:extLst>
          </p:cNvPr>
          <p:cNvGrpSpPr/>
          <p:nvPr/>
        </p:nvGrpSpPr>
        <p:grpSpPr>
          <a:xfrm rot="9525018">
            <a:off x="8472621" y="5307175"/>
            <a:ext cx="360000" cy="73632"/>
            <a:chOff x="11280616" y="2111766"/>
            <a:chExt cx="360000" cy="73632"/>
          </a:xfrm>
        </p:grpSpPr>
        <p:sp>
          <p:nvSpPr>
            <p:cNvPr id="34" name="Oval 33">
              <a:extLst>
                <a:ext uri="{FF2B5EF4-FFF2-40B4-BE49-F238E27FC236}">
                  <a16:creationId xmlns:a16="http://schemas.microsoft.com/office/drawing/2014/main" id="{24AF9A8D-D0D1-3DCE-6DC8-6F6FAA22F85E}"/>
                </a:ext>
              </a:extLst>
            </p:cNvPr>
            <p:cNvSpPr/>
            <p:nvPr/>
          </p:nvSpPr>
          <p:spPr>
            <a:xfrm>
              <a:off x="1135465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F177E000-79AC-76A9-C1C6-5A5BBF095E82}"/>
                </a:ext>
              </a:extLst>
            </p:cNvPr>
            <p:cNvSpPr/>
            <p:nvPr/>
          </p:nvSpPr>
          <p:spPr>
            <a:xfrm>
              <a:off x="1149660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7" name="Straight Connector 36">
              <a:extLst>
                <a:ext uri="{FF2B5EF4-FFF2-40B4-BE49-F238E27FC236}">
                  <a16:creationId xmlns:a16="http://schemas.microsoft.com/office/drawing/2014/main" id="{00EBA08A-3763-BAD4-2E4D-E0325F1A3F03}"/>
                </a:ext>
              </a:extLst>
            </p:cNvPr>
            <p:cNvCxnSpPr>
              <a:cxnSpLocks/>
            </p:cNvCxnSpPr>
            <p:nvPr/>
          </p:nvCxnSpPr>
          <p:spPr>
            <a:xfrm flipH="1">
              <a:off x="11280616" y="211176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Oval 48">
            <a:extLst>
              <a:ext uri="{FF2B5EF4-FFF2-40B4-BE49-F238E27FC236}">
                <a16:creationId xmlns:a16="http://schemas.microsoft.com/office/drawing/2014/main" id="{AF149837-439F-865D-4E0C-AB7BB74969C0}"/>
              </a:ext>
            </a:extLst>
          </p:cNvPr>
          <p:cNvSpPr/>
          <p:nvPr/>
        </p:nvSpPr>
        <p:spPr>
          <a:xfrm rot="20715876">
            <a:off x="8176267" y="2275799"/>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659C20AB-AD54-F4B2-3055-A914996B854C}"/>
              </a:ext>
            </a:extLst>
          </p:cNvPr>
          <p:cNvSpPr/>
          <p:nvPr/>
        </p:nvSpPr>
        <p:spPr>
          <a:xfrm rot="20715876">
            <a:off x="8898323" y="4241162"/>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7" name="Straight Arrow Connector 56">
            <a:extLst>
              <a:ext uri="{FF2B5EF4-FFF2-40B4-BE49-F238E27FC236}">
                <a16:creationId xmlns:a16="http://schemas.microsoft.com/office/drawing/2014/main" id="{388ADBD9-924F-BFDF-4BB2-E75EACCA1D8A}"/>
              </a:ext>
            </a:extLst>
          </p:cNvPr>
          <p:cNvCxnSpPr>
            <a:cxnSpLocks/>
          </p:cNvCxnSpPr>
          <p:nvPr/>
        </p:nvCxnSpPr>
        <p:spPr>
          <a:xfrm flipH="1">
            <a:off x="8269647" y="2223778"/>
            <a:ext cx="1139712" cy="79196"/>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6AAEDDFE-0062-C4A9-CD11-DFCC418EE06B}"/>
              </a:ext>
            </a:extLst>
          </p:cNvPr>
          <p:cNvCxnSpPr>
            <a:cxnSpLocks/>
          </p:cNvCxnSpPr>
          <p:nvPr/>
        </p:nvCxnSpPr>
        <p:spPr>
          <a:xfrm flipH="1">
            <a:off x="8933633" y="2217434"/>
            <a:ext cx="477309" cy="2016445"/>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8B511D4F-EEA7-D6DA-64AA-DE7BB08DB917}"/>
              </a:ext>
            </a:extLst>
          </p:cNvPr>
          <p:cNvCxnSpPr>
            <a:cxnSpLocks/>
          </p:cNvCxnSpPr>
          <p:nvPr/>
        </p:nvCxnSpPr>
        <p:spPr>
          <a:xfrm flipH="1">
            <a:off x="8833726" y="5252007"/>
            <a:ext cx="628447" cy="19265"/>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99F9FD92-E2FA-B3BE-FD48-B093763BF647}"/>
              </a:ext>
            </a:extLst>
          </p:cNvPr>
          <p:cNvCxnSpPr>
            <a:cxnSpLocks/>
          </p:cNvCxnSpPr>
          <p:nvPr/>
        </p:nvCxnSpPr>
        <p:spPr>
          <a:xfrm>
            <a:off x="7190695" y="6308723"/>
            <a:ext cx="1282792" cy="86534"/>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EE8425C1-320F-7FE6-824C-EB2E2AE8FA13}"/>
              </a:ext>
            </a:extLst>
          </p:cNvPr>
          <p:cNvSpPr txBox="1"/>
          <p:nvPr/>
        </p:nvSpPr>
        <p:spPr>
          <a:xfrm>
            <a:off x="9464576" y="5115807"/>
            <a:ext cx="792088" cy="253916"/>
          </a:xfrm>
          <a:prstGeom prst="rect">
            <a:avLst/>
          </a:prstGeom>
          <a:noFill/>
        </p:spPr>
        <p:txBody>
          <a:bodyPr wrap="square" rtlCol="0">
            <a:spAutoFit/>
          </a:bodyPr>
          <a:lstStyle/>
          <a:p>
            <a:r>
              <a:rPr lang="en-AU" sz="1050" dirty="0"/>
              <a:t>W7-14-6</a:t>
            </a:r>
          </a:p>
        </p:txBody>
      </p:sp>
      <p:sp>
        <p:nvSpPr>
          <p:cNvPr id="92" name="TextBox 91">
            <a:extLst>
              <a:ext uri="{FF2B5EF4-FFF2-40B4-BE49-F238E27FC236}">
                <a16:creationId xmlns:a16="http://schemas.microsoft.com/office/drawing/2014/main" id="{EAEE0AC3-D555-1ED5-A160-9D5B8A40ED18}"/>
              </a:ext>
            </a:extLst>
          </p:cNvPr>
          <p:cNvSpPr txBox="1"/>
          <p:nvPr/>
        </p:nvSpPr>
        <p:spPr>
          <a:xfrm>
            <a:off x="8538279" y="1195757"/>
            <a:ext cx="792088" cy="253916"/>
          </a:xfrm>
          <a:prstGeom prst="rect">
            <a:avLst/>
          </a:prstGeom>
          <a:noFill/>
        </p:spPr>
        <p:txBody>
          <a:bodyPr wrap="square" rtlCol="0">
            <a:spAutoFit/>
          </a:bodyPr>
          <a:lstStyle/>
          <a:p>
            <a:r>
              <a:rPr lang="en-AU" sz="1050" dirty="0"/>
              <a:t>W7-14-6</a:t>
            </a:r>
          </a:p>
        </p:txBody>
      </p:sp>
      <p:sp>
        <p:nvSpPr>
          <p:cNvPr id="95" name="TextBox 94">
            <a:extLst>
              <a:ext uri="{FF2B5EF4-FFF2-40B4-BE49-F238E27FC236}">
                <a16:creationId xmlns:a16="http://schemas.microsoft.com/office/drawing/2014/main" id="{A1B2322F-F069-4387-8F07-722CEAE9B2E4}"/>
              </a:ext>
            </a:extLst>
          </p:cNvPr>
          <p:cNvSpPr txBox="1"/>
          <p:nvPr/>
        </p:nvSpPr>
        <p:spPr>
          <a:xfrm>
            <a:off x="8525608" y="621355"/>
            <a:ext cx="792088" cy="253916"/>
          </a:xfrm>
          <a:prstGeom prst="rect">
            <a:avLst/>
          </a:prstGeom>
          <a:noFill/>
        </p:spPr>
        <p:txBody>
          <a:bodyPr wrap="square" rtlCol="0">
            <a:spAutoFit/>
          </a:bodyPr>
          <a:lstStyle/>
          <a:p>
            <a:r>
              <a:rPr lang="en-AU" sz="1050" dirty="0"/>
              <a:t>G9-58</a:t>
            </a:r>
          </a:p>
        </p:txBody>
      </p:sp>
      <p:sp>
        <p:nvSpPr>
          <p:cNvPr id="96" name="TextBox 95">
            <a:extLst>
              <a:ext uri="{FF2B5EF4-FFF2-40B4-BE49-F238E27FC236}">
                <a16:creationId xmlns:a16="http://schemas.microsoft.com/office/drawing/2014/main" id="{EBDCE824-8398-A374-8CFF-490E450C9E4F}"/>
              </a:ext>
            </a:extLst>
          </p:cNvPr>
          <p:cNvSpPr txBox="1"/>
          <p:nvPr/>
        </p:nvSpPr>
        <p:spPr>
          <a:xfrm>
            <a:off x="6640541" y="6150260"/>
            <a:ext cx="792088" cy="253916"/>
          </a:xfrm>
          <a:prstGeom prst="rect">
            <a:avLst/>
          </a:prstGeom>
          <a:noFill/>
        </p:spPr>
        <p:txBody>
          <a:bodyPr wrap="square" rtlCol="0">
            <a:spAutoFit/>
          </a:bodyPr>
          <a:lstStyle/>
          <a:p>
            <a:r>
              <a:rPr lang="en-AU" sz="1050" dirty="0"/>
              <a:t>G9-58</a:t>
            </a:r>
          </a:p>
        </p:txBody>
      </p:sp>
      <p:sp>
        <p:nvSpPr>
          <p:cNvPr id="110" name="TextBox 109">
            <a:extLst>
              <a:ext uri="{FF2B5EF4-FFF2-40B4-BE49-F238E27FC236}">
                <a16:creationId xmlns:a16="http://schemas.microsoft.com/office/drawing/2014/main" id="{95EADFE3-5BDD-F45D-6AFB-222A72FD6EB0}"/>
              </a:ext>
            </a:extLst>
          </p:cNvPr>
          <p:cNvSpPr txBox="1"/>
          <p:nvPr/>
        </p:nvSpPr>
        <p:spPr>
          <a:xfrm>
            <a:off x="9340099" y="2065806"/>
            <a:ext cx="1583864" cy="253916"/>
          </a:xfrm>
          <a:prstGeom prst="rect">
            <a:avLst/>
          </a:prstGeom>
          <a:noFill/>
        </p:spPr>
        <p:txBody>
          <a:bodyPr wrap="square" rtlCol="0">
            <a:spAutoFit/>
          </a:bodyPr>
          <a:lstStyle/>
          <a:p>
            <a:r>
              <a:rPr lang="en-AU" sz="1050" dirty="0"/>
              <a:t>RX-12</a:t>
            </a:r>
          </a:p>
        </p:txBody>
      </p:sp>
      <p:sp>
        <p:nvSpPr>
          <p:cNvPr id="111" name="TextBox 110">
            <a:extLst>
              <a:ext uri="{FF2B5EF4-FFF2-40B4-BE49-F238E27FC236}">
                <a16:creationId xmlns:a16="http://schemas.microsoft.com/office/drawing/2014/main" id="{0E78D898-94A2-98FD-0B5E-B611E1C8C3A6}"/>
              </a:ext>
            </a:extLst>
          </p:cNvPr>
          <p:cNvSpPr txBox="1"/>
          <p:nvPr/>
        </p:nvSpPr>
        <p:spPr>
          <a:xfrm>
            <a:off x="5723384" y="3379772"/>
            <a:ext cx="792088" cy="253916"/>
          </a:xfrm>
          <a:prstGeom prst="rect">
            <a:avLst/>
          </a:prstGeom>
          <a:noFill/>
        </p:spPr>
        <p:txBody>
          <a:bodyPr wrap="square" rtlCol="0">
            <a:spAutoFit/>
          </a:bodyPr>
          <a:lstStyle/>
          <a:p>
            <a:r>
              <a:rPr lang="en-AU" sz="1050" dirty="0"/>
              <a:t>TRACK</a:t>
            </a:r>
          </a:p>
        </p:txBody>
      </p:sp>
      <p:grpSp>
        <p:nvGrpSpPr>
          <p:cNvPr id="7" name="Group 6">
            <a:extLst>
              <a:ext uri="{FF2B5EF4-FFF2-40B4-BE49-F238E27FC236}">
                <a16:creationId xmlns:a16="http://schemas.microsoft.com/office/drawing/2014/main" id="{788BBC61-8C66-209E-4B54-64B12868144D}"/>
              </a:ext>
            </a:extLst>
          </p:cNvPr>
          <p:cNvGrpSpPr/>
          <p:nvPr/>
        </p:nvGrpSpPr>
        <p:grpSpPr>
          <a:xfrm rot="19913552">
            <a:off x="8120473" y="2276977"/>
            <a:ext cx="180000" cy="74487"/>
            <a:chOff x="11582407" y="2587458"/>
            <a:chExt cx="180000" cy="74487"/>
          </a:xfrm>
        </p:grpSpPr>
        <p:sp>
          <p:nvSpPr>
            <p:cNvPr id="10" name="Oval 9">
              <a:extLst>
                <a:ext uri="{FF2B5EF4-FFF2-40B4-BE49-F238E27FC236}">
                  <a16:creationId xmlns:a16="http://schemas.microsoft.com/office/drawing/2014/main" id="{279572A8-5FD5-16E3-B12C-2D1F46DFE6ED}"/>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6" name="Straight Connector 65">
              <a:extLst>
                <a:ext uri="{FF2B5EF4-FFF2-40B4-BE49-F238E27FC236}">
                  <a16:creationId xmlns:a16="http://schemas.microsoft.com/office/drawing/2014/main" id="{B94E3F87-8F45-DF8D-0605-5137A9BB555C}"/>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DCD3B6E6-8351-24B7-A07D-23C2847093A8}"/>
              </a:ext>
            </a:extLst>
          </p:cNvPr>
          <p:cNvGrpSpPr/>
          <p:nvPr/>
        </p:nvGrpSpPr>
        <p:grpSpPr>
          <a:xfrm rot="11541792">
            <a:off x="8848397" y="4241959"/>
            <a:ext cx="180000" cy="74487"/>
            <a:chOff x="11582407" y="2587458"/>
            <a:chExt cx="180000" cy="74487"/>
          </a:xfrm>
        </p:grpSpPr>
        <p:sp>
          <p:nvSpPr>
            <p:cNvPr id="74" name="Oval 73">
              <a:extLst>
                <a:ext uri="{FF2B5EF4-FFF2-40B4-BE49-F238E27FC236}">
                  <a16:creationId xmlns:a16="http://schemas.microsoft.com/office/drawing/2014/main" id="{091790C0-7AFB-5E9C-C28B-23B6FCAFFD94}"/>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5" name="Straight Connector 74">
              <a:extLst>
                <a:ext uri="{FF2B5EF4-FFF2-40B4-BE49-F238E27FC236}">
                  <a16:creationId xmlns:a16="http://schemas.microsoft.com/office/drawing/2014/main" id="{6AB47A4B-0317-F5B5-1FD7-4FB224F8EAAA}"/>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641F112F-DECB-5A5F-3E56-C20C5C2E14C7}"/>
              </a:ext>
            </a:extLst>
          </p:cNvPr>
          <p:cNvGrpSpPr/>
          <p:nvPr/>
        </p:nvGrpSpPr>
        <p:grpSpPr>
          <a:xfrm>
            <a:off x="7345537" y="2636880"/>
            <a:ext cx="1466462" cy="1728224"/>
            <a:chOff x="7345537" y="2636880"/>
            <a:chExt cx="1466462" cy="1728224"/>
          </a:xfrm>
        </p:grpSpPr>
        <p:cxnSp>
          <p:nvCxnSpPr>
            <p:cNvPr id="84" name="Straight Connector 83">
              <a:extLst>
                <a:ext uri="{FF2B5EF4-FFF2-40B4-BE49-F238E27FC236}">
                  <a16:creationId xmlns:a16="http://schemas.microsoft.com/office/drawing/2014/main" id="{FB748E27-DFC6-E248-C08C-4375EC3893B2}"/>
                </a:ext>
              </a:extLst>
            </p:cNvPr>
            <p:cNvCxnSpPr>
              <a:cxnSpLocks/>
            </p:cNvCxnSpPr>
            <p:nvPr/>
          </p:nvCxnSpPr>
          <p:spPr>
            <a:xfrm flipH="1" flipV="1">
              <a:off x="7345537" y="2636912"/>
              <a:ext cx="630128" cy="1728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60A84AB-70B2-DA52-43B2-78D417E8C5F9}"/>
                </a:ext>
              </a:extLst>
            </p:cNvPr>
            <p:cNvCxnSpPr>
              <a:cxnSpLocks/>
            </p:cNvCxnSpPr>
            <p:nvPr/>
          </p:nvCxnSpPr>
          <p:spPr>
            <a:xfrm rot="60000" flipH="1" flipV="1">
              <a:off x="8181871" y="2636880"/>
              <a:ext cx="630128" cy="1728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2" name="TextBox 131">
            <a:extLst>
              <a:ext uri="{FF2B5EF4-FFF2-40B4-BE49-F238E27FC236}">
                <a16:creationId xmlns:a16="http://schemas.microsoft.com/office/drawing/2014/main" id="{20D74F62-BEC8-396B-58DD-D800E39B9329}"/>
              </a:ext>
            </a:extLst>
          </p:cNvPr>
          <p:cNvSpPr txBox="1"/>
          <p:nvPr/>
        </p:nvSpPr>
        <p:spPr>
          <a:xfrm>
            <a:off x="877755" y="1742481"/>
            <a:ext cx="4724847" cy="646331"/>
          </a:xfrm>
          <a:prstGeom prst="rect">
            <a:avLst/>
          </a:prstGeom>
          <a:noFill/>
        </p:spPr>
        <p:txBody>
          <a:bodyPr wrap="square">
            <a:spAutoFit/>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all crossing signage and road/path markings (including TGSIs)</a:t>
            </a:r>
            <a:endParaRPr lang="en-AU" dirty="0"/>
          </a:p>
        </p:txBody>
      </p:sp>
      <p:grpSp>
        <p:nvGrpSpPr>
          <p:cNvPr id="133" name="Group 132">
            <a:extLst>
              <a:ext uri="{FF2B5EF4-FFF2-40B4-BE49-F238E27FC236}">
                <a16:creationId xmlns:a16="http://schemas.microsoft.com/office/drawing/2014/main" id="{99A6053A-BB1C-285F-1401-2F2239342090}"/>
              </a:ext>
            </a:extLst>
          </p:cNvPr>
          <p:cNvGrpSpPr/>
          <p:nvPr/>
        </p:nvGrpSpPr>
        <p:grpSpPr>
          <a:xfrm>
            <a:off x="6312024" y="1216310"/>
            <a:ext cx="4073963" cy="4798244"/>
            <a:chOff x="6312024" y="1216310"/>
            <a:chExt cx="4073963" cy="4798244"/>
          </a:xfrm>
        </p:grpSpPr>
        <p:cxnSp>
          <p:nvCxnSpPr>
            <p:cNvPr id="134" name="Straight Connector 133">
              <a:extLst>
                <a:ext uri="{FF2B5EF4-FFF2-40B4-BE49-F238E27FC236}">
                  <a16:creationId xmlns:a16="http://schemas.microsoft.com/office/drawing/2014/main" id="{34E57DD2-4496-498A-DC74-83BD2226A13C}"/>
                </a:ext>
              </a:extLst>
            </p:cNvPr>
            <p:cNvCxnSpPr>
              <a:cxnSpLocks/>
            </p:cNvCxnSpPr>
            <p:nvPr/>
          </p:nvCxnSpPr>
          <p:spPr>
            <a:xfrm rot="20727502">
              <a:off x="6465879" y="12163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1E82E8F5-4EB4-29DB-3139-FFC7BC493C3B}"/>
                </a:ext>
              </a:extLst>
            </p:cNvPr>
            <p:cNvCxnSpPr>
              <a:cxnSpLocks/>
            </p:cNvCxnSpPr>
            <p:nvPr/>
          </p:nvCxnSpPr>
          <p:spPr>
            <a:xfrm rot="20727502">
              <a:off x="6707179" y="25752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2DD695BA-A6D8-0D81-09C2-188DFDAA3322}"/>
                </a:ext>
              </a:extLst>
            </p:cNvPr>
            <p:cNvCxnSpPr>
              <a:cxnSpLocks/>
            </p:cNvCxnSpPr>
            <p:nvPr/>
          </p:nvCxnSpPr>
          <p:spPr>
            <a:xfrm rot="20727502">
              <a:off x="6948479" y="43024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60C6BA29-8555-8488-3F19-0D9E20DB7437}"/>
                </a:ext>
              </a:extLst>
            </p:cNvPr>
            <p:cNvCxnSpPr>
              <a:cxnSpLocks/>
            </p:cNvCxnSpPr>
            <p:nvPr/>
          </p:nvCxnSpPr>
          <p:spPr>
            <a:xfrm rot="20727502">
              <a:off x="10313979" y="587053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a16="http://schemas.microsoft.com/office/drawing/2014/main" id="{DB0F55EE-A6C5-5338-BF68-F64901A4DDA6}"/>
                </a:ext>
              </a:extLst>
            </p:cNvPr>
            <p:cNvCxnSpPr>
              <a:cxnSpLocks/>
            </p:cNvCxnSpPr>
            <p:nvPr/>
          </p:nvCxnSpPr>
          <p:spPr>
            <a:xfrm flipV="1">
              <a:off x="6312024" y="22768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a16="http://schemas.microsoft.com/office/drawing/2014/main" id="{2CE02498-ECC0-C864-830E-6D0A5B392D67}"/>
                </a:ext>
              </a:extLst>
            </p:cNvPr>
            <p:cNvCxnSpPr>
              <a:cxnSpLocks/>
            </p:cNvCxnSpPr>
            <p:nvPr/>
          </p:nvCxnSpPr>
          <p:spPr>
            <a:xfrm flipV="1">
              <a:off x="8102724" y="24673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a16="http://schemas.microsoft.com/office/drawing/2014/main" id="{D1A0CD0D-CCE9-0552-33A8-A44A494B467F}"/>
                </a:ext>
              </a:extLst>
            </p:cNvPr>
            <p:cNvCxnSpPr>
              <a:cxnSpLocks/>
            </p:cNvCxnSpPr>
            <p:nvPr/>
          </p:nvCxnSpPr>
          <p:spPr>
            <a:xfrm flipV="1">
              <a:off x="7607424" y="58074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a16="http://schemas.microsoft.com/office/drawing/2014/main" id="{0F7BAF60-C6AE-9ECF-0BFE-56BA2B914241}"/>
                </a:ext>
              </a:extLst>
            </p:cNvPr>
            <p:cNvCxnSpPr>
              <a:cxnSpLocks/>
            </p:cNvCxnSpPr>
            <p:nvPr/>
          </p:nvCxnSpPr>
          <p:spPr>
            <a:xfrm flipV="1">
              <a:off x="7594724" y="35468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a16="http://schemas.microsoft.com/office/drawing/2014/main" id="{0A9FE87D-D083-F85A-3E60-2F7681A45FA4}"/>
                </a:ext>
              </a:extLst>
            </p:cNvPr>
            <p:cNvCxnSpPr>
              <a:cxnSpLocks/>
            </p:cNvCxnSpPr>
            <p:nvPr/>
          </p:nvCxnSpPr>
          <p:spPr>
            <a:xfrm flipV="1">
              <a:off x="7709024" y="13116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a16="http://schemas.microsoft.com/office/drawing/2014/main" id="{87CD9B90-F2BB-4B2B-C92C-FD4525C301CC}"/>
                </a:ext>
              </a:extLst>
            </p:cNvPr>
            <p:cNvCxnSpPr>
              <a:cxnSpLocks/>
            </p:cNvCxnSpPr>
            <p:nvPr/>
          </p:nvCxnSpPr>
          <p:spPr>
            <a:xfrm flipV="1">
              <a:off x="8483724" y="3559572"/>
              <a:ext cx="142720" cy="46495"/>
            </a:xfrm>
            <a:prstGeom prst="line">
              <a:avLst/>
            </a:prstGeom>
          </p:spPr>
          <p:style>
            <a:lnRef idx="1">
              <a:schemeClr val="dk1"/>
            </a:lnRef>
            <a:fillRef idx="0">
              <a:schemeClr val="dk1"/>
            </a:fillRef>
            <a:effectRef idx="0">
              <a:schemeClr val="dk1"/>
            </a:effectRef>
            <a:fontRef idx="minor">
              <a:schemeClr val="tx1"/>
            </a:fontRef>
          </p:style>
        </p:cxnSp>
      </p:grpSp>
      <p:grpSp>
        <p:nvGrpSpPr>
          <p:cNvPr id="144" name="Group 143">
            <a:extLst>
              <a:ext uri="{FF2B5EF4-FFF2-40B4-BE49-F238E27FC236}">
                <a16:creationId xmlns:a16="http://schemas.microsoft.com/office/drawing/2014/main" id="{6AD433B0-98A2-A267-C4D7-D700FEA06EC8}"/>
              </a:ext>
            </a:extLst>
          </p:cNvPr>
          <p:cNvGrpSpPr/>
          <p:nvPr/>
        </p:nvGrpSpPr>
        <p:grpSpPr>
          <a:xfrm>
            <a:off x="7420469" y="903636"/>
            <a:ext cx="1915972" cy="4955718"/>
            <a:chOff x="7420469" y="903636"/>
            <a:chExt cx="1915972" cy="4955718"/>
          </a:xfrm>
        </p:grpSpPr>
        <p:grpSp>
          <p:nvGrpSpPr>
            <p:cNvPr id="145" name="Group 144">
              <a:extLst>
                <a:ext uri="{FF2B5EF4-FFF2-40B4-BE49-F238E27FC236}">
                  <a16:creationId xmlns:a16="http://schemas.microsoft.com/office/drawing/2014/main" id="{D9D167E7-829B-564F-88C6-3F086D7A2FE1}"/>
                </a:ext>
              </a:extLst>
            </p:cNvPr>
            <p:cNvGrpSpPr/>
            <p:nvPr/>
          </p:nvGrpSpPr>
          <p:grpSpPr>
            <a:xfrm rot="15264248">
              <a:off x="9151485" y="5674398"/>
              <a:ext cx="216024" cy="153888"/>
              <a:chOff x="6896471" y="4288096"/>
              <a:chExt cx="216024" cy="153888"/>
            </a:xfrm>
          </p:grpSpPr>
          <p:cxnSp>
            <p:nvCxnSpPr>
              <p:cNvPr id="158" name="Straight Connector 157">
                <a:extLst>
                  <a:ext uri="{FF2B5EF4-FFF2-40B4-BE49-F238E27FC236}">
                    <a16:creationId xmlns:a16="http://schemas.microsoft.com/office/drawing/2014/main" id="{B3963875-4F1B-4AD0-95CA-362FF0691EC8}"/>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9" name="Straight Connector 158">
                <a:extLst>
                  <a:ext uri="{FF2B5EF4-FFF2-40B4-BE49-F238E27FC236}">
                    <a16:creationId xmlns:a16="http://schemas.microsoft.com/office/drawing/2014/main" id="{DCEB0522-BC0F-2F47-6C3B-68946A38E679}"/>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60" name="Straight Connector 159">
                <a:extLst>
                  <a:ext uri="{FF2B5EF4-FFF2-40B4-BE49-F238E27FC236}">
                    <a16:creationId xmlns:a16="http://schemas.microsoft.com/office/drawing/2014/main" id="{8F6CA772-7D57-7FD1-A071-E9FE9E296E03}"/>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46" name="Group 145">
              <a:extLst>
                <a:ext uri="{FF2B5EF4-FFF2-40B4-BE49-F238E27FC236}">
                  <a16:creationId xmlns:a16="http://schemas.microsoft.com/office/drawing/2014/main" id="{D883B897-0394-E3CF-0EC5-C9F10A6DCCAD}"/>
                </a:ext>
              </a:extLst>
            </p:cNvPr>
            <p:cNvGrpSpPr/>
            <p:nvPr/>
          </p:nvGrpSpPr>
          <p:grpSpPr>
            <a:xfrm rot="15264248">
              <a:off x="7459566" y="934704"/>
              <a:ext cx="216024" cy="153888"/>
              <a:chOff x="6896471" y="4288096"/>
              <a:chExt cx="216024" cy="153888"/>
            </a:xfrm>
          </p:grpSpPr>
          <p:cxnSp>
            <p:nvCxnSpPr>
              <p:cNvPr id="155" name="Straight Connector 154">
                <a:extLst>
                  <a:ext uri="{FF2B5EF4-FFF2-40B4-BE49-F238E27FC236}">
                    <a16:creationId xmlns:a16="http://schemas.microsoft.com/office/drawing/2014/main" id="{592CD80A-4997-B7A3-48A6-5738C08AAD9B}"/>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6" name="Straight Connector 155">
                <a:extLst>
                  <a:ext uri="{FF2B5EF4-FFF2-40B4-BE49-F238E27FC236}">
                    <a16:creationId xmlns:a16="http://schemas.microsoft.com/office/drawing/2014/main" id="{85B16E93-085E-9BA5-7673-C8B336C163B9}"/>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F3A356FC-40A6-5EF5-9FA4-4E78324B3DFB}"/>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47" name="Group 146">
              <a:extLst>
                <a:ext uri="{FF2B5EF4-FFF2-40B4-BE49-F238E27FC236}">
                  <a16:creationId xmlns:a16="http://schemas.microsoft.com/office/drawing/2014/main" id="{5976B3D4-5E5C-DD11-AB06-BDA7F6A00F26}"/>
                </a:ext>
              </a:extLst>
            </p:cNvPr>
            <p:cNvGrpSpPr/>
            <p:nvPr/>
          </p:nvGrpSpPr>
          <p:grpSpPr>
            <a:xfrm rot="15264248">
              <a:off x="7389401" y="2719421"/>
              <a:ext cx="216024" cy="153888"/>
              <a:chOff x="6896471" y="4288096"/>
              <a:chExt cx="216024" cy="153888"/>
            </a:xfrm>
          </p:grpSpPr>
          <p:cxnSp>
            <p:nvCxnSpPr>
              <p:cNvPr id="152" name="Straight Connector 151">
                <a:extLst>
                  <a:ext uri="{FF2B5EF4-FFF2-40B4-BE49-F238E27FC236}">
                    <a16:creationId xmlns:a16="http://schemas.microsoft.com/office/drawing/2014/main" id="{A4FCA8B2-B766-7B6A-B037-5E6FCD894982}"/>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3" name="Straight Connector 152">
                <a:extLst>
                  <a:ext uri="{FF2B5EF4-FFF2-40B4-BE49-F238E27FC236}">
                    <a16:creationId xmlns:a16="http://schemas.microsoft.com/office/drawing/2014/main" id="{E0399FC5-3A74-04F0-3FA9-DA4F2A7D49A3}"/>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a:extLst>
                  <a:ext uri="{FF2B5EF4-FFF2-40B4-BE49-F238E27FC236}">
                    <a16:creationId xmlns:a16="http://schemas.microsoft.com/office/drawing/2014/main" id="{749BEE54-6A18-FAD3-2C7E-07E613620D1C}"/>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48" name="Group 147">
              <a:extLst>
                <a:ext uri="{FF2B5EF4-FFF2-40B4-BE49-F238E27FC236}">
                  <a16:creationId xmlns:a16="http://schemas.microsoft.com/office/drawing/2014/main" id="{F84C9E8B-83FA-235C-3224-625665EA2914}"/>
                </a:ext>
              </a:extLst>
            </p:cNvPr>
            <p:cNvGrpSpPr/>
            <p:nvPr/>
          </p:nvGrpSpPr>
          <p:grpSpPr>
            <a:xfrm rot="15264248">
              <a:off x="8600509" y="4116660"/>
              <a:ext cx="216024" cy="153888"/>
              <a:chOff x="6896471" y="4288096"/>
              <a:chExt cx="216024" cy="153888"/>
            </a:xfrm>
          </p:grpSpPr>
          <p:cxnSp>
            <p:nvCxnSpPr>
              <p:cNvPr id="149" name="Straight Connector 148">
                <a:extLst>
                  <a:ext uri="{FF2B5EF4-FFF2-40B4-BE49-F238E27FC236}">
                    <a16:creationId xmlns:a16="http://schemas.microsoft.com/office/drawing/2014/main" id="{00D9B6AE-94DB-1CE0-2F13-B1B02D231358}"/>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2552F2BA-ECF3-8772-5212-19B4D3FAD34B}"/>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1" name="Straight Connector 150">
                <a:extLst>
                  <a:ext uri="{FF2B5EF4-FFF2-40B4-BE49-F238E27FC236}">
                    <a16:creationId xmlns:a16="http://schemas.microsoft.com/office/drawing/2014/main" id="{EE14417B-C2FC-8164-8B1C-DCABF60CB382}"/>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sp>
        <p:nvSpPr>
          <p:cNvPr id="179" name="TextBox 178">
            <a:extLst>
              <a:ext uri="{FF2B5EF4-FFF2-40B4-BE49-F238E27FC236}">
                <a16:creationId xmlns:a16="http://schemas.microsoft.com/office/drawing/2014/main" id="{22FBF815-30D1-85C0-E7FE-E3A182908345}"/>
              </a:ext>
            </a:extLst>
          </p:cNvPr>
          <p:cNvSpPr txBox="1"/>
          <p:nvPr/>
        </p:nvSpPr>
        <p:spPr>
          <a:xfrm>
            <a:off x="401862" y="1643420"/>
            <a:ext cx="271238" cy="584775"/>
          </a:xfrm>
          <a:prstGeom prst="rect">
            <a:avLst/>
          </a:prstGeom>
          <a:noFill/>
        </p:spPr>
        <p:txBody>
          <a:bodyPr wrap="square">
            <a:spAutoFit/>
          </a:bodyPr>
          <a:lstStyle/>
          <a:p>
            <a:r>
              <a:rPr lang="en-AU" sz="3200" dirty="0">
                <a:effectLst/>
                <a:latin typeface="Aptos" panose="020B0004020202020204" pitchFamily="34" charset="0"/>
                <a:ea typeface="Aptos" panose="020B0004020202020204" pitchFamily="34" charset="0"/>
                <a:cs typeface="Times New Roman" panose="02020603050405020304" pitchFamily="18" charset="0"/>
              </a:rPr>
              <a:t>☑</a:t>
            </a:r>
            <a:endParaRPr lang="en-AU" sz="3200" dirty="0"/>
          </a:p>
        </p:txBody>
      </p:sp>
      <p:grpSp>
        <p:nvGrpSpPr>
          <p:cNvPr id="197" name="Group 196">
            <a:extLst>
              <a:ext uri="{FF2B5EF4-FFF2-40B4-BE49-F238E27FC236}">
                <a16:creationId xmlns:a16="http://schemas.microsoft.com/office/drawing/2014/main" id="{18D4BBB3-30FA-3EBB-178B-924399F07AE3}"/>
              </a:ext>
            </a:extLst>
          </p:cNvPr>
          <p:cNvGrpSpPr/>
          <p:nvPr/>
        </p:nvGrpSpPr>
        <p:grpSpPr>
          <a:xfrm>
            <a:off x="6372302" y="1864520"/>
            <a:ext cx="537136" cy="288663"/>
            <a:chOff x="6372302" y="1864520"/>
            <a:chExt cx="537136" cy="288663"/>
          </a:xfrm>
        </p:grpSpPr>
        <p:grpSp>
          <p:nvGrpSpPr>
            <p:cNvPr id="198" name="Group 197">
              <a:extLst>
                <a:ext uri="{FF2B5EF4-FFF2-40B4-BE49-F238E27FC236}">
                  <a16:creationId xmlns:a16="http://schemas.microsoft.com/office/drawing/2014/main" id="{48613364-A6DB-FEBF-D491-54064BD0C5E1}"/>
                </a:ext>
              </a:extLst>
            </p:cNvPr>
            <p:cNvGrpSpPr/>
            <p:nvPr/>
          </p:nvGrpSpPr>
          <p:grpSpPr>
            <a:xfrm>
              <a:off x="6372302" y="1864520"/>
              <a:ext cx="537136" cy="288663"/>
              <a:chOff x="6037990" y="1906250"/>
              <a:chExt cx="537136" cy="288663"/>
            </a:xfrm>
          </p:grpSpPr>
          <p:cxnSp>
            <p:nvCxnSpPr>
              <p:cNvPr id="200" name="Straight Arrow Connector 199">
                <a:extLst>
                  <a:ext uri="{FF2B5EF4-FFF2-40B4-BE49-F238E27FC236}">
                    <a16:creationId xmlns:a16="http://schemas.microsoft.com/office/drawing/2014/main" id="{CDAC943E-B3D9-ED5B-4392-59DE9A747AFC}"/>
                  </a:ext>
                </a:extLst>
              </p:cNvPr>
              <p:cNvCxnSpPr>
                <a:cxnSpLocks/>
              </p:cNvCxnSpPr>
              <p:nvPr/>
            </p:nvCxnSpPr>
            <p:spPr>
              <a:xfrm rot="2400000" flipV="1">
                <a:off x="6467126" y="1906250"/>
                <a:ext cx="108000" cy="169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EF5A3373-227F-AB24-00D3-A26CA002A35E}"/>
                  </a:ext>
                </a:extLst>
              </p:cNvPr>
              <p:cNvCxnSpPr>
                <a:cxnSpLocks/>
              </p:cNvCxnSpPr>
              <p:nvPr/>
            </p:nvCxnSpPr>
            <p:spPr>
              <a:xfrm rot="1800000" flipH="1">
                <a:off x="6037990" y="2042520"/>
                <a:ext cx="144000" cy="152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99" name="TextBox 198">
              <a:extLst>
                <a:ext uri="{FF2B5EF4-FFF2-40B4-BE49-F238E27FC236}">
                  <a16:creationId xmlns:a16="http://schemas.microsoft.com/office/drawing/2014/main" id="{6E40679D-A783-3F70-36BF-5F56F443FC51}"/>
                </a:ext>
              </a:extLst>
            </p:cNvPr>
            <p:cNvSpPr txBox="1"/>
            <p:nvPr/>
          </p:nvSpPr>
          <p:spPr>
            <a:xfrm rot="20602657">
              <a:off x="6453737" y="1908270"/>
              <a:ext cx="385042" cy="200055"/>
            </a:xfrm>
            <a:prstGeom prst="rect">
              <a:avLst/>
            </a:prstGeom>
            <a:noFill/>
          </p:spPr>
          <p:txBody>
            <a:bodyPr wrap="none" rtlCol="0">
              <a:spAutoFit/>
            </a:bodyPr>
            <a:lstStyle/>
            <a:p>
              <a:r>
                <a:rPr lang="en-AU" sz="700" dirty="0">
                  <a:solidFill>
                    <a:schemeClr val="accent1"/>
                  </a:solidFill>
                </a:rPr>
                <a:t>1.7m</a:t>
              </a:r>
            </a:p>
          </p:txBody>
        </p:sp>
      </p:grpSp>
      <p:grpSp>
        <p:nvGrpSpPr>
          <p:cNvPr id="202" name="Group 201">
            <a:extLst>
              <a:ext uri="{FF2B5EF4-FFF2-40B4-BE49-F238E27FC236}">
                <a16:creationId xmlns:a16="http://schemas.microsoft.com/office/drawing/2014/main" id="{F95FAEF5-2D6D-9515-2AE7-F79698286F57}"/>
              </a:ext>
            </a:extLst>
          </p:cNvPr>
          <p:cNvGrpSpPr/>
          <p:nvPr/>
        </p:nvGrpSpPr>
        <p:grpSpPr>
          <a:xfrm>
            <a:off x="7537676" y="5347126"/>
            <a:ext cx="670671" cy="200055"/>
            <a:chOff x="7537676" y="5347126"/>
            <a:chExt cx="670671" cy="200055"/>
          </a:xfrm>
        </p:grpSpPr>
        <p:grpSp>
          <p:nvGrpSpPr>
            <p:cNvPr id="203" name="Group 202">
              <a:extLst>
                <a:ext uri="{FF2B5EF4-FFF2-40B4-BE49-F238E27FC236}">
                  <a16:creationId xmlns:a16="http://schemas.microsoft.com/office/drawing/2014/main" id="{D0DA33B4-3125-B51C-92E7-C285A422CAAD}"/>
                </a:ext>
              </a:extLst>
            </p:cNvPr>
            <p:cNvGrpSpPr/>
            <p:nvPr/>
          </p:nvGrpSpPr>
          <p:grpSpPr>
            <a:xfrm rot="1244655">
              <a:off x="7537676" y="5379109"/>
              <a:ext cx="670671" cy="153568"/>
              <a:chOff x="6291479" y="1933784"/>
              <a:chExt cx="670671" cy="153568"/>
            </a:xfrm>
          </p:grpSpPr>
          <p:cxnSp>
            <p:nvCxnSpPr>
              <p:cNvPr id="205" name="Straight Arrow Connector 204">
                <a:extLst>
                  <a:ext uri="{FF2B5EF4-FFF2-40B4-BE49-F238E27FC236}">
                    <a16:creationId xmlns:a16="http://schemas.microsoft.com/office/drawing/2014/main" id="{C57B475E-3B3B-0F28-D55B-5793ABF4B766}"/>
                  </a:ext>
                </a:extLst>
              </p:cNvPr>
              <p:cNvCxnSpPr>
                <a:cxnSpLocks/>
              </p:cNvCxnSpPr>
              <p:nvPr/>
            </p:nvCxnSpPr>
            <p:spPr>
              <a:xfrm rot="20355345">
                <a:off x="6731924" y="1933784"/>
                <a:ext cx="230226" cy="17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C722AF8D-43ED-7516-25A4-663C4D1B3813}"/>
                  </a:ext>
                </a:extLst>
              </p:cNvPr>
              <p:cNvCxnSpPr>
                <a:cxnSpLocks/>
              </p:cNvCxnSpPr>
              <p:nvPr/>
            </p:nvCxnSpPr>
            <p:spPr>
              <a:xfrm rot="20355345" flipH="1" flipV="1">
                <a:off x="6291479" y="2067304"/>
                <a:ext cx="247628" cy="20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04" name="TextBox 203">
              <a:extLst>
                <a:ext uri="{FF2B5EF4-FFF2-40B4-BE49-F238E27FC236}">
                  <a16:creationId xmlns:a16="http://schemas.microsoft.com/office/drawing/2014/main" id="{02543DE5-5898-0A70-D8B8-663D328D07A2}"/>
                </a:ext>
              </a:extLst>
            </p:cNvPr>
            <p:cNvSpPr txBox="1"/>
            <p:nvPr/>
          </p:nvSpPr>
          <p:spPr>
            <a:xfrm rot="207030">
              <a:off x="7687651" y="5347126"/>
              <a:ext cx="385042" cy="200055"/>
            </a:xfrm>
            <a:prstGeom prst="rect">
              <a:avLst/>
            </a:prstGeom>
            <a:noFill/>
          </p:spPr>
          <p:txBody>
            <a:bodyPr wrap="none" rtlCol="0">
              <a:spAutoFit/>
            </a:bodyPr>
            <a:lstStyle/>
            <a:p>
              <a:r>
                <a:rPr lang="en-AU" sz="700" dirty="0">
                  <a:solidFill>
                    <a:schemeClr val="accent1"/>
                  </a:solidFill>
                </a:rPr>
                <a:t>1.7m</a:t>
              </a:r>
            </a:p>
          </p:txBody>
        </p:sp>
      </p:grpSp>
      <p:grpSp>
        <p:nvGrpSpPr>
          <p:cNvPr id="207" name="Group 206">
            <a:extLst>
              <a:ext uri="{FF2B5EF4-FFF2-40B4-BE49-F238E27FC236}">
                <a16:creationId xmlns:a16="http://schemas.microsoft.com/office/drawing/2014/main" id="{55960027-C7F3-892A-D617-7A5EEBD0ACFA}"/>
              </a:ext>
            </a:extLst>
          </p:cNvPr>
          <p:cNvGrpSpPr/>
          <p:nvPr/>
        </p:nvGrpSpPr>
        <p:grpSpPr>
          <a:xfrm rot="816263">
            <a:off x="7748721" y="3388728"/>
            <a:ext cx="733902" cy="391499"/>
            <a:chOff x="7540017" y="2806603"/>
            <a:chExt cx="733902" cy="391499"/>
          </a:xfrm>
        </p:grpSpPr>
        <p:cxnSp>
          <p:nvCxnSpPr>
            <p:cNvPr id="208" name="Straight Arrow Connector 207">
              <a:extLst>
                <a:ext uri="{FF2B5EF4-FFF2-40B4-BE49-F238E27FC236}">
                  <a16:creationId xmlns:a16="http://schemas.microsoft.com/office/drawing/2014/main" id="{9269629F-A351-D212-7D3E-6297C8CBD740}"/>
                </a:ext>
              </a:extLst>
            </p:cNvPr>
            <p:cNvCxnSpPr>
              <a:cxnSpLocks/>
            </p:cNvCxnSpPr>
            <p:nvPr/>
          </p:nvCxnSpPr>
          <p:spPr>
            <a:xfrm rot="2280000" flipH="1">
              <a:off x="7540017" y="2982519"/>
              <a:ext cx="144000" cy="215583"/>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09" name="Straight Arrow Connector 208">
              <a:extLst>
                <a:ext uri="{FF2B5EF4-FFF2-40B4-BE49-F238E27FC236}">
                  <a16:creationId xmlns:a16="http://schemas.microsoft.com/office/drawing/2014/main" id="{F6EEA854-7CEB-84F9-4F6C-663661CA9DF6}"/>
                </a:ext>
              </a:extLst>
            </p:cNvPr>
            <p:cNvCxnSpPr>
              <a:cxnSpLocks/>
            </p:cNvCxnSpPr>
            <p:nvPr/>
          </p:nvCxnSpPr>
          <p:spPr>
            <a:xfrm rot="1440000" flipV="1">
              <a:off x="8057919" y="2806603"/>
              <a:ext cx="216000" cy="20156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0" name="TextBox 209">
              <a:extLst>
                <a:ext uri="{FF2B5EF4-FFF2-40B4-BE49-F238E27FC236}">
                  <a16:creationId xmlns:a16="http://schemas.microsoft.com/office/drawing/2014/main" id="{695C3A6F-B6BE-0926-BD8F-BD4F4BCC1F24}"/>
                </a:ext>
              </a:extLst>
            </p:cNvPr>
            <p:cNvSpPr txBox="1"/>
            <p:nvPr/>
          </p:nvSpPr>
          <p:spPr>
            <a:xfrm rot="20562280">
              <a:off x="7637320" y="2859493"/>
              <a:ext cx="497252" cy="261610"/>
            </a:xfrm>
            <a:prstGeom prst="rect">
              <a:avLst/>
            </a:prstGeom>
            <a:noFill/>
          </p:spPr>
          <p:txBody>
            <a:bodyPr wrap="none" rtlCol="0">
              <a:spAutoFit/>
            </a:bodyPr>
            <a:lstStyle/>
            <a:p>
              <a:r>
                <a:rPr lang="en-AU" sz="1050" dirty="0">
                  <a:solidFill>
                    <a:schemeClr val="accent1"/>
                  </a:solidFill>
                </a:rPr>
                <a:t>1.2m</a:t>
              </a:r>
            </a:p>
          </p:txBody>
        </p:sp>
      </p:grpSp>
      <p:grpSp>
        <p:nvGrpSpPr>
          <p:cNvPr id="211" name="Group 210">
            <a:extLst>
              <a:ext uri="{FF2B5EF4-FFF2-40B4-BE49-F238E27FC236}">
                <a16:creationId xmlns:a16="http://schemas.microsoft.com/office/drawing/2014/main" id="{46E86C3B-E1A6-37B6-C9C0-9765493E1F2F}"/>
              </a:ext>
            </a:extLst>
          </p:cNvPr>
          <p:cNvGrpSpPr/>
          <p:nvPr/>
        </p:nvGrpSpPr>
        <p:grpSpPr>
          <a:xfrm>
            <a:off x="7187506" y="2532796"/>
            <a:ext cx="253916" cy="657989"/>
            <a:chOff x="7193368" y="2526934"/>
            <a:chExt cx="253916" cy="657989"/>
          </a:xfrm>
        </p:grpSpPr>
        <p:cxnSp>
          <p:nvCxnSpPr>
            <p:cNvPr id="212" name="Straight Arrow Connector 211">
              <a:extLst>
                <a:ext uri="{FF2B5EF4-FFF2-40B4-BE49-F238E27FC236}">
                  <a16:creationId xmlns:a16="http://schemas.microsoft.com/office/drawing/2014/main" id="{83BC6AA7-87FB-0A41-E665-3BD4893C1B90}"/>
                </a:ext>
              </a:extLst>
            </p:cNvPr>
            <p:cNvCxnSpPr>
              <a:cxnSpLocks/>
            </p:cNvCxnSpPr>
            <p:nvPr/>
          </p:nvCxnSpPr>
          <p:spPr>
            <a:xfrm rot="300000">
              <a:off x="7364919" y="3040923"/>
              <a:ext cx="72782" cy="144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13" name="TextBox 212">
              <a:extLst>
                <a:ext uri="{FF2B5EF4-FFF2-40B4-BE49-F238E27FC236}">
                  <a16:creationId xmlns:a16="http://schemas.microsoft.com/office/drawing/2014/main" id="{BE87B3AF-70DA-8F18-3CE8-5CB7CFC676FA}"/>
                </a:ext>
              </a:extLst>
            </p:cNvPr>
            <p:cNvSpPr txBox="1"/>
            <p:nvPr/>
          </p:nvSpPr>
          <p:spPr>
            <a:xfrm rot="4188119">
              <a:off x="7078112" y="2753490"/>
              <a:ext cx="484428" cy="253916"/>
            </a:xfrm>
            <a:prstGeom prst="rect">
              <a:avLst/>
            </a:prstGeom>
            <a:noFill/>
          </p:spPr>
          <p:txBody>
            <a:bodyPr wrap="none" rtlCol="0">
              <a:spAutoFit/>
            </a:bodyPr>
            <a:lstStyle/>
            <a:p>
              <a:r>
                <a:rPr lang="en-AU" sz="1050" dirty="0">
                  <a:solidFill>
                    <a:schemeClr val="accent1"/>
                  </a:solidFill>
                </a:rPr>
                <a:t>1.5m</a:t>
              </a:r>
            </a:p>
          </p:txBody>
        </p:sp>
        <p:cxnSp>
          <p:nvCxnSpPr>
            <p:cNvPr id="214" name="Straight Arrow Connector 213">
              <a:extLst>
                <a:ext uri="{FF2B5EF4-FFF2-40B4-BE49-F238E27FC236}">
                  <a16:creationId xmlns:a16="http://schemas.microsoft.com/office/drawing/2014/main" id="{854062CA-C619-114E-E6B0-BB6CBDCAE1B7}"/>
                </a:ext>
              </a:extLst>
            </p:cNvPr>
            <p:cNvCxnSpPr>
              <a:cxnSpLocks/>
            </p:cNvCxnSpPr>
            <p:nvPr/>
          </p:nvCxnSpPr>
          <p:spPr>
            <a:xfrm rot="21060000" flipH="1" flipV="1">
              <a:off x="7210626" y="2526934"/>
              <a:ext cx="36000" cy="216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15" name="Group 214">
            <a:extLst>
              <a:ext uri="{FF2B5EF4-FFF2-40B4-BE49-F238E27FC236}">
                <a16:creationId xmlns:a16="http://schemas.microsoft.com/office/drawing/2014/main" id="{CA02D851-D0D2-1750-3516-3D3BED8224CF}"/>
              </a:ext>
            </a:extLst>
          </p:cNvPr>
          <p:cNvGrpSpPr/>
          <p:nvPr/>
        </p:nvGrpSpPr>
        <p:grpSpPr>
          <a:xfrm>
            <a:off x="7641989" y="3820854"/>
            <a:ext cx="311405" cy="873584"/>
            <a:chOff x="7149659" y="2328724"/>
            <a:chExt cx="311405" cy="873584"/>
          </a:xfrm>
        </p:grpSpPr>
        <p:cxnSp>
          <p:nvCxnSpPr>
            <p:cNvPr id="216" name="Straight Arrow Connector 215">
              <a:extLst>
                <a:ext uri="{FF2B5EF4-FFF2-40B4-BE49-F238E27FC236}">
                  <a16:creationId xmlns:a16="http://schemas.microsoft.com/office/drawing/2014/main" id="{7CCA3018-2CBA-2C9C-E210-A746EB194BAD}"/>
                </a:ext>
              </a:extLst>
            </p:cNvPr>
            <p:cNvCxnSpPr>
              <a:cxnSpLocks/>
            </p:cNvCxnSpPr>
            <p:nvPr/>
          </p:nvCxnSpPr>
          <p:spPr>
            <a:xfrm rot="21240000">
              <a:off x="7374334" y="2878308"/>
              <a:ext cx="86730" cy="324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17" name="TextBox 216">
              <a:extLst>
                <a:ext uri="{FF2B5EF4-FFF2-40B4-BE49-F238E27FC236}">
                  <a16:creationId xmlns:a16="http://schemas.microsoft.com/office/drawing/2014/main" id="{65B2AB37-B898-2CBD-D775-85E3B0956B53}"/>
                </a:ext>
              </a:extLst>
            </p:cNvPr>
            <p:cNvSpPr txBox="1"/>
            <p:nvPr/>
          </p:nvSpPr>
          <p:spPr>
            <a:xfrm rot="4209124">
              <a:off x="7043250" y="2573612"/>
              <a:ext cx="484428" cy="253916"/>
            </a:xfrm>
            <a:prstGeom prst="rect">
              <a:avLst/>
            </a:prstGeom>
            <a:noFill/>
          </p:spPr>
          <p:txBody>
            <a:bodyPr wrap="none" rtlCol="0">
              <a:spAutoFit/>
            </a:bodyPr>
            <a:lstStyle/>
            <a:p>
              <a:r>
                <a:rPr lang="en-AU" sz="1050" dirty="0">
                  <a:solidFill>
                    <a:schemeClr val="accent1"/>
                  </a:solidFill>
                </a:rPr>
                <a:t>1.8m</a:t>
              </a:r>
            </a:p>
          </p:txBody>
        </p:sp>
        <p:cxnSp>
          <p:nvCxnSpPr>
            <p:cNvPr id="218" name="Straight Arrow Connector 217">
              <a:extLst>
                <a:ext uri="{FF2B5EF4-FFF2-40B4-BE49-F238E27FC236}">
                  <a16:creationId xmlns:a16="http://schemas.microsoft.com/office/drawing/2014/main" id="{138B4C2E-BEFA-763A-5DEE-33F7B3A456B8}"/>
                </a:ext>
              </a:extLst>
            </p:cNvPr>
            <p:cNvCxnSpPr>
              <a:cxnSpLocks/>
            </p:cNvCxnSpPr>
            <p:nvPr/>
          </p:nvCxnSpPr>
          <p:spPr>
            <a:xfrm rot="60000" flipH="1" flipV="1">
              <a:off x="7149659" y="2328724"/>
              <a:ext cx="84671" cy="20527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19" name="Group 218">
            <a:extLst>
              <a:ext uri="{FF2B5EF4-FFF2-40B4-BE49-F238E27FC236}">
                <a16:creationId xmlns:a16="http://schemas.microsoft.com/office/drawing/2014/main" id="{E3931EC4-C762-E759-9512-0D46C8964F31}"/>
              </a:ext>
            </a:extLst>
          </p:cNvPr>
          <p:cNvGrpSpPr/>
          <p:nvPr/>
        </p:nvGrpSpPr>
        <p:grpSpPr>
          <a:xfrm>
            <a:off x="7043534" y="2570920"/>
            <a:ext cx="785343" cy="2166299"/>
            <a:chOff x="7216761" y="2500416"/>
            <a:chExt cx="785343" cy="2166299"/>
          </a:xfrm>
        </p:grpSpPr>
        <p:cxnSp>
          <p:nvCxnSpPr>
            <p:cNvPr id="220" name="Straight Arrow Connector 219">
              <a:extLst>
                <a:ext uri="{FF2B5EF4-FFF2-40B4-BE49-F238E27FC236}">
                  <a16:creationId xmlns:a16="http://schemas.microsoft.com/office/drawing/2014/main" id="{2E189D16-C9A5-CC4B-161D-3006CB9C7B6C}"/>
                </a:ext>
              </a:extLst>
            </p:cNvPr>
            <p:cNvCxnSpPr>
              <a:cxnSpLocks/>
            </p:cNvCxnSpPr>
            <p:nvPr/>
          </p:nvCxnSpPr>
          <p:spPr>
            <a:xfrm>
              <a:off x="7640752" y="3611899"/>
              <a:ext cx="361352" cy="1054816"/>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21" name="TextBox 220">
              <a:extLst>
                <a:ext uri="{FF2B5EF4-FFF2-40B4-BE49-F238E27FC236}">
                  <a16:creationId xmlns:a16="http://schemas.microsoft.com/office/drawing/2014/main" id="{853EB897-271B-48FA-3913-E651125E941D}"/>
                </a:ext>
              </a:extLst>
            </p:cNvPr>
            <p:cNvSpPr txBox="1"/>
            <p:nvPr/>
          </p:nvSpPr>
          <p:spPr>
            <a:xfrm rot="4123691">
              <a:off x="7328444" y="3285174"/>
              <a:ext cx="484428" cy="253916"/>
            </a:xfrm>
            <a:prstGeom prst="rect">
              <a:avLst/>
            </a:prstGeom>
            <a:noFill/>
          </p:spPr>
          <p:txBody>
            <a:bodyPr wrap="none" rtlCol="0">
              <a:spAutoFit/>
            </a:bodyPr>
            <a:lstStyle/>
            <a:p>
              <a:r>
                <a:rPr lang="en-AU" sz="1050" dirty="0">
                  <a:solidFill>
                    <a:schemeClr val="accent1"/>
                  </a:solidFill>
                </a:rPr>
                <a:t>4.9m</a:t>
              </a:r>
            </a:p>
          </p:txBody>
        </p:sp>
        <p:cxnSp>
          <p:nvCxnSpPr>
            <p:cNvPr id="222" name="Straight Arrow Connector 221">
              <a:extLst>
                <a:ext uri="{FF2B5EF4-FFF2-40B4-BE49-F238E27FC236}">
                  <a16:creationId xmlns:a16="http://schemas.microsoft.com/office/drawing/2014/main" id="{9EB7B809-9EA9-7667-D707-A20C8750632F}"/>
                </a:ext>
              </a:extLst>
            </p:cNvPr>
            <p:cNvCxnSpPr>
              <a:cxnSpLocks/>
              <a:stCxn id="221" idx="1"/>
            </p:cNvCxnSpPr>
            <p:nvPr/>
          </p:nvCxnSpPr>
          <p:spPr>
            <a:xfrm flipH="1" flipV="1">
              <a:off x="7216761" y="2500416"/>
              <a:ext cx="266023" cy="720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23" name="Group 222">
            <a:extLst>
              <a:ext uri="{FF2B5EF4-FFF2-40B4-BE49-F238E27FC236}">
                <a16:creationId xmlns:a16="http://schemas.microsoft.com/office/drawing/2014/main" id="{5226EDC6-EA52-349C-5AE8-F648B99B121B}"/>
              </a:ext>
            </a:extLst>
          </p:cNvPr>
          <p:cNvGrpSpPr/>
          <p:nvPr/>
        </p:nvGrpSpPr>
        <p:grpSpPr>
          <a:xfrm>
            <a:off x="7615734" y="2313171"/>
            <a:ext cx="332933" cy="483283"/>
            <a:chOff x="7615734" y="2313171"/>
            <a:chExt cx="332933" cy="483283"/>
          </a:xfrm>
        </p:grpSpPr>
        <p:sp>
          <p:nvSpPr>
            <p:cNvPr id="224" name="Right Triangle 223">
              <a:extLst>
                <a:ext uri="{FF2B5EF4-FFF2-40B4-BE49-F238E27FC236}">
                  <a16:creationId xmlns:a16="http://schemas.microsoft.com/office/drawing/2014/main" id="{4F51717B-DDF6-FC1F-6481-588FD00BD047}"/>
                </a:ext>
              </a:extLst>
            </p:cNvPr>
            <p:cNvSpPr/>
            <p:nvPr/>
          </p:nvSpPr>
          <p:spPr>
            <a:xfrm rot="4154753">
              <a:off x="7570901" y="2418688"/>
              <a:ext cx="446527" cy="309005"/>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5" name="TextBox 224">
              <a:extLst>
                <a:ext uri="{FF2B5EF4-FFF2-40B4-BE49-F238E27FC236}">
                  <a16:creationId xmlns:a16="http://schemas.microsoft.com/office/drawing/2014/main" id="{49D7972C-1344-F16C-1F9B-DC7D0FDC7724}"/>
                </a:ext>
              </a:extLst>
            </p:cNvPr>
            <p:cNvSpPr txBox="1"/>
            <p:nvPr/>
          </p:nvSpPr>
          <p:spPr>
            <a:xfrm rot="4201482">
              <a:off x="7520837" y="2408068"/>
              <a:ext cx="389850" cy="200055"/>
            </a:xfrm>
            <a:prstGeom prst="rect">
              <a:avLst/>
            </a:prstGeom>
            <a:noFill/>
          </p:spPr>
          <p:txBody>
            <a:bodyPr wrap="none" rtlCol="0">
              <a:spAutoFit/>
            </a:bodyPr>
            <a:lstStyle/>
            <a:p>
              <a:r>
                <a:rPr lang="en-AU" sz="700" dirty="0">
                  <a:solidFill>
                    <a:schemeClr val="accent1"/>
                  </a:solidFill>
                </a:rPr>
                <a:t>5.8%</a:t>
              </a:r>
            </a:p>
          </p:txBody>
        </p:sp>
      </p:grpSp>
      <p:grpSp>
        <p:nvGrpSpPr>
          <p:cNvPr id="226" name="Group 225">
            <a:extLst>
              <a:ext uri="{FF2B5EF4-FFF2-40B4-BE49-F238E27FC236}">
                <a16:creationId xmlns:a16="http://schemas.microsoft.com/office/drawing/2014/main" id="{16AC5C63-0DBA-EAAC-4A94-077605A7F904}"/>
              </a:ext>
            </a:extLst>
          </p:cNvPr>
          <p:cNvGrpSpPr/>
          <p:nvPr/>
        </p:nvGrpSpPr>
        <p:grpSpPr>
          <a:xfrm>
            <a:off x="8294152" y="4197649"/>
            <a:ext cx="290005" cy="517247"/>
            <a:chOff x="8294152" y="4197649"/>
            <a:chExt cx="290005" cy="517247"/>
          </a:xfrm>
        </p:grpSpPr>
        <p:sp>
          <p:nvSpPr>
            <p:cNvPr id="227" name="Right Triangle 226">
              <a:extLst>
                <a:ext uri="{FF2B5EF4-FFF2-40B4-BE49-F238E27FC236}">
                  <a16:creationId xmlns:a16="http://schemas.microsoft.com/office/drawing/2014/main" id="{8C946882-28BF-4495-BAC4-B2194C28371E}"/>
                </a:ext>
              </a:extLst>
            </p:cNvPr>
            <p:cNvSpPr/>
            <p:nvPr/>
          </p:nvSpPr>
          <p:spPr>
            <a:xfrm rot="15007371" flipV="1">
              <a:off x="8216278" y="4276297"/>
              <a:ext cx="446527" cy="289231"/>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8" name="TextBox 227">
              <a:extLst>
                <a:ext uri="{FF2B5EF4-FFF2-40B4-BE49-F238E27FC236}">
                  <a16:creationId xmlns:a16="http://schemas.microsoft.com/office/drawing/2014/main" id="{6B75FEDE-E46D-B444-A0C8-01FFB1457CD3}"/>
                </a:ext>
              </a:extLst>
            </p:cNvPr>
            <p:cNvSpPr txBox="1"/>
            <p:nvPr/>
          </p:nvSpPr>
          <p:spPr>
            <a:xfrm rot="4063305">
              <a:off x="8199494" y="4420183"/>
              <a:ext cx="389371" cy="200055"/>
            </a:xfrm>
            <a:prstGeom prst="rect">
              <a:avLst/>
            </a:prstGeom>
            <a:noFill/>
          </p:spPr>
          <p:txBody>
            <a:bodyPr wrap="square" rtlCol="0">
              <a:spAutoFit/>
            </a:bodyPr>
            <a:lstStyle/>
            <a:p>
              <a:r>
                <a:rPr lang="en-AU" sz="700" dirty="0">
                  <a:solidFill>
                    <a:schemeClr val="accent1"/>
                  </a:solidFill>
                </a:rPr>
                <a:t>6.3%</a:t>
              </a:r>
            </a:p>
          </p:txBody>
        </p:sp>
      </p:grpSp>
      <p:grpSp>
        <p:nvGrpSpPr>
          <p:cNvPr id="229" name="Group 228">
            <a:extLst>
              <a:ext uri="{FF2B5EF4-FFF2-40B4-BE49-F238E27FC236}">
                <a16:creationId xmlns:a16="http://schemas.microsoft.com/office/drawing/2014/main" id="{60648173-CBC1-BE5C-A716-001ECC045F16}"/>
              </a:ext>
            </a:extLst>
          </p:cNvPr>
          <p:cNvGrpSpPr/>
          <p:nvPr/>
        </p:nvGrpSpPr>
        <p:grpSpPr>
          <a:xfrm rot="16381803">
            <a:off x="6888767" y="1217050"/>
            <a:ext cx="356780" cy="475917"/>
            <a:chOff x="7591887" y="2320537"/>
            <a:chExt cx="356780" cy="475917"/>
          </a:xfrm>
        </p:grpSpPr>
        <p:sp>
          <p:nvSpPr>
            <p:cNvPr id="230" name="Right Triangle 229">
              <a:extLst>
                <a:ext uri="{FF2B5EF4-FFF2-40B4-BE49-F238E27FC236}">
                  <a16:creationId xmlns:a16="http://schemas.microsoft.com/office/drawing/2014/main" id="{3EEAD7E4-83BB-ED86-3027-497D0EC77F70}"/>
                </a:ext>
              </a:extLst>
            </p:cNvPr>
            <p:cNvSpPr/>
            <p:nvPr/>
          </p:nvSpPr>
          <p:spPr>
            <a:xfrm rot="4154753">
              <a:off x="7570901" y="2418688"/>
              <a:ext cx="446527" cy="309005"/>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1" name="TextBox 230">
              <a:extLst>
                <a:ext uri="{FF2B5EF4-FFF2-40B4-BE49-F238E27FC236}">
                  <a16:creationId xmlns:a16="http://schemas.microsoft.com/office/drawing/2014/main" id="{D54FA1D6-2FBE-7F12-E0E1-F7E6E53526D5}"/>
                </a:ext>
              </a:extLst>
            </p:cNvPr>
            <p:cNvSpPr txBox="1"/>
            <p:nvPr/>
          </p:nvSpPr>
          <p:spPr>
            <a:xfrm rot="4087478">
              <a:off x="7496990" y="2415434"/>
              <a:ext cx="389850" cy="200055"/>
            </a:xfrm>
            <a:prstGeom prst="rect">
              <a:avLst/>
            </a:prstGeom>
            <a:noFill/>
          </p:spPr>
          <p:txBody>
            <a:bodyPr wrap="none" rtlCol="0">
              <a:spAutoFit/>
            </a:bodyPr>
            <a:lstStyle/>
            <a:p>
              <a:r>
                <a:rPr lang="en-AU" sz="700" dirty="0">
                  <a:solidFill>
                    <a:schemeClr val="accent1"/>
                  </a:solidFill>
                </a:rPr>
                <a:t>1.2%</a:t>
              </a:r>
            </a:p>
          </p:txBody>
        </p:sp>
      </p:grpSp>
      <p:sp>
        <p:nvSpPr>
          <p:cNvPr id="232" name="TextBox 231">
            <a:extLst>
              <a:ext uri="{FF2B5EF4-FFF2-40B4-BE49-F238E27FC236}">
                <a16:creationId xmlns:a16="http://schemas.microsoft.com/office/drawing/2014/main" id="{4B8B9102-E35B-0A2B-45E8-553B68F11FFC}"/>
              </a:ext>
            </a:extLst>
          </p:cNvPr>
          <p:cNvSpPr txBox="1"/>
          <p:nvPr/>
        </p:nvSpPr>
        <p:spPr>
          <a:xfrm>
            <a:off x="8486320" y="5948453"/>
            <a:ext cx="397866" cy="200055"/>
          </a:xfrm>
          <a:prstGeom prst="rect">
            <a:avLst/>
          </a:prstGeom>
          <a:noFill/>
        </p:spPr>
        <p:txBody>
          <a:bodyPr wrap="none" rtlCol="0">
            <a:spAutoFit/>
          </a:bodyPr>
          <a:lstStyle/>
          <a:p>
            <a:r>
              <a:rPr lang="en-AU" sz="700" dirty="0">
                <a:solidFill>
                  <a:schemeClr val="accent1"/>
                </a:solidFill>
              </a:rPr>
              <a:t>Level</a:t>
            </a:r>
          </a:p>
        </p:txBody>
      </p:sp>
      <p:sp>
        <p:nvSpPr>
          <p:cNvPr id="449" name="TextBox 448">
            <a:extLst>
              <a:ext uri="{FF2B5EF4-FFF2-40B4-BE49-F238E27FC236}">
                <a16:creationId xmlns:a16="http://schemas.microsoft.com/office/drawing/2014/main" id="{C08A0633-F0B5-C812-B903-7BDA12CBCE8E}"/>
              </a:ext>
            </a:extLst>
          </p:cNvPr>
          <p:cNvSpPr txBox="1"/>
          <p:nvPr/>
        </p:nvSpPr>
        <p:spPr>
          <a:xfrm>
            <a:off x="8224866" y="2049102"/>
            <a:ext cx="791932" cy="253916"/>
          </a:xfrm>
          <a:prstGeom prst="rect">
            <a:avLst/>
          </a:prstGeom>
          <a:noFill/>
        </p:spPr>
        <p:txBody>
          <a:bodyPr wrap="square" rtlCol="0">
            <a:spAutoFit/>
          </a:bodyPr>
          <a:lstStyle/>
          <a:p>
            <a:r>
              <a:rPr lang="en-AU" sz="1050" dirty="0"/>
              <a:t>RX-12</a:t>
            </a:r>
          </a:p>
        </p:txBody>
      </p:sp>
      <p:sp>
        <p:nvSpPr>
          <p:cNvPr id="450" name="TextBox 449">
            <a:extLst>
              <a:ext uri="{FF2B5EF4-FFF2-40B4-BE49-F238E27FC236}">
                <a16:creationId xmlns:a16="http://schemas.microsoft.com/office/drawing/2014/main" id="{A9D4A8C4-C9DB-EEF3-627C-C914B6574EFE}"/>
              </a:ext>
            </a:extLst>
          </p:cNvPr>
          <p:cNvSpPr txBox="1"/>
          <p:nvPr/>
        </p:nvSpPr>
        <p:spPr>
          <a:xfrm>
            <a:off x="8942875" y="4150549"/>
            <a:ext cx="1583864" cy="253916"/>
          </a:xfrm>
          <a:prstGeom prst="rect">
            <a:avLst/>
          </a:prstGeom>
          <a:noFill/>
        </p:spPr>
        <p:txBody>
          <a:bodyPr wrap="square" rtlCol="0">
            <a:spAutoFit/>
          </a:bodyPr>
          <a:lstStyle/>
          <a:p>
            <a:r>
              <a:rPr lang="en-AU" sz="1050" dirty="0"/>
              <a:t>RX-12</a:t>
            </a:r>
          </a:p>
        </p:txBody>
      </p:sp>
      <p:sp>
        <p:nvSpPr>
          <p:cNvPr id="451" name="TextBox 450">
            <a:extLst>
              <a:ext uri="{FF2B5EF4-FFF2-40B4-BE49-F238E27FC236}">
                <a16:creationId xmlns:a16="http://schemas.microsoft.com/office/drawing/2014/main" id="{9A77726C-DD0B-5798-A973-A3283AAA77CA}"/>
              </a:ext>
            </a:extLst>
          </p:cNvPr>
          <p:cNvSpPr txBox="1"/>
          <p:nvPr/>
        </p:nvSpPr>
        <p:spPr>
          <a:xfrm rot="20402635">
            <a:off x="7541775" y="299480"/>
            <a:ext cx="792088" cy="253916"/>
          </a:xfrm>
          <a:prstGeom prst="rect">
            <a:avLst/>
          </a:prstGeom>
          <a:noFill/>
        </p:spPr>
        <p:txBody>
          <a:bodyPr wrap="square" rtlCol="0">
            <a:spAutoFit/>
          </a:bodyPr>
          <a:lstStyle/>
          <a:p>
            <a:r>
              <a:rPr lang="en-AU" sz="1050" dirty="0"/>
              <a:t>G9-58</a:t>
            </a:r>
          </a:p>
        </p:txBody>
      </p:sp>
      <p:sp>
        <p:nvSpPr>
          <p:cNvPr id="452" name="TextBox 451">
            <a:extLst>
              <a:ext uri="{FF2B5EF4-FFF2-40B4-BE49-F238E27FC236}">
                <a16:creationId xmlns:a16="http://schemas.microsoft.com/office/drawing/2014/main" id="{2FE1E521-BC5A-D8AE-94C0-B3298D864D93}"/>
              </a:ext>
            </a:extLst>
          </p:cNvPr>
          <p:cNvSpPr txBox="1"/>
          <p:nvPr/>
        </p:nvSpPr>
        <p:spPr>
          <a:xfrm>
            <a:off x="7982783" y="6304365"/>
            <a:ext cx="792088" cy="253916"/>
          </a:xfrm>
          <a:prstGeom prst="rect">
            <a:avLst/>
          </a:prstGeom>
          <a:noFill/>
        </p:spPr>
        <p:txBody>
          <a:bodyPr wrap="square" rtlCol="0">
            <a:spAutoFit/>
          </a:bodyPr>
          <a:lstStyle/>
          <a:p>
            <a:r>
              <a:rPr lang="en-AU" sz="1050" dirty="0"/>
              <a:t>G9-58</a:t>
            </a:r>
          </a:p>
        </p:txBody>
      </p:sp>
    </p:spTree>
    <p:extLst>
      <p:ext uri="{BB962C8B-B14F-4D97-AF65-F5344CB8AC3E}">
        <p14:creationId xmlns:p14="http://schemas.microsoft.com/office/powerpoint/2010/main" val="375242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9"/>
                                        </p:tgtEl>
                                      </p:cBhvr>
                                    </p:animEffect>
                                    <p:set>
                                      <p:cBhvr>
                                        <p:cTn id="10" dur="1" fill="hold">
                                          <p:stCondLst>
                                            <p:cond delay="499"/>
                                          </p:stCondLst>
                                        </p:cTn>
                                        <p:tgtEl>
                                          <p:spTgt spid="5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0"/>
                                        </p:tgtEl>
                                      </p:cBhvr>
                                    </p:animEffect>
                                    <p:set>
                                      <p:cBhvr>
                                        <p:cTn id="13" dur="1" fill="hold">
                                          <p:stCondLst>
                                            <p:cond delay="499"/>
                                          </p:stCondLst>
                                        </p:cTn>
                                        <p:tgtEl>
                                          <p:spTgt spid="1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5"/>
                                        </p:tgtEl>
                                      </p:cBhvr>
                                    </p:animEffect>
                                    <p:set>
                                      <p:cBhvr>
                                        <p:cTn id="19" dur="1" fill="hold">
                                          <p:stCondLst>
                                            <p:cond delay="499"/>
                                          </p:stCondLst>
                                        </p:cTn>
                                        <p:tgtEl>
                                          <p:spTgt spid="9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8"/>
                                        </p:tgtEl>
                                      </p:cBhvr>
                                    </p:animEffect>
                                    <p:set>
                                      <p:cBhvr>
                                        <p:cTn id="22" dur="1" fill="hold">
                                          <p:stCondLst>
                                            <p:cond delay="499"/>
                                          </p:stCondLst>
                                        </p:cTn>
                                        <p:tgtEl>
                                          <p:spTgt spid="8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96"/>
                                        </p:tgtEl>
                                      </p:cBhvr>
                                    </p:animEffect>
                                    <p:set>
                                      <p:cBhvr>
                                        <p:cTn id="25" dur="1" fill="hold">
                                          <p:stCondLst>
                                            <p:cond delay="499"/>
                                          </p:stCondLst>
                                        </p:cTn>
                                        <p:tgtEl>
                                          <p:spTgt spid="9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49"/>
                                        </p:tgtEl>
                                        <p:attrNameLst>
                                          <p:attrName>style.visibility</p:attrName>
                                        </p:attrNameLst>
                                      </p:cBhvr>
                                      <p:to>
                                        <p:strVal val="visible"/>
                                      </p:to>
                                    </p:set>
                                    <p:animEffect transition="in" filter="fade">
                                      <p:cBhvr>
                                        <p:cTn id="30" dur="500"/>
                                        <p:tgtEl>
                                          <p:spTgt spid="4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0"/>
                                        </p:tgtEl>
                                        <p:attrNameLst>
                                          <p:attrName>style.visibility</p:attrName>
                                        </p:attrNameLst>
                                      </p:cBhvr>
                                      <p:to>
                                        <p:strVal val="visible"/>
                                      </p:to>
                                    </p:set>
                                    <p:animEffect transition="in" filter="fade">
                                      <p:cBhvr>
                                        <p:cTn id="33" dur="500"/>
                                        <p:tgtEl>
                                          <p:spTgt spid="45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1"/>
                                        </p:tgtEl>
                                        <p:attrNameLst>
                                          <p:attrName>style.visibility</p:attrName>
                                        </p:attrNameLst>
                                      </p:cBhvr>
                                      <p:to>
                                        <p:strVal val="visible"/>
                                      </p:to>
                                    </p:set>
                                    <p:animEffect transition="in" filter="fade">
                                      <p:cBhvr>
                                        <p:cTn id="36" dur="500"/>
                                        <p:tgtEl>
                                          <p:spTgt spid="45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2"/>
                                        </p:tgtEl>
                                        <p:attrNameLst>
                                          <p:attrName>style.visibility</p:attrName>
                                        </p:attrNameLst>
                                      </p:cBhvr>
                                      <p:to>
                                        <p:strVal val="visible"/>
                                      </p:to>
                                    </p:set>
                                    <p:animEffect transition="in" filter="fade">
                                      <p:cBhvr>
                                        <p:cTn id="39" dur="500"/>
                                        <p:tgtEl>
                                          <p:spTgt spid="45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27"/>
                                        </p:tgtEl>
                                      </p:cBhvr>
                                    </p:animEffect>
                                    <p:set>
                                      <p:cBhvr>
                                        <p:cTn id="44" dur="1" fill="hold">
                                          <p:stCondLst>
                                            <p:cond delay="499"/>
                                          </p:stCondLst>
                                        </p:cTn>
                                        <p:tgtEl>
                                          <p:spTgt spid="127"/>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33"/>
                                        </p:tgtEl>
                                        <p:attrNameLst>
                                          <p:attrName>style.visibility</p:attrName>
                                        </p:attrNameLst>
                                      </p:cBhvr>
                                      <p:to>
                                        <p:strVal val="visible"/>
                                      </p:to>
                                    </p:set>
                                    <p:animEffect transition="in" filter="fade">
                                      <p:cBhvr>
                                        <p:cTn id="48" dur="500"/>
                                        <p:tgtEl>
                                          <p:spTgt spid="233"/>
                                        </p:tgtEl>
                                      </p:cBhvr>
                                    </p:animEffect>
                                  </p:childTnLst>
                                </p:cTn>
                              </p:par>
                              <p:par>
                                <p:cTn id="49" presetID="10" presetClass="entr" presetSubtype="0" fill="hold" nodeType="withEffect">
                                  <p:stCondLst>
                                    <p:cond delay="0"/>
                                  </p:stCondLst>
                                  <p:childTnLst>
                                    <p:set>
                                      <p:cBhvr>
                                        <p:cTn id="50" dur="1" fill="hold">
                                          <p:stCondLst>
                                            <p:cond delay="0"/>
                                          </p:stCondLst>
                                        </p:cTn>
                                        <p:tgtEl>
                                          <p:spTgt spid="247"/>
                                        </p:tgtEl>
                                        <p:attrNameLst>
                                          <p:attrName>style.visibility</p:attrName>
                                        </p:attrNameLst>
                                      </p:cBhvr>
                                      <p:to>
                                        <p:strVal val="visible"/>
                                      </p:to>
                                    </p:set>
                                    <p:animEffect transition="in" filter="fade">
                                      <p:cBhvr>
                                        <p:cTn id="51" dur="500"/>
                                        <p:tgtEl>
                                          <p:spTgt spid="247"/>
                                        </p:tgtEl>
                                      </p:cBhvr>
                                    </p:animEffect>
                                  </p:childTnLst>
                                </p:cTn>
                              </p:par>
                              <p:par>
                                <p:cTn id="52" presetID="10" presetClass="entr" presetSubtype="0" fill="hold" nodeType="withEffect">
                                  <p:stCondLst>
                                    <p:cond delay="0"/>
                                  </p:stCondLst>
                                  <p:childTnLst>
                                    <p:set>
                                      <p:cBhvr>
                                        <p:cTn id="53" dur="1" fill="hold">
                                          <p:stCondLst>
                                            <p:cond delay="0"/>
                                          </p:stCondLst>
                                        </p:cTn>
                                        <p:tgtEl>
                                          <p:spTgt spid="261"/>
                                        </p:tgtEl>
                                        <p:attrNameLst>
                                          <p:attrName>style.visibility</p:attrName>
                                        </p:attrNameLst>
                                      </p:cBhvr>
                                      <p:to>
                                        <p:strVal val="visible"/>
                                      </p:to>
                                    </p:set>
                                    <p:animEffect transition="in" filter="fade">
                                      <p:cBhvr>
                                        <p:cTn id="54" dur="500"/>
                                        <p:tgtEl>
                                          <p:spTgt spid="261"/>
                                        </p:tgtEl>
                                      </p:cBhvr>
                                    </p:animEffect>
                                  </p:childTnLst>
                                </p:cTn>
                              </p:par>
                              <p:par>
                                <p:cTn id="55" presetID="10" presetClass="entr" presetSubtype="0" fill="hold" nodeType="withEffect">
                                  <p:stCondLst>
                                    <p:cond delay="0"/>
                                  </p:stCondLst>
                                  <p:childTnLst>
                                    <p:set>
                                      <p:cBhvr>
                                        <p:cTn id="56" dur="1" fill="hold">
                                          <p:stCondLst>
                                            <p:cond delay="0"/>
                                          </p:stCondLst>
                                        </p:cTn>
                                        <p:tgtEl>
                                          <p:spTgt spid="275"/>
                                        </p:tgtEl>
                                        <p:attrNameLst>
                                          <p:attrName>style.visibility</p:attrName>
                                        </p:attrNameLst>
                                      </p:cBhvr>
                                      <p:to>
                                        <p:strVal val="visible"/>
                                      </p:to>
                                    </p:set>
                                    <p:animEffect transition="in" filter="fade">
                                      <p:cBhvr>
                                        <p:cTn id="57" dur="500"/>
                                        <p:tgtEl>
                                          <p:spTgt spid="275"/>
                                        </p:tgtEl>
                                      </p:cBhvr>
                                    </p:animEffect>
                                  </p:childTnLst>
                                </p:cTn>
                              </p:par>
                              <p:par>
                                <p:cTn id="58" presetID="10" presetClass="entr" presetSubtype="0" fill="hold" nodeType="withEffect">
                                  <p:stCondLst>
                                    <p:cond delay="0"/>
                                  </p:stCondLst>
                                  <p:childTnLst>
                                    <p:set>
                                      <p:cBhvr>
                                        <p:cTn id="59" dur="1" fill="hold">
                                          <p:stCondLst>
                                            <p:cond delay="0"/>
                                          </p:stCondLst>
                                        </p:cTn>
                                        <p:tgtEl>
                                          <p:spTgt spid="341"/>
                                        </p:tgtEl>
                                        <p:attrNameLst>
                                          <p:attrName>style.visibility</p:attrName>
                                        </p:attrNameLst>
                                      </p:cBhvr>
                                      <p:to>
                                        <p:strVal val="visible"/>
                                      </p:to>
                                    </p:set>
                                    <p:animEffect transition="in" filter="fade">
                                      <p:cBhvr>
                                        <p:cTn id="60" dur="500"/>
                                        <p:tgtEl>
                                          <p:spTgt spid="341"/>
                                        </p:tgtEl>
                                      </p:cBhvr>
                                    </p:animEffect>
                                  </p:childTnLst>
                                </p:cTn>
                              </p:par>
                              <p:par>
                                <p:cTn id="61" presetID="10" presetClass="entr" presetSubtype="0" fill="hold" nodeType="withEffect">
                                  <p:stCondLst>
                                    <p:cond delay="0"/>
                                  </p:stCondLst>
                                  <p:childTnLst>
                                    <p:set>
                                      <p:cBhvr>
                                        <p:cTn id="62" dur="1" fill="hold">
                                          <p:stCondLst>
                                            <p:cond delay="0"/>
                                          </p:stCondLst>
                                        </p:cTn>
                                        <p:tgtEl>
                                          <p:spTgt spid="355"/>
                                        </p:tgtEl>
                                        <p:attrNameLst>
                                          <p:attrName>style.visibility</p:attrName>
                                        </p:attrNameLst>
                                      </p:cBhvr>
                                      <p:to>
                                        <p:strVal val="visible"/>
                                      </p:to>
                                    </p:set>
                                    <p:animEffect transition="in" filter="fade">
                                      <p:cBhvr>
                                        <p:cTn id="63" dur="500"/>
                                        <p:tgtEl>
                                          <p:spTgt spid="355"/>
                                        </p:tgtEl>
                                      </p:cBhvr>
                                    </p:animEffect>
                                  </p:childTnLst>
                                </p:cTn>
                              </p:par>
                              <p:par>
                                <p:cTn id="64" presetID="10" presetClass="entr" presetSubtype="0" fill="hold" nodeType="withEffect">
                                  <p:stCondLst>
                                    <p:cond delay="0"/>
                                  </p:stCondLst>
                                  <p:childTnLst>
                                    <p:set>
                                      <p:cBhvr>
                                        <p:cTn id="65" dur="1" fill="hold">
                                          <p:stCondLst>
                                            <p:cond delay="0"/>
                                          </p:stCondLst>
                                        </p:cTn>
                                        <p:tgtEl>
                                          <p:spTgt spid="369"/>
                                        </p:tgtEl>
                                        <p:attrNameLst>
                                          <p:attrName>style.visibility</p:attrName>
                                        </p:attrNameLst>
                                      </p:cBhvr>
                                      <p:to>
                                        <p:strVal val="visible"/>
                                      </p:to>
                                    </p:set>
                                    <p:animEffect transition="in" filter="fade">
                                      <p:cBhvr>
                                        <p:cTn id="66" dur="500"/>
                                        <p:tgtEl>
                                          <p:spTgt spid="369"/>
                                        </p:tgtEl>
                                      </p:cBhvr>
                                    </p:animEffect>
                                  </p:childTnLst>
                                </p:cTn>
                              </p:par>
                              <p:par>
                                <p:cTn id="67" presetID="10" presetClass="entr" presetSubtype="0" fill="hold" nodeType="withEffect">
                                  <p:stCondLst>
                                    <p:cond delay="0"/>
                                  </p:stCondLst>
                                  <p:childTnLst>
                                    <p:set>
                                      <p:cBhvr>
                                        <p:cTn id="68" dur="1" fill="hold">
                                          <p:stCondLst>
                                            <p:cond delay="0"/>
                                          </p:stCondLst>
                                        </p:cTn>
                                        <p:tgtEl>
                                          <p:spTgt spid="383"/>
                                        </p:tgtEl>
                                        <p:attrNameLst>
                                          <p:attrName>style.visibility</p:attrName>
                                        </p:attrNameLst>
                                      </p:cBhvr>
                                      <p:to>
                                        <p:strVal val="visible"/>
                                      </p:to>
                                    </p:set>
                                    <p:animEffect transition="in" filter="fade">
                                      <p:cBhvr>
                                        <p:cTn id="69" dur="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110" grpId="0"/>
      <p:bldP spid="449" grpId="0"/>
      <p:bldP spid="450" grpId="0"/>
      <p:bldP spid="451" grpId="0"/>
      <p:bldP spid="45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B7F4D-A16D-3240-BC4E-6F8BA732D709}"/>
            </a:ext>
          </a:extLst>
        </p:cNvPr>
        <p:cNvGrpSpPr/>
        <p:nvPr/>
      </p:nvGrpSpPr>
      <p:grpSpPr>
        <a:xfrm>
          <a:off x="0" y="0"/>
          <a:ext cx="0" cy="0"/>
          <a:chOff x="0" y="0"/>
          <a:chExt cx="0" cy="0"/>
        </a:xfrm>
      </p:grpSpPr>
      <p:grpSp>
        <p:nvGrpSpPr>
          <p:cNvPr id="516" name="Group 515">
            <a:extLst>
              <a:ext uri="{FF2B5EF4-FFF2-40B4-BE49-F238E27FC236}">
                <a16:creationId xmlns:a16="http://schemas.microsoft.com/office/drawing/2014/main" id="{BCC199E9-4B0A-EEF8-54A7-4FC292041718}"/>
              </a:ext>
            </a:extLst>
          </p:cNvPr>
          <p:cNvGrpSpPr/>
          <p:nvPr/>
        </p:nvGrpSpPr>
        <p:grpSpPr>
          <a:xfrm rot="120000">
            <a:off x="7780107" y="3807778"/>
            <a:ext cx="249764" cy="555372"/>
            <a:chOff x="8135093" y="2621798"/>
            <a:chExt cx="249764" cy="555372"/>
          </a:xfrm>
        </p:grpSpPr>
        <p:sp>
          <p:nvSpPr>
            <p:cNvPr id="517" name="Rectangle 516">
              <a:extLst>
                <a:ext uri="{FF2B5EF4-FFF2-40B4-BE49-F238E27FC236}">
                  <a16:creationId xmlns:a16="http://schemas.microsoft.com/office/drawing/2014/main" id="{37D05F95-7220-D255-D1FF-B8F62FC34A63}"/>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8" name="Oval 517">
              <a:extLst>
                <a:ext uri="{FF2B5EF4-FFF2-40B4-BE49-F238E27FC236}">
                  <a16:creationId xmlns:a16="http://schemas.microsoft.com/office/drawing/2014/main" id="{FD0AC0D9-EF57-4A19-A9C6-0E921B36B034}"/>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9" name="Oval 518">
              <a:extLst>
                <a:ext uri="{FF2B5EF4-FFF2-40B4-BE49-F238E27FC236}">
                  <a16:creationId xmlns:a16="http://schemas.microsoft.com/office/drawing/2014/main" id="{EABCCDFE-70A1-17DF-D337-934903359AA9}"/>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0" name="Oval 519">
              <a:extLst>
                <a:ext uri="{FF2B5EF4-FFF2-40B4-BE49-F238E27FC236}">
                  <a16:creationId xmlns:a16="http://schemas.microsoft.com/office/drawing/2014/main" id="{4D0C0E3E-A695-684D-8D72-4E6697022ABF}"/>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1" name="Oval 520">
              <a:extLst>
                <a:ext uri="{FF2B5EF4-FFF2-40B4-BE49-F238E27FC236}">
                  <a16:creationId xmlns:a16="http://schemas.microsoft.com/office/drawing/2014/main" id="{C9BFE9B8-B87C-7617-8B0A-81B0D68C67D8}"/>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2" name="Oval 521">
              <a:extLst>
                <a:ext uri="{FF2B5EF4-FFF2-40B4-BE49-F238E27FC236}">
                  <a16:creationId xmlns:a16="http://schemas.microsoft.com/office/drawing/2014/main" id="{B2E6BF5A-0714-E0FA-B2DC-BA580FD159C3}"/>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3" name="Oval 522">
              <a:extLst>
                <a:ext uri="{FF2B5EF4-FFF2-40B4-BE49-F238E27FC236}">
                  <a16:creationId xmlns:a16="http://schemas.microsoft.com/office/drawing/2014/main" id="{983DC54D-9F96-B661-19FC-F9C1F7CC1F07}"/>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4" name="Oval 523">
              <a:extLst>
                <a:ext uri="{FF2B5EF4-FFF2-40B4-BE49-F238E27FC236}">
                  <a16:creationId xmlns:a16="http://schemas.microsoft.com/office/drawing/2014/main" id="{206A3001-90E0-EBE5-843B-42002C2EA3CC}"/>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5" name="Oval 524">
              <a:extLst>
                <a:ext uri="{FF2B5EF4-FFF2-40B4-BE49-F238E27FC236}">
                  <a16:creationId xmlns:a16="http://schemas.microsoft.com/office/drawing/2014/main" id="{F72F6E2E-3DF2-1B75-65D6-0F4274492DEF}"/>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6" name="Oval 525">
              <a:extLst>
                <a:ext uri="{FF2B5EF4-FFF2-40B4-BE49-F238E27FC236}">
                  <a16:creationId xmlns:a16="http://schemas.microsoft.com/office/drawing/2014/main" id="{2AA10756-4530-0CB4-196B-EA5555C160CF}"/>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7" name="Oval 526">
              <a:extLst>
                <a:ext uri="{FF2B5EF4-FFF2-40B4-BE49-F238E27FC236}">
                  <a16:creationId xmlns:a16="http://schemas.microsoft.com/office/drawing/2014/main" id="{BE5BD1BD-E619-7F56-308A-0011FF771219}"/>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8" name="Oval 527">
              <a:extLst>
                <a:ext uri="{FF2B5EF4-FFF2-40B4-BE49-F238E27FC236}">
                  <a16:creationId xmlns:a16="http://schemas.microsoft.com/office/drawing/2014/main" id="{C7DDAE38-88D5-0051-EF29-E82116851875}"/>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9" name="Oval 528">
              <a:extLst>
                <a:ext uri="{FF2B5EF4-FFF2-40B4-BE49-F238E27FC236}">
                  <a16:creationId xmlns:a16="http://schemas.microsoft.com/office/drawing/2014/main" id="{8F523B72-763A-FF96-E8A7-E91197EA7858}"/>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30" name="Group 529">
            <a:extLst>
              <a:ext uri="{FF2B5EF4-FFF2-40B4-BE49-F238E27FC236}">
                <a16:creationId xmlns:a16="http://schemas.microsoft.com/office/drawing/2014/main" id="{A3CA2D0C-FB60-CC82-4F21-3392A047CA24}"/>
              </a:ext>
            </a:extLst>
          </p:cNvPr>
          <p:cNvGrpSpPr/>
          <p:nvPr/>
        </p:nvGrpSpPr>
        <p:grpSpPr>
          <a:xfrm rot="120000">
            <a:off x="8554747" y="3817728"/>
            <a:ext cx="249764" cy="555372"/>
            <a:chOff x="8135093" y="2621798"/>
            <a:chExt cx="249764" cy="555372"/>
          </a:xfrm>
        </p:grpSpPr>
        <p:sp>
          <p:nvSpPr>
            <p:cNvPr id="531" name="Rectangle 530">
              <a:extLst>
                <a:ext uri="{FF2B5EF4-FFF2-40B4-BE49-F238E27FC236}">
                  <a16:creationId xmlns:a16="http://schemas.microsoft.com/office/drawing/2014/main" id="{0518EC87-D7EC-9876-CF0E-0E7DC021F54D}"/>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2" name="Oval 531">
              <a:extLst>
                <a:ext uri="{FF2B5EF4-FFF2-40B4-BE49-F238E27FC236}">
                  <a16:creationId xmlns:a16="http://schemas.microsoft.com/office/drawing/2014/main" id="{26C99D93-2E1A-70E7-791B-8AA54D5EC4B6}"/>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3" name="Oval 532">
              <a:extLst>
                <a:ext uri="{FF2B5EF4-FFF2-40B4-BE49-F238E27FC236}">
                  <a16:creationId xmlns:a16="http://schemas.microsoft.com/office/drawing/2014/main" id="{A2D97ACE-FC17-A4FF-795C-3CC09F547EF5}"/>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4" name="Oval 533">
              <a:extLst>
                <a:ext uri="{FF2B5EF4-FFF2-40B4-BE49-F238E27FC236}">
                  <a16:creationId xmlns:a16="http://schemas.microsoft.com/office/drawing/2014/main" id="{14DA0C6F-FB32-32E9-7FFD-C620F0378D0A}"/>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5" name="Oval 534">
              <a:extLst>
                <a:ext uri="{FF2B5EF4-FFF2-40B4-BE49-F238E27FC236}">
                  <a16:creationId xmlns:a16="http://schemas.microsoft.com/office/drawing/2014/main" id="{275A927D-E4B6-7504-EF57-79F4141F1483}"/>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6" name="Oval 535">
              <a:extLst>
                <a:ext uri="{FF2B5EF4-FFF2-40B4-BE49-F238E27FC236}">
                  <a16:creationId xmlns:a16="http://schemas.microsoft.com/office/drawing/2014/main" id="{3A597150-E55F-398E-68DB-6591EF1165D9}"/>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7" name="Oval 536">
              <a:extLst>
                <a:ext uri="{FF2B5EF4-FFF2-40B4-BE49-F238E27FC236}">
                  <a16:creationId xmlns:a16="http://schemas.microsoft.com/office/drawing/2014/main" id="{59576E0C-95EF-4F26-8B03-39C0AD6F7B93}"/>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8" name="Oval 537">
              <a:extLst>
                <a:ext uri="{FF2B5EF4-FFF2-40B4-BE49-F238E27FC236}">
                  <a16:creationId xmlns:a16="http://schemas.microsoft.com/office/drawing/2014/main" id="{C322E87C-8BC1-E9DD-F845-CE39BD35441E}"/>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9" name="Oval 538">
              <a:extLst>
                <a:ext uri="{FF2B5EF4-FFF2-40B4-BE49-F238E27FC236}">
                  <a16:creationId xmlns:a16="http://schemas.microsoft.com/office/drawing/2014/main" id="{961CB92C-6F7A-636A-7FF1-118378A5C495}"/>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0" name="Oval 539">
              <a:extLst>
                <a:ext uri="{FF2B5EF4-FFF2-40B4-BE49-F238E27FC236}">
                  <a16:creationId xmlns:a16="http://schemas.microsoft.com/office/drawing/2014/main" id="{5C066AAC-EACF-C5E4-6A50-2D5414E12624}"/>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1" name="Oval 540">
              <a:extLst>
                <a:ext uri="{FF2B5EF4-FFF2-40B4-BE49-F238E27FC236}">
                  <a16:creationId xmlns:a16="http://schemas.microsoft.com/office/drawing/2014/main" id="{64F191AC-FEFE-8817-2DCF-42CE2A46F210}"/>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2" name="Oval 541">
              <a:extLst>
                <a:ext uri="{FF2B5EF4-FFF2-40B4-BE49-F238E27FC236}">
                  <a16:creationId xmlns:a16="http://schemas.microsoft.com/office/drawing/2014/main" id="{320813B8-A009-A433-77E4-5052B41AA91C}"/>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3" name="Oval 542">
              <a:extLst>
                <a:ext uri="{FF2B5EF4-FFF2-40B4-BE49-F238E27FC236}">
                  <a16:creationId xmlns:a16="http://schemas.microsoft.com/office/drawing/2014/main" id="{7B167184-1EED-89DA-8391-F2B403CE1084}"/>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44" name="Group 543">
            <a:extLst>
              <a:ext uri="{FF2B5EF4-FFF2-40B4-BE49-F238E27FC236}">
                <a16:creationId xmlns:a16="http://schemas.microsoft.com/office/drawing/2014/main" id="{DE95F826-9BDB-3A6A-B45D-3F150CCC2CEB}"/>
              </a:ext>
            </a:extLst>
          </p:cNvPr>
          <p:cNvGrpSpPr/>
          <p:nvPr/>
        </p:nvGrpSpPr>
        <p:grpSpPr>
          <a:xfrm rot="120000">
            <a:off x="7355021" y="2629716"/>
            <a:ext cx="249764" cy="555372"/>
            <a:chOff x="8135093" y="2621798"/>
            <a:chExt cx="249764" cy="555372"/>
          </a:xfrm>
        </p:grpSpPr>
        <p:sp>
          <p:nvSpPr>
            <p:cNvPr id="545" name="Rectangle 544">
              <a:extLst>
                <a:ext uri="{FF2B5EF4-FFF2-40B4-BE49-F238E27FC236}">
                  <a16:creationId xmlns:a16="http://schemas.microsoft.com/office/drawing/2014/main" id="{2C33FEDA-CC17-9B2E-54F8-81CA24D2B62B}"/>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6" name="Oval 545">
              <a:extLst>
                <a:ext uri="{FF2B5EF4-FFF2-40B4-BE49-F238E27FC236}">
                  <a16:creationId xmlns:a16="http://schemas.microsoft.com/office/drawing/2014/main" id="{77549F99-5F0C-BBFB-3108-7840FED20C3D}"/>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7" name="Oval 546">
              <a:extLst>
                <a:ext uri="{FF2B5EF4-FFF2-40B4-BE49-F238E27FC236}">
                  <a16:creationId xmlns:a16="http://schemas.microsoft.com/office/drawing/2014/main" id="{2839D4C0-A079-0D45-F5C9-9E6A43EDEA11}"/>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8" name="Oval 547">
              <a:extLst>
                <a:ext uri="{FF2B5EF4-FFF2-40B4-BE49-F238E27FC236}">
                  <a16:creationId xmlns:a16="http://schemas.microsoft.com/office/drawing/2014/main" id="{9E2842BA-1BE6-22BB-0DD2-26F635B3AC67}"/>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9" name="Oval 548">
              <a:extLst>
                <a:ext uri="{FF2B5EF4-FFF2-40B4-BE49-F238E27FC236}">
                  <a16:creationId xmlns:a16="http://schemas.microsoft.com/office/drawing/2014/main" id="{C00A9F57-C329-43F6-96B2-5802DB7524A4}"/>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0" name="Oval 549">
              <a:extLst>
                <a:ext uri="{FF2B5EF4-FFF2-40B4-BE49-F238E27FC236}">
                  <a16:creationId xmlns:a16="http://schemas.microsoft.com/office/drawing/2014/main" id="{8191E270-5447-6C97-6BB2-FC7F267D2D60}"/>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1" name="Oval 550">
              <a:extLst>
                <a:ext uri="{FF2B5EF4-FFF2-40B4-BE49-F238E27FC236}">
                  <a16:creationId xmlns:a16="http://schemas.microsoft.com/office/drawing/2014/main" id="{D125A79B-9B2C-E4A1-B4D6-488F76B787F9}"/>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2" name="Oval 551">
              <a:extLst>
                <a:ext uri="{FF2B5EF4-FFF2-40B4-BE49-F238E27FC236}">
                  <a16:creationId xmlns:a16="http://schemas.microsoft.com/office/drawing/2014/main" id="{010A549B-E781-A775-4789-A58387DC1F6A}"/>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3" name="Oval 552">
              <a:extLst>
                <a:ext uri="{FF2B5EF4-FFF2-40B4-BE49-F238E27FC236}">
                  <a16:creationId xmlns:a16="http://schemas.microsoft.com/office/drawing/2014/main" id="{00391558-6F5F-F445-7118-C0A3F83B6CD5}"/>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4" name="Oval 553">
              <a:extLst>
                <a:ext uri="{FF2B5EF4-FFF2-40B4-BE49-F238E27FC236}">
                  <a16:creationId xmlns:a16="http://schemas.microsoft.com/office/drawing/2014/main" id="{4B29870B-C988-E027-C4B3-9CAB0B8C768A}"/>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5" name="Oval 554">
              <a:extLst>
                <a:ext uri="{FF2B5EF4-FFF2-40B4-BE49-F238E27FC236}">
                  <a16:creationId xmlns:a16="http://schemas.microsoft.com/office/drawing/2014/main" id="{A7952A64-AECF-B30C-F37E-A17541B699DA}"/>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6" name="Oval 555">
              <a:extLst>
                <a:ext uri="{FF2B5EF4-FFF2-40B4-BE49-F238E27FC236}">
                  <a16:creationId xmlns:a16="http://schemas.microsoft.com/office/drawing/2014/main" id="{3872FC9F-669F-AEAD-33B3-E8D8A7E01C80}"/>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7" name="Oval 556">
              <a:extLst>
                <a:ext uri="{FF2B5EF4-FFF2-40B4-BE49-F238E27FC236}">
                  <a16:creationId xmlns:a16="http://schemas.microsoft.com/office/drawing/2014/main" id="{169B7869-E3B2-EFC1-B8E8-A62B8AFAE30A}"/>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58" name="Group 557">
            <a:extLst>
              <a:ext uri="{FF2B5EF4-FFF2-40B4-BE49-F238E27FC236}">
                <a16:creationId xmlns:a16="http://schemas.microsoft.com/office/drawing/2014/main" id="{01AB30A0-49FB-0184-A4F0-299240A48CF9}"/>
              </a:ext>
            </a:extLst>
          </p:cNvPr>
          <p:cNvGrpSpPr/>
          <p:nvPr/>
        </p:nvGrpSpPr>
        <p:grpSpPr>
          <a:xfrm>
            <a:off x="6879637" y="1944296"/>
            <a:ext cx="1186975" cy="632350"/>
            <a:chOff x="6879637" y="1944296"/>
            <a:chExt cx="1186975" cy="632350"/>
          </a:xfrm>
        </p:grpSpPr>
        <p:sp>
          <p:nvSpPr>
            <p:cNvPr id="559" name="Rectangle 558">
              <a:extLst>
                <a:ext uri="{FF2B5EF4-FFF2-40B4-BE49-F238E27FC236}">
                  <a16:creationId xmlns:a16="http://schemas.microsoft.com/office/drawing/2014/main" id="{FC131391-61F2-0F2F-9433-D5C620FC1C24}"/>
                </a:ext>
              </a:extLst>
            </p:cNvPr>
            <p:cNvSpPr/>
            <p:nvPr/>
          </p:nvSpPr>
          <p:spPr>
            <a:xfrm rot="20357646">
              <a:off x="6879637" y="2104418"/>
              <a:ext cx="1186975" cy="31101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0" name="Oval 559">
              <a:extLst>
                <a:ext uri="{FF2B5EF4-FFF2-40B4-BE49-F238E27FC236}">
                  <a16:creationId xmlns:a16="http://schemas.microsoft.com/office/drawing/2014/main" id="{E84E43D6-5935-4303-9781-BAE8F1757530}"/>
                </a:ext>
              </a:extLst>
            </p:cNvPr>
            <p:cNvSpPr/>
            <p:nvPr/>
          </p:nvSpPr>
          <p:spPr>
            <a:xfrm rot="19913552">
              <a:off x="6919999" y="233037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1" name="Oval 560">
              <a:extLst>
                <a:ext uri="{FF2B5EF4-FFF2-40B4-BE49-F238E27FC236}">
                  <a16:creationId xmlns:a16="http://schemas.microsoft.com/office/drawing/2014/main" id="{D352BB9D-E773-DEC7-C606-B108FA0D52C3}"/>
                </a:ext>
              </a:extLst>
            </p:cNvPr>
            <p:cNvSpPr/>
            <p:nvPr/>
          </p:nvSpPr>
          <p:spPr>
            <a:xfrm rot="19913552">
              <a:off x="6986874" y="2306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2" name="Oval 561">
              <a:extLst>
                <a:ext uri="{FF2B5EF4-FFF2-40B4-BE49-F238E27FC236}">
                  <a16:creationId xmlns:a16="http://schemas.microsoft.com/office/drawing/2014/main" id="{5137D358-8834-9D6F-4494-E549302EC3FE}"/>
                </a:ext>
              </a:extLst>
            </p:cNvPr>
            <p:cNvSpPr/>
            <p:nvPr/>
          </p:nvSpPr>
          <p:spPr>
            <a:xfrm rot="19913552">
              <a:off x="7053749" y="227823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3" name="Oval 562">
              <a:extLst>
                <a:ext uri="{FF2B5EF4-FFF2-40B4-BE49-F238E27FC236}">
                  <a16:creationId xmlns:a16="http://schemas.microsoft.com/office/drawing/2014/main" id="{4559B52B-B26A-9A2A-31E3-8E63F1D403EE}"/>
                </a:ext>
              </a:extLst>
            </p:cNvPr>
            <p:cNvSpPr/>
            <p:nvPr/>
          </p:nvSpPr>
          <p:spPr>
            <a:xfrm rot="19913552">
              <a:off x="6944357" y="24004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4" name="Oval 563">
              <a:extLst>
                <a:ext uri="{FF2B5EF4-FFF2-40B4-BE49-F238E27FC236}">
                  <a16:creationId xmlns:a16="http://schemas.microsoft.com/office/drawing/2014/main" id="{D23AEF5F-5848-AE8C-1A38-7C392EB87A9C}"/>
                </a:ext>
              </a:extLst>
            </p:cNvPr>
            <p:cNvSpPr/>
            <p:nvPr/>
          </p:nvSpPr>
          <p:spPr>
            <a:xfrm rot="19913552">
              <a:off x="7011232" y="23762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5" name="Oval 564">
              <a:extLst>
                <a:ext uri="{FF2B5EF4-FFF2-40B4-BE49-F238E27FC236}">
                  <a16:creationId xmlns:a16="http://schemas.microsoft.com/office/drawing/2014/main" id="{7B3E9E91-5CB6-FE2E-9653-98C7AE8FFAAD}"/>
                </a:ext>
              </a:extLst>
            </p:cNvPr>
            <p:cNvSpPr/>
            <p:nvPr/>
          </p:nvSpPr>
          <p:spPr>
            <a:xfrm rot="19913552">
              <a:off x="7078107" y="23502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6" name="Oval 565">
              <a:extLst>
                <a:ext uri="{FF2B5EF4-FFF2-40B4-BE49-F238E27FC236}">
                  <a16:creationId xmlns:a16="http://schemas.microsoft.com/office/drawing/2014/main" id="{EE9136EE-7183-17F3-E3F6-D194473B9F97}"/>
                </a:ext>
              </a:extLst>
            </p:cNvPr>
            <p:cNvSpPr/>
            <p:nvPr/>
          </p:nvSpPr>
          <p:spPr>
            <a:xfrm rot="19913552">
              <a:off x="6968715" y="24705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7" name="Oval 566">
              <a:extLst>
                <a:ext uri="{FF2B5EF4-FFF2-40B4-BE49-F238E27FC236}">
                  <a16:creationId xmlns:a16="http://schemas.microsoft.com/office/drawing/2014/main" id="{DF3F200E-7F11-7354-E4DD-7A24350C9294}"/>
                </a:ext>
              </a:extLst>
            </p:cNvPr>
            <p:cNvSpPr/>
            <p:nvPr/>
          </p:nvSpPr>
          <p:spPr>
            <a:xfrm rot="19913552">
              <a:off x="7035590" y="24463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8" name="Oval 567">
              <a:extLst>
                <a:ext uri="{FF2B5EF4-FFF2-40B4-BE49-F238E27FC236}">
                  <a16:creationId xmlns:a16="http://schemas.microsoft.com/office/drawing/2014/main" id="{5C00FD0B-44F8-474F-926D-15A83114AAB9}"/>
                </a:ext>
              </a:extLst>
            </p:cNvPr>
            <p:cNvSpPr/>
            <p:nvPr/>
          </p:nvSpPr>
          <p:spPr>
            <a:xfrm rot="19913552">
              <a:off x="7102465" y="24203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9" name="Oval 568">
              <a:extLst>
                <a:ext uri="{FF2B5EF4-FFF2-40B4-BE49-F238E27FC236}">
                  <a16:creationId xmlns:a16="http://schemas.microsoft.com/office/drawing/2014/main" id="{D6D9C5EE-446E-FBC1-45F1-F577BB7458B7}"/>
                </a:ext>
              </a:extLst>
            </p:cNvPr>
            <p:cNvSpPr/>
            <p:nvPr/>
          </p:nvSpPr>
          <p:spPr>
            <a:xfrm rot="19913552">
              <a:off x="6993073" y="25406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0" name="Oval 569">
              <a:extLst>
                <a:ext uri="{FF2B5EF4-FFF2-40B4-BE49-F238E27FC236}">
                  <a16:creationId xmlns:a16="http://schemas.microsoft.com/office/drawing/2014/main" id="{9BC0E215-2A85-6494-8A8E-4F7D99856768}"/>
                </a:ext>
              </a:extLst>
            </p:cNvPr>
            <p:cNvSpPr/>
            <p:nvPr/>
          </p:nvSpPr>
          <p:spPr>
            <a:xfrm rot="19913552">
              <a:off x="7059948" y="2516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1" name="Oval 570">
              <a:extLst>
                <a:ext uri="{FF2B5EF4-FFF2-40B4-BE49-F238E27FC236}">
                  <a16:creationId xmlns:a16="http://schemas.microsoft.com/office/drawing/2014/main" id="{3A306FFD-EB7B-B2C0-5513-AFF4BC86BA2C}"/>
                </a:ext>
              </a:extLst>
            </p:cNvPr>
            <p:cNvSpPr/>
            <p:nvPr/>
          </p:nvSpPr>
          <p:spPr>
            <a:xfrm rot="19913552">
              <a:off x="7126823" y="24904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2" name="Oval 571">
              <a:extLst>
                <a:ext uri="{FF2B5EF4-FFF2-40B4-BE49-F238E27FC236}">
                  <a16:creationId xmlns:a16="http://schemas.microsoft.com/office/drawing/2014/main" id="{00DE98D5-A3D0-643F-B241-A0A53B7CC81C}"/>
                </a:ext>
              </a:extLst>
            </p:cNvPr>
            <p:cNvSpPr/>
            <p:nvPr/>
          </p:nvSpPr>
          <p:spPr>
            <a:xfrm rot="19913552">
              <a:off x="7121062" y="22529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3" name="Oval 572">
              <a:extLst>
                <a:ext uri="{FF2B5EF4-FFF2-40B4-BE49-F238E27FC236}">
                  <a16:creationId xmlns:a16="http://schemas.microsoft.com/office/drawing/2014/main" id="{367E0C81-AD3F-FA9E-59E0-E7F59AA136CA}"/>
                </a:ext>
              </a:extLst>
            </p:cNvPr>
            <p:cNvSpPr/>
            <p:nvPr/>
          </p:nvSpPr>
          <p:spPr>
            <a:xfrm rot="19913552">
              <a:off x="7186977" y="22274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4" name="Oval 573">
              <a:extLst>
                <a:ext uri="{FF2B5EF4-FFF2-40B4-BE49-F238E27FC236}">
                  <a16:creationId xmlns:a16="http://schemas.microsoft.com/office/drawing/2014/main" id="{688AF0C0-9658-FBF5-40A1-1F6035181BCE}"/>
                </a:ext>
              </a:extLst>
            </p:cNvPr>
            <p:cNvSpPr/>
            <p:nvPr/>
          </p:nvSpPr>
          <p:spPr>
            <a:xfrm rot="19913552">
              <a:off x="7253852" y="22033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5" name="Oval 574">
              <a:extLst>
                <a:ext uri="{FF2B5EF4-FFF2-40B4-BE49-F238E27FC236}">
                  <a16:creationId xmlns:a16="http://schemas.microsoft.com/office/drawing/2014/main" id="{E72086AD-8596-478A-B2BE-69958AC367C6}"/>
                </a:ext>
              </a:extLst>
            </p:cNvPr>
            <p:cNvSpPr/>
            <p:nvPr/>
          </p:nvSpPr>
          <p:spPr>
            <a:xfrm rot="19913552">
              <a:off x="7144460" y="232363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6" name="Oval 575">
              <a:extLst>
                <a:ext uri="{FF2B5EF4-FFF2-40B4-BE49-F238E27FC236}">
                  <a16:creationId xmlns:a16="http://schemas.microsoft.com/office/drawing/2014/main" id="{8CF9142E-4F78-816E-1D9A-8015C9860BEA}"/>
                </a:ext>
              </a:extLst>
            </p:cNvPr>
            <p:cNvSpPr/>
            <p:nvPr/>
          </p:nvSpPr>
          <p:spPr>
            <a:xfrm rot="19913552">
              <a:off x="7211335" y="229755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7" name="Oval 576">
              <a:extLst>
                <a:ext uri="{FF2B5EF4-FFF2-40B4-BE49-F238E27FC236}">
                  <a16:creationId xmlns:a16="http://schemas.microsoft.com/office/drawing/2014/main" id="{E2895A55-F72E-528E-1FF0-8D531CBC4742}"/>
                </a:ext>
              </a:extLst>
            </p:cNvPr>
            <p:cNvSpPr/>
            <p:nvPr/>
          </p:nvSpPr>
          <p:spPr>
            <a:xfrm rot="19913552">
              <a:off x="7278210" y="227339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8" name="Oval 577">
              <a:extLst>
                <a:ext uri="{FF2B5EF4-FFF2-40B4-BE49-F238E27FC236}">
                  <a16:creationId xmlns:a16="http://schemas.microsoft.com/office/drawing/2014/main" id="{3C0B0D8A-2C2D-DF6A-A090-5699126C3B7B}"/>
                </a:ext>
              </a:extLst>
            </p:cNvPr>
            <p:cNvSpPr/>
            <p:nvPr/>
          </p:nvSpPr>
          <p:spPr>
            <a:xfrm rot="19913552">
              <a:off x="7168818" y="23937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9" name="Oval 578">
              <a:extLst>
                <a:ext uri="{FF2B5EF4-FFF2-40B4-BE49-F238E27FC236}">
                  <a16:creationId xmlns:a16="http://schemas.microsoft.com/office/drawing/2014/main" id="{FA91B24C-46A3-2369-06FF-19A98B04C649}"/>
                </a:ext>
              </a:extLst>
            </p:cNvPr>
            <p:cNvSpPr/>
            <p:nvPr/>
          </p:nvSpPr>
          <p:spPr>
            <a:xfrm rot="19913552">
              <a:off x="7235693" y="23676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0" name="Oval 579">
              <a:extLst>
                <a:ext uri="{FF2B5EF4-FFF2-40B4-BE49-F238E27FC236}">
                  <a16:creationId xmlns:a16="http://schemas.microsoft.com/office/drawing/2014/main" id="{42AEC938-55CC-609B-449B-EFDD9A0D5CE7}"/>
                </a:ext>
              </a:extLst>
            </p:cNvPr>
            <p:cNvSpPr/>
            <p:nvPr/>
          </p:nvSpPr>
          <p:spPr>
            <a:xfrm rot="19913552">
              <a:off x="7302568" y="234348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1" name="Oval 580">
              <a:extLst>
                <a:ext uri="{FF2B5EF4-FFF2-40B4-BE49-F238E27FC236}">
                  <a16:creationId xmlns:a16="http://schemas.microsoft.com/office/drawing/2014/main" id="{675FE43F-572D-BA93-4414-A7CACD324D9E}"/>
                </a:ext>
              </a:extLst>
            </p:cNvPr>
            <p:cNvSpPr/>
            <p:nvPr/>
          </p:nvSpPr>
          <p:spPr>
            <a:xfrm rot="19913552">
              <a:off x="7193176" y="24638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2" name="Oval 581">
              <a:extLst>
                <a:ext uri="{FF2B5EF4-FFF2-40B4-BE49-F238E27FC236}">
                  <a16:creationId xmlns:a16="http://schemas.microsoft.com/office/drawing/2014/main" id="{0F0C7EAB-C7DC-EEEF-40BF-97E84710BC72}"/>
                </a:ext>
              </a:extLst>
            </p:cNvPr>
            <p:cNvSpPr/>
            <p:nvPr/>
          </p:nvSpPr>
          <p:spPr>
            <a:xfrm rot="19913552">
              <a:off x="7260051" y="243773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3" name="Oval 582">
              <a:extLst>
                <a:ext uri="{FF2B5EF4-FFF2-40B4-BE49-F238E27FC236}">
                  <a16:creationId xmlns:a16="http://schemas.microsoft.com/office/drawing/2014/main" id="{7A803D53-553A-B1EB-690A-6407420059A0}"/>
                </a:ext>
              </a:extLst>
            </p:cNvPr>
            <p:cNvSpPr/>
            <p:nvPr/>
          </p:nvSpPr>
          <p:spPr>
            <a:xfrm rot="19913552">
              <a:off x="7326926" y="241357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4" name="Oval 583">
              <a:extLst>
                <a:ext uri="{FF2B5EF4-FFF2-40B4-BE49-F238E27FC236}">
                  <a16:creationId xmlns:a16="http://schemas.microsoft.com/office/drawing/2014/main" id="{9483FEBF-3988-4C6C-B437-1595B48FD12F}"/>
                </a:ext>
              </a:extLst>
            </p:cNvPr>
            <p:cNvSpPr/>
            <p:nvPr/>
          </p:nvSpPr>
          <p:spPr>
            <a:xfrm rot="19913552">
              <a:off x="7321954" y="217607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5" name="Oval 584">
              <a:extLst>
                <a:ext uri="{FF2B5EF4-FFF2-40B4-BE49-F238E27FC236}">
                  <a16:creationId xmlns:a16="http://schemas.microsoft.com/office/drawing/2014/main" id="{03B271B8-6E9C-36D5-C5E9-C81C13DBBE88}"/>
                </a:ext>
              </a:extLst>
            </p:cNvPr>
            <p:cNvSpPr/>
            <p:nvPr/>
          </p:nvSpPr>
          <p:spPr>
            <a:xfrm rot="19913552">
              <a:off x="7388829" y="215190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6" name="Oval 585">
              <a:extLst>
                <a:ext uri="{FF2B5EF4-FFF2-40B4-BE49-F238E27FC236}">
                  <a16:creationId xmlns:a16="http://schemas.microsoft.com/office/drawing/2014/main" id="{84CFA63F-937F-3FA9-91EF-45A93C60FCFB}"/>
                </a:ext>
              </a:extLst>
            </p:cNvPr>
            <p:cNvSpPr/>
            <p:nvPr/>
          </p:nvSpPr>
          <p:spPr>
            <a:xfrm rot="19913552">
              <a:off x="7455704" y="21239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7" name="Oval 586">
              <a:extLst>
                <a:ext uri="{FF2B5EF4-FFF2-40B4-BE49-F238E27FC236}">
                  <a16:creationId xmlns:a16="http://schemas.microsoft.com/office/drawing/2014/main" id="{961FA483-3682-6F74-0285-FE27F90C807B}"/>
                </a:ext>
              </a:extLst>
            </p:cNvPr>
            <p:cNvSpPr/>
            <p:nvPr/>
          </p:nvSpPr>
          <p:spPr>
            <a:xfrm rot="19913552">
              <a:off x="7346312" y="224616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8" name="Oval 587">
              <a:extLst>
                <a:ext uri="{FF2B5EF4-FFF2-40B4-BE49-F238E27FC236}">
                  <a16:creationId xmlns:a16="http://schemas.microsoft.com/office/drawing/2014/main" id="{9B203225-88D4-5E7B-BD4D-63480E00344A}"/>
                </a:ext>
              </a:extLst>
            </p:cNvPr>
            <p:cNvSpPr/>
            <p:nvPr/>
          </p:nvSpPr>
          <p:spPr>
            <a:xfrm rot="19913552">
              <a:off x="7413187" y="222199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9" name="Oval 588">
              <a:extLst>
                <a:ext uri="{FF2B5EF4-FFF2-40B4-BE49-F238E27FC236}">
                  <a16:creationId xmlns:a16="http://schemas.microsoft.com/office/drawing/2014/main" id="{C83EB1A6-49E7-B8D7-2887-465F640B788F}"/>
                </a:ext>
              </a:extLst>
            </p:cNvPr>
            <p:cNvSpPr/>
            <p:nvPr/>
          </p:nvSpPr>
          <p:spPr>
            <a:xfrm rot="19913552">
              <a:off x="7480062" y="21959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0" name="Oval 589">
              <a:extLst>
                <a:ext uri="{FF2B5EF4-FFF2-40B4-BE49-F238E27FC236}">
                  <a16:creationId xmlns:a16="http://schemas.microsoft.com/office/drawing/2014/main" id="{204B0327-0942-00E1-9191-A2B291E1B675}"/>
                </a:ext>
              </a:extLst>
            </p:cNvPr>
            <p:cNvSpPr/>
            <p:nvPr/>
          </p:nvSpPr>
          <p:spPr>
            <a:xfrm rot="19913552">
              <a:off x="7370670" y="231625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1" name="Oval 590">
              <a:extLst>
                <a:ext uri="{FF2B5EF4-FFF2-40B4-BE49-F238E27FC236}">
                  <a16:creationId xmlns:a16="http://schemas.microsoft.com/office/drawing/2014/main" id="{147772FB-863F-C105-B63E-287D81A263C9}"/>
                </a:ext>
              </a:extLst>
            </p:cNvPr>
            <p:cNvSpPr/>
            <p:nvPr/>
          </p:nvSpPr>
          <p:spPr>
            <a:xfrm rot="19913552">
              <a:off x="7437545" y="229208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2" name="Oval 591">
              <a:extLst>
                <a:ext uri="{FF2B5EF4-FFF2-40B4-BE49-F238E27FC236}">
                  <a16:creationId xmlns:a16="http://schemas.microsoft.com/office/drawing/2014/main" id="{E3D87AB0-17FB-F94C-B554-522A875E9203}"/>
                </a:ext>
              </a:extLst>
            </p:cNvPr>
            <p:cNvSpPr/>
            <p:nvPr/>
          </p:nvSpPr>
          <p:spPr>
            <a:xfrm rot="19913552">
              <a:off x="7504420" y="226601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3" name="Oval 592">
              <a:extLst>
                <a:ext uri="{FF2B5EF4-FFF2-40B4-BE49-F238E27FC236}">
                  <a16:creationId xmlns:a16="http://schemas.microsoft.com/office/drawing/2014/main" id="{0E054BA6-780F-67F2-FBF0-32CB392F7009}"/>
                </a:ext>
              </a:extLst>
            </p:cNvPr>
            <p:cNvSpPr/>
            <p:nvPr/>
          </p:nvSpPr>
          <p:spPr>
            <a:xfrm rot="19913552">
              <a:off x="7395028" y="238634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4" name="Oval 593">
              <a:extLst>
                <a:ext uri="{FF2B5EF4-FFF2-40B4-BE49-F238E27FC236}">
                  <a16:creationId xmlns:a16="http://schemas.microsoft.com/office/drawing/2014/main" id="{FB63892C-946F-A8D7-C735-B80BA5CC7A72}"/>
                </a:ext>
              </a:extLst>
            </p:cNvPr>
            <p:cNvSpPr/>
            <p:nvPr/>
          </p:nvSpPr>
          <p:spPr>
            <a:xfrm rot="19913552">
              <a:off x="7461903" y="236217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5" name="Oval 594">
              <a:extLst>
                <a:ext uri="{FF2B5EF4-FFF2-40B4-BE49-F238E27FC236}">
                  <a16:creationId xmlns:a16="http://schemas.microsoft.com/office/drawing/2014/main" id="{185185F8-54A2-E95C-13C4-42EC1747B506}"/>
                </a:ext>
              </a:extLst>
            </p:cNvPr>
            <p:cNvSpPr/>
            <p:nvPr/>
          </p:nvSpPr>
          <p:spPr>
            <a:xfrm rot="19913552">
              <a:off x="7528778" y="23361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6" name="Oval 595">
              <a:extLst>
                <a:ext uri="{FF2B5EF4-FFF2-40B4-BE49-F238E27FC236}">
                  <a16:creationId xmlns:a16="http://schemas.microsoft.com/office/drawing/2014/main" id="{61D62886-AE2B-E0B8-742D-D199DA0A81A0}"/>
                </a:ext>
              </a:extLst>
            </p:cNvPr>
            <p:cNvSpPr/>
            <p:nvPr/>
          </p:nvSpPr>
          <p:spPr>
            <a:xfrm rot="19913552">
              <a:off x="7523017" y="20986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7" name="Oval 596">
              <a:extLst>
                <a:ext uri="{FF2B5EF4-FFF2-40B4-BE49-F238E27FC236}">
                  <a16:creationId xmlns:a16="http://schemas.microsoft.com/office/drawing/2014/main" id="{B0D84F4B-A4D2-7BB2-8DC2-B1240D535AC1}"/>
                </a:ext>
              </a:extLst>
            </p:cNvPr>
            <p:cNvSpPr/>
            <p:nvPr/>
          </p:nvSpPr>
          <p:spPr>
            <a:xfrm rot="19913552">
              <a:off x="7588932" y="20731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8" name="Oval 597">
              <a:extLst>
                <a:ext uri="{FF2B5EF4-FFF2-40B4-BE49-F238E27FC236}">
                  <a16:creationId xmlns:a16="http://schemas.microsoft.com/office/drawing/2014/main" id="{041AAB09-4422-402F-B908-6A8C8FF56F92}"/>
                </a:ext>
              </a:extLst>
            </p:cNvPr>
            <p:cNvSpPr/>
            <p:nvPr/>
          </p:nvSpPr>
          <p:spPr>
            <a:xfrm rot="19913552">
              <a:off x="7655807" y="2048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9" name="Oval 598">
              <a:extLst>
                <a:ext uri="{FF2B5EF4-FFF2-40B4-BE49-F238E27FC236}">
                  <a16:creationId xmlns:a16="http://schemas.microsoft.com/office/drawing/2014/main" id="{2115CAC2-CC90-5B52-B1DB-8C0B3E62D178}"/>
                </a:ext>
              </a:extLst>
            </p:cNvPr>
            <p:cNvSpPr/>
            <p:nvPr/>
          </p:nvSpPr>
          <p:spPr>
            <a:xfrm rot="19913552">
              <a:off x="7546415" y="216932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0" name="Oval 599">
              <a:extLst>
                <a:ext uri="{FF2B5EF4-FFF2-40B4-BE49-F238E27FC236}">
                  <a16:creationId xmlns:a16="http://schemas.microsoft.com/office/drawing/2014/main" id="{39E5D472-AAE4-F92C-855C-C7ABDD97F1BE}"/>
                </a:ext>
              </a:extLst>
            </p:cNvPr>
            <p:cNvSpPr/>
            <p:nvPr/>
          </p:nvSpPr>
          <p:spPr>
            <a:xfrm rot="19913552">
              <a:off x="7613290" y="214325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1" name="Oval 600">
              <a:extLst>
                <a:ext uri="{FF2B5EF4-FFF2-40B4-BE49-F238E27FC236}">
                  <a16:creationId xmlns:a16="http://schemas.microsoft.com/office/drawing/2014/main" id="{3512BB8B-2488-098B-5954-E35EF0B5C9FC}"/>
                </a:ext>
              </a:extLst>
            </p:cNvPr>
            <p:cNvSpPr/>
            <p:nvPr/>
          </p:nvSpPr>
          <p:spPr>
            <a:xfrm rot="19913552">
              <a:off x="7680165" y="211908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2" name="Oval 601">
              <a:extLst>
                <a:ext uri="{FF2B5EF4-FFF2-40B4-BE49-F238E27FC236}">
                  <a16:creationId xmlns:a16="http://schemas.microsoft.com/office/drawing/2014/main" id="{B5C229E9-4F7A-C151-CEB6-750C911A02FB}"/>
                </a:ext>
              </a:extLst>
            </p:cNvPr>
            <p:cNvSpPr/>
            <p:nvPr/>
          </p:nvSpPr>
          <p:spPr>
            <a:xfrm rot="19913552">
              <a:off x="7570773" y="223941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3" name="Oval 602">
              <a:extLst>
                <a:ext uri="{FF2B5EF4-FFF2-40B4-BE49-F238E27FC236}">
                  <a16:creationId xmlns:a16="http://schemas.microsoft.com/office/drawing/2014/main" id="{6AAE6009-DD8C-9C58-EA18-0F813F4BA10D}"/>
                </a:ext>
              </a:extLst>
            </p:cNvPr>
            <p:cNvSpPr/>
            <p:nvPr/>
          </p:nvSpPr>
          <p:spPr>
            <a:xfrm rot="19913552">
              <a:off x="7637648" y="221334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4" name="Oval 603">
              <a:extLst>
                <a:ext uri="{FF2B5EF4-FFF2-40B4-BE49-F238E27FC236}">
                  <a16:creationId xmlns:a16="http://schemas.microsoft.com/office/drawing/2014/main" id="{73A63B3C-76DD-3E3E-A0A7-119A1B9B3115}"/>
                </a:ext>
              </a:extLst>
            </p:cNvPr>
            <p:cNvSpPr/>
            <p:nvPr/>
          </p:nvSpPr>
          <p:spPr>
            <a:xfrm rot="19913552">
              <a:off x="7704523" y="218917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5" name="Oval 604">
              <a:extLst>
                <a:ext uri="{FF2B5EF4-FFF2-40B4-BE49-F238E27FC236}">
                  <a16:creationId xmlns:a16="http://schemas.microsoft.com/office/drawing/2014/main" id="{73F23808-5570-2C49-C2CC-075F9E53ADFF}"/>
                </a:ext>
              </a:extLst>
            </p:cNvPr>
            <p:cNvSpPr/>
            <p:nvPr/>
          </p:nvSpPr>
          <p:spPr>
            <a:xfrm rot="19913552">
              <a:off x="7595131" y="23095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6" name="Oval 605">
              <a:extLst>
                <a:ext uri="{FF2B5EF4-FFF2-40B4-BE49-F238E27FC236}">
                  <a16:creationId xmlns:a16="http://schemas.microsoft.com/office/drawing/2014/main" id="{C92FDFB0-453E-96EE-6F0E-56D97230FCDC}"/>
                </a:ext>
              </a:extLst>
            </p:cNvPr>
            <p:cNvSpPr/>
            <p:nvPr/>
          </p:nvSpPr>
          <p:spPr>
            <a:xfrm rot="19913552">
              <a:off x="7662006" y="228343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7" name="Oval 606">
              <a:extLst>
                <a:ext uri="{FF2B5EF4-FFF2-40B4-BE49-F238E27FC236}">
                  <a16:creationId xmlns:a16="http://schemas.microsoft.com/office/drawing/2014/main" id="{13604711-D04D-7758-273D-7D8EDB05EFAC}"/>
                </a:ext>
              </a:extLst>
            </p:cNvPr>
            <p:cNvSpPr/>
            <p:nvPr/>
          </p:nvSpPr>
          <p:spPr>
            <a:xfrm rot="19913552">
              <a:off x="7728881" y="225926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8" name="Oval 607">
              <a:extLst>
                <a:ext uri="{FF2B5EF4-FFF2-40B4-BE49-F238E27FC236}">
                  <a16:creationId xmlns:a16="http://schemas.microsoft.com/office/drawing/2014/main" id="{8A22A184-AA4F-1518-25A0-E611D2990DAE}"/>
                </a:ext>
              </a:extLst>
            </p:cNvPr>
            <p:cNvSpPr/>
            <p:nvPr/>
          </p:nvSpPr>
          <p:spPr>
            <a:xfrm rot="19913552">
              <a:off x="7723909" y="20217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9" name="Oval 608">
              <a:extLst>
                <a:ext uri="{FF2B5EF4-FFF2-40B4-BE49-F238E27FC236}">
                  <a16:creationId xmlns:a16="http://schemas.microsoft.com/office/drawing/2014/main" id="{AC884871-B3F7-34C1-F2C8-AC4FF5B705FA}"/>
                </a:ext>
              </a:extLst>
            </p:cNvPr>
            <p:cNvSpPr/>
            <p:nvPr/>
          </p:nvSpPr>
          <p:spPr>
            <a:xfrm rot="19913552">
              <a:off x="7790784" y="19975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0" name="Oval 609">
              <a:extLst>
                <a:ext uri="{FF2B5EF4-FFF2-40B4-BE49-F238E27FC236}">
                  <a16:creationId xmlns:a16="http://schemas.microsoft.com/office/drawing/2014/main" id="{61398F61-E546-CAB3-2554-BC234EB20C98}"/>
                </a:ext>
              </a:extLst>
            </p:cNvPr>
            <p:cNvSpPr/>
            <p:nvPr/>
          </p:nvSpPr>
          <p:spPr>
            <a:xfrm rot="19913552">
              <a:off x="7857659" y="19696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1" name="Oval 610">
              <a:extLst>
                <a:ext uri="{FF2B5EF4-FFF2-40B4-BE49-F238E27FC236}">
                  <a16:creationId xmlns:a16="http://schemas.microsoft.com/office/drawing/2014/main" id="{9BD26329-C2FE-B856-52A0-B7B6D3DB4AD6}"/>
                </a:ext>
              </a:extLst>
            </p:cNvPr>
            <p:cNvSpPr/>
            <p:nvPr/>
          </p:nvSpPr>
          <p:spPr>
            <a:xfrm rot="19913552">
              <a:off x="7748267" y="20918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2" name="Oval 611">
              <a:extLst>
                <a:ext uri="{FF2B5EF4-FFF2-40B4-BE49-F238E27FC236}">
                  <a16:creationId xmlns:a16="http://schemas.microsoft.com/office/drawing/2014/main" id="{18737F2C-0DF8-0D3E-573C-CA894B3004BB}"/>
                </a:ext>
              </a:extLst>
            </p:cNvPr>
            <p:cNvSpPr/>
            <p:nvPr/>
          </p:nvSpPr>
          <p:spPr>
            <a:xfrm rot="19913552">
              <a:off x="7815142" y="20676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3" name="Oval 612">
              <a:extLst>
                <a:ext uri="{FF2B5EF4-FFF2-40B4-BE49-F238E27FC236}">
                  <a16:creationId xmlns:a16="http://schemas.microsoft.com/office/drawing/2014/main" id="{F430A22E-2B99-BE2B-3483-E7BEEE11710C}"/>
                </a:ext>
              </a:extLst>
            </p:cNvPr>
            <p:cNvSpPr/>
            <p:nvPr/>
          </p:nvSpPr>
          <p:spPr>
            <a:xfrm rot="19913552">
              <a:off x="7882017" y="20416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4" name="Oval 613">
              <a:extLst>
                <a:ext uri="{FF2B5EF4-FFF2-40B4-BE49-F238E27FC236}">
                  <a16:creationId xmlns:a16="http://schemas.microsoft.com/office/drawing/2014/main" id="{42AEBDE2-C181-AD3D-8407-16841803BD9E}"/>
                </a:ext>
              </a:extLst>
            </p:cNvPr>
            <p:cNvSpPr/>
            <p:nvPr/>
          </p:nvSpPr>
          <p:spPr>
            <a:xfrm rot="19913552">
              <a:off x="7772625" y="21619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5" name="Oval 614">
              <a:extLst>
                <a:ext uri="{FF2B5EF4-FFF2-40B4-BE49-F238E27FC236}">
                  <a16:creationId xmlns:a16="http://schemas.microsoft.com/office/drawing/2014/main" id="{F54DDD3E-83DA-4ED4-F2CC-2578B511BFD7}"/>
                </a:ext>
              </a:extLst>
            </p:cNvPr>
            <p:cNvSpPr/>
            <p:nvPr/>
          </p:nvSpPr>
          <p:spPr>
            <a:xfrm rot="19913552">
              <a:off x="7839500" y="21377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6" name="Oval 615">
              <a:extLst>
                <a:ext uri="{FF2B5EF4-FFF2-40B4-BE49-F238E27FC236}">
                  <a16:creationId xmlns:a16="http://schemas.microsoft.com/office/drawing/2014/main" id="{4174856C-5D73-F223-D327-83CA1CC3846C}"/>
                </a:ext>
              </a:extLst>
            </p:cNvPr>
            <p:cNvSpPr/>
            <p:nvPr/>
          </p:nvSpPr>
          <p:spPr>
            <a:xfrm rot="19913552">
              <a:off x="7906375" y="21117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7" name="Oval 616">
              <a:extLst>
                <a:ext uri="{FF2B5EF4-FFF2-40B4-BE49-F238E27FC236}">
                  <a16:creationId xmlns:a16="http://schemas.microsoft.com/office/drawing/2014/main" id="{8841F6F0-25CB-2F69-ABC2-526940C7D1CE}"/>
                </a:ext>
              </a:extLst>
            </p:cNvPr>
            <p:cNvSpPr/>
            <p:nvPr/>
          </p:nvSpPr>
          <p:spPr>
            <a:xfrm rot="19913552">
              <a:off x="7796983" y="22320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8" name="Oval 617">
              <a:extLst>
                <a:ext uri="{FF2B5EF4-FFF2-40B4-BE49-F238E27FC236}">
                  <a16:creationId xmlns:a16="http://schemas.microsoft.com/office/drawing/2014/main" id="{8A76D9F8-E190-4A2A-3608-9B8D58834C41}"/>
                </a:ext>
              </a:extLst>
            </p:cNvPr>
            <p:cNvSpPr/>
            <p:nvPr/>
          </p:nvSpPr>
          <p:spPr>
            <a:xfrm rot="19913552">
              <a:off x="7863858" y="22078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9" name="Oval 618">
              <a:extLst>
                <a:ext uri="{FF2B5EF4-FFF2-40B4-BE49-F238E27FC236}">
                  <a16:creationId xmlns:a16="http://schemas.microsoft.com/office/drawing/2014/main" id="{3236A9C1-10FC-0405-4EF4-E6F7533313AE}"/>
                </a:ext>
              </a:extLst>
            </p:cNvPr>
            <p:cNvSpPr/>
            <p:nvPr/>
          </p:nvSpPr>
          <p:spPr>
            <a:xfrm rot="19913552">
              <a:off x="7930733" y="21817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0" name="Oval 619">
              <a:extLst>
                <a:ext uri="{FF2B5EF4-FFF2-40B4-BE49-F238E27FC236}">
                  <a16:creationId xmlns:a16="http://schemas.microsoft.com/office/drawing/2014/main" id="{7D7B3F56-009C-71C2-EF1E-03E30C43B987}"/>
                </a:ext>
              </a:extLst>
            </p:cNvPr>
            <p:cNvSpPr/>
            <p:nvPr/>
          </p:nvSpPr>
          <p:spPr>
            <a:xfrm rot="19913552">
              <a:off x="7924972" y="194429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1" name="Oval 620">
              <a:extLst>
                <a:ext uri="{FF2B5EF4-FFF2-40B4-BE49-F238E27FC236}">
                  <a16:creationId xmlns:a16="http://schemas.microsoft.com/office/drawing/2014/main" id="{16901E34-F575-E08F-921D-597AF690E4A8}"/>
                </a:ext>
              </a:extLst>
            </p:cNvPr>
            <p:cNvSpPr/>
            <p:nvPr/>
          </p:nvSpPr>
          <p:spPr>
            <a:xfrm rot="19913552">
              <a:off x="7948370" y="20150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2" name="Oval 621">
              <a:extLst>
                <a:ext uri="{FF2B5EF4-FFF2-40B4-BE49-F238E27FC236}">
                  <a16:creationId xmlns:a16="http://schemas.microsoft.com/office/drawing/2014/main" id="{224F21C6-6D03-FB36-9C32-E5DA615C0EFC}"/>
                </a:ext>
              </a:extLst>
            </p:cNvPr>
            <p:cNvSpPr/>
            <p:nvPr/>
          </p:nvSpPr>
          <p:spPr>
            <a:xfrm rot="19913552">
              <a:off x="7972728" y="20851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3" name="Oval 622">
              <a:extLst>
                <a:ext uri="{FF2B5EF4-FFF2-40B4-BE49-F238E27FC236}">
                  <a16:creationId xmlns:a16="http://schemas.microsoft.com/office/drawing/2014/main" id="{0D56686B-F079-7184-D9CE-6F741C35672A}"/>
                </a:ext>
              </a:extLst>
            </p:cNvPr>
            <p:cNvSpPr/>
            <p:nvPr/>
          </p:nvSpPr>
          <p:spPr>
            <a:xfrm rot="19913552">
              <a:off x="7997086" y="21552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24" name="Group 623">
            <a:extLst>
              <a:ext uri="{FF2B5EF4-FFF2-40B4-BE49-F238E27FC236}">
                <a16:creationId xmlns:a16="http://schemas.microsoft.com/office/drawing/2014/main" id="{BD4C0EB2-25E9-279E-53AF-6336F0608159}"/>
              </a:ext>
            </a:extLst>
          </p:cNvPr>
          <p:cNvGrpSpPr/>
          <p:nvPr/>
        </p:nvGrpSpPr>
        <p:grpSpPr>
          <a:xfrm rot="120000">
            <a:off x="8140173" y="2637038"/>
            <a:ext cx="249764" cy="555372"/>
            <a:chOff x="8135093" y="2621798"/>
            <a:chExt cx="249764" cy="555372"/>
          </a:xfrm>
        </p:grpSpPr>
        <p:sp>
          <p:nvSpPr>
            <p:cNvPr id="625" name="Rectangle 624">
              <a:extLst>
                <a:ext uri="{FF2B5EF4-FFF2-40B4-BE49-F238E27FC236}">
                  <a16:creationId xmlns:a16="http://schemas.microsoft.com/office/drawing/2014/main" id="{1F41A7E1-DB5D-D556-51EB-7917542845F6}"/>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6" name="Oval 625">
              <a:extLst>
                <a:ext uri="{FF2B5EF4-FFF2-40B4-BE49-F238E27FC236}">
                  <a16:creationId xmlns:a16="http://schemas.microsoft.com/office/drawing/2014/main" id="{95E69B28-EBCB-D5BE-F424-E245F3414A31}"/>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7" name="Oval 626">
              <a:extLst>
                <a:ext uri="{FF2B5EF4-FFF2-40B4-BE49-F238E27FC236}">
                  <a16:creationId xmlns:a16="http://schemas.microsoft.com/office/drawing/2014/main" id="{A0846C40-4D55-1078-3654-57DB3D2AAC24}"/>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8" name="Oval 627">
              <a:extLst>
                <a:ext uri="{FF2B5EF4-FFF2-40B4-BE49-F238E27FC236}">
                  <a16:creationId xmlns:a16="http://schemas.microsoft.com/office/drawing/2014/main" id="{F7A787A4-E424-C7C2-A722-4312BEA13315}"/>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9" name="Oval 628">
              <a:extLst>
                <a:ext uri="{FF2B5EF4-FFF2-40B4-BE49-F238E27FC236}">
                  <a16:creationId xmlns:a16="http://schemas.microsoft.com/office/drawing/2014/main" id="{95C3BA11-018E-3D45-581D-BA48AA827DA6}"/>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0" name="Oval 629">
              <a:extLst>
                <a:ext uri="{FF2B5EF4-FFF2-40B4-BE49-F238E27FC236}">
                  <a16:creationId xmlns:a16="http://schemas.microsoft.com/office/drawing/2014/main" id="{DB0BD76F-B980-75B8-D287-76FA478F7D3C}"/>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1" name="Oval 630">
              <a:extLst>
                <a:ext uri="{FF2B5EF4-FFF2-40B4-BE49-F238E27FC236}">
                  <a16:creationId xmlns:a16="http://schemas.microsoft.com/office/drawing/2014/main" id="{7728F0DB-8B9A-E4BF-6194-97E0FF00A384}"/>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2" name="Oval 631">
              <a:extLst>
                <a:ext uri="{FF2B5EF4-FFF2-40B4-BE49-F238E27FC236}">
                  <a16:creationId xmlns:a16="http://schemas.microsoft.com/office/drawing/2014/main" id="{226AE277-5B43-E773-A3DA-CA517F5E7AAB}"/>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3" name="Oval 632">
              <a:extLst>
                <a:ext uri="{FF2B5EF4-FFF2-40B4-BE49-F238E27FC236}">
                  <a16:creationId xmlns:a16="http://schemas.microsoft.com/office/drawing/2014/main" id="{8BD6404A-7266-A2E3-4902-E1CA47785251}"/>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4" name="Oval 633">
              <a:extLst>
                <a:ext uri="{FF2B5EF4-FFF2-40B4-BE49-F238E27FC236}">
                  <a16:creationId xmlns:a16="http://schemas.microsoft.com/office/drawing/2014/main" id="{690020A0-CB30-EBBD-842F-D824E14DBB0A}"/>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5" name="Oval 634">
              <a:extLst>
                <a:ext uri="{FF2B5EF4-FFF2-40B4-BE49-F238E27FC236}">
                  <a16:creationId xmlns:a16="http://schemas.microsoft.com/office/drawing/2014/main" id="{19963713-F2E5-0DB4-DEAB-995D078BDAE7}"/>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6" name="Oval 635">
              <a:extLst>
                <a:ext uri="{FF2B5EF4-FFF2-40B4-BE49-F238E27FC236}">
                  <a16:creationId xmlns:a16="http://schemas.microsoft.com/office/drawing/2014/main" id="{C37874BA-895F-804E-109D-F5AC6CD5F3AA}"/>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7" name="Oval 636">
              <a:extLst>
                <a:ext uri="{FF2B5EF4-FFF2-40B4-BE49-F238E27FC236}">
                  <a16:creationId xmlns:a16="http://schemas.microsoft.com/office/drawing/2014/main" id="{E70482A3-FA4E-4BE6-9232-29FEBC9FA70C}"/>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38" name="Group 637">
            <a:extLst>
              <a:ext uri="{FF2B5EF4-FFF2-40B4-BE49-F238E27FC236}">
                <a16:creationId xmlns:a16="http://schemas.microsoft.com/office/drawing/2014/main" id="{B7F4446F-E127-68C9-54D9-94BBE824470C}"/>
              </a:ext>
            </a:extLst>
          </p:cNvPr>
          <p:cNvGrpSpPr/>
          <p:nvPr/>
        </p:nvGrpSpPr>
        <p:grpSpPr>
          <a:xfrm rot="120000">
            <a:off x="7573284" y="3220208"/>
            <a:ext cx="249764" cy="555372"/>
            <a:chOff x="8135093" y="2621798"/>
            <a:chExt cx="249764" cy="555372"/>
          </a:xfrm>
        </p:grpSpPr>
        <p:sp>
          <p:nvSpPr>
            <p:cNvPr id="639" name="Rectangle 638">
              <a:extLst>
                <a:ext uri="{FF2B5EF4-FFF2-40B4-BE49-F238E27FC236}">
                  <a16:creationId xmlns:a16="http://schemas.microsoft.com/office/drawing/2014/main" id="{822CEADD-BE2D-6322-D205-4B433A14676E}"/>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0" name="Oval 639">
              <a:extLst>
                <a:ext uri="{FF2B5EF4-FFF2-40B4-BE49-F238E27FC236}">
                  <a16:creationId xmlns:a16="http://schemas.microsoft.com/office/drawing/2014/main" id="{36656A09-2A30-2842-C534-1FF7B5B7FC8B}"/>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1" name="Oval 640">
              <a:extLst>
                <a:ext uri="{FF2B5EF4-FFF2-40B4-BE49-F238E27FC236}">
                  <a16:creationId xmlns:a16="http://schemas.microsoft.com/office/drawing/2014/main" id="{106BD1EF-607F-CD68-4C4F-8E81E0EC50C9}"/>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2" name="Oval 641">
              <a:extLst>
                <a:ext uri="{FF2B5EF4-FFF2-40B4-BE49-F238E27FC236}">
                  <a16:creationId xmlns:a16="http://schemas.microsoft.com/office/drawing/2014/main" id="{3CD54793-C446-2B35-AB5F-C441E851EB3D}"/>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3" name="Oval 642">
              <a:extLst>
                <a:ext uri="{FF2B5EF4-FFF2-40B4-BE49-F238E27FC236}">
                  <a16:creationId xmlns:a16="http://schemas.microsoft.com/office/drawing/2014/main" id="{FE922E51-ADA0-9D77-756C-1A6C04CD0727}"/>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4" name="Oval 643">
              <a:extLst>
                <a:ext uri="{FF2B5EF4-FFF2-40B4-BE49-F238E27FC236}">
                  <a16:creationId xmlns:a16="http://schemas.microsoft.com/office/drawing/2014/main" id="{A1BD4395-6B4F-0C71-B2F5-FED2CA77AF73}"/>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5" name="Oval 644">
              <a:extLst>
                <a:ext uri="{FF2B5EF4-FFF2-40B4-BE49-F238E27FC236}">
                  <a16:creationId xmlns:a16="http://schemas.microsoft.com/office/drawing/2014/main" id="{2FF3EEA9-E02F-FAF6-ED1B-6B8403DE0F36}"/>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6" name="Oval 645">
              <a:extLst>
                <a:ext uri="{FF2B5EF4-FFF2-40B4-BE49-F238E27FC236}">
                  <a16:creationId xmlns:a16="http://schemas.microsoft.com/office/drawing/2014/main" id="{D6EEB370-A371-24AC-68E7-052BDACD9FFC}"/>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7" name="Oval 646">
              <a:extLst>
                <a:ext uri="{FF2B5EF4-FFF2-40B4-BE49-F238E27FC236}">
                  <a16:creationId xmlns:a16="http://schemas.microsoft.com/office/drawing/2014/main" id="{699F00D4-D9D8-5F19-0E01-C61339BFA519}"/>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8" name="Oval 647">
              <a:extLst>
                <a:ext uri="{FF2B5EF4-FFF2-40B4-BE49-F238E27FC236}">
                  <a16:creationId xmlns:a16="http://schemas.microsoft.com/office/drawing/2014/main" id="{5D3A91E3-2C9A-C26F-1941-B5985C6A13DC}"/>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9" name="Oval 648">
              <a:extLst>
                <a:ext uri="{FF2B5EF4-FFF2-40B4-BE49-F238E27FC236}">
                  <a16:creationId xmlns:a16="http://schemas.microsoft.com/office/drawing/2014/main" id="{42064CB5-5327-BFD4-5A3C-D151FABA37AF}"/>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0" name="Oval 649">
              <a:extLst>
                <a:ext uri="{FF2B5EF4-FFF2-40B4-BE49-F238E27FC236}">
                  <a16:creationId xmlns:a16="http://schemas.microsoft.com/office/drawing/2014/main" id="{30647E18-874F-273E-7861-3B858DBFFBCD}"/>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1" name="Oval 650">
              <a:extLst>
                <a:ext uri="{FF2B5EF4-FFF2-40B4-BE49-F238E27FC236}">
                  <a16:creationId xmlns:a16="http://schemas.microsoft.com/office/drawing/2014/main" id="{6F436FB0-17F4-4157-BE67-9B85E6FF80CC}"/>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52" name="Group 651">
            <a:extLst>
              <a:ext uri="{FF2B5EF4-FFF2-40B4-BE49-F238E27FC236}">
                <a16:creationId xmlns:a16="http://schemas.microsoft.com/office/drawing/2014/main" id="{A84CF428-A3DC-9529-94CB-05337E690CB8}"/>
              </a:ext>
            </a:extLst>
          </p:cNvPr>
          <p:cNvGrpSpPr/>
          <p:nvPr/>
        </p:nvGrpSpPr>
        <p:grpSpPr>
          <a:xfrm rot="120000">
            <a:off x="8347924" y="3230158"/>
            <a:ext cx="249764" cy="555372"/>
            <a:chOff x="8135093" y="2621798"/>
            <a:chExt cx="249764" cy="555372"/>
          </a:xfrm>
        </p:grpSpPr>
        <p:sp>
          <p:nvSpPr>
            <p:cNvPr id="653" name="Rectangle 652">
              <a:extLst>
                <a:ext uri="{FF2B5EF4-FFF2-40B4-BE49-F238E27FC236}">
                  <a16:creationId xmlns:a16="http://schemas.microsoft.com/office/drawing/2014/main" id="{A0FE4515-3089-5CE5-3944-E975A3F873EF}"/>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4" name="Oval 653">
              <a:extLst>
                <a:ext uri="{FF2B5EF4-FFF2-40B4-BE49-F238E27FC236}">
                  <a16:creationId xmlns:a16="http://schemas.microsoft.com/office/drawing/2014/main" id="{29820089-403E-0B6E-ADDE-8AB946C7ECF0}"/>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5" name="Oval 654">
              <a:extLst>
                <a:ext uri="{FF2B5EF4-FFF2-40B4-BE49-F238E27FC236}">
                  <a16:creationId xmlns:a16="http://schemas.microsoft.com/office/drawing/2014/main" id="{3C381961-DAAE-91DF-3CC0-3B9C60AD27CF}"/>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6" name="Oval 655">
              <a:extLst>
                <a:ext uri="{FF2B5EF4-FFF2-40B4-BE49-F238E27FC236}">
                  <a16:creationId xmlns:a16="http://schemas.microsoft.com/office/drawing/2014/main" id="{96B3756E-60A6-00D1-E989-2BDFE515B45B}"/>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7" name="Oval 656">
              <a:extLst>
                <a:ext uri="{FF2B5EF4-FFF2-40B4-BE49-F238E27FC236}">
                  <a16:creationId xmlns:a16="http://schemas.microsoft.com/office/drawing/2014/main" id="{835DEF8F-14F0-7A19-4C1C-5CD4CA64BA15}"/>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8" name="Oval 657">
              <a:extLst>
                <a:ext uri="{FF2B5EF4-FFF2-40B4-BE49-F238E27FC236}">
                  <a16:creationId xmlns:a16="http://schemas.microsoft.com/office/drawing/2014/main" id="{ADAABB1B-834E-DBB1-44CC-8E4A429A2119}"/>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9" name="Oval 658">
              <a:extLst>
                <a:ext uri="{FF2B5EF4-FFF2-40B4-BE49-F238E27FC236}">
                  <a16:creationId xmlns:a16="http://schemas.microsoft.com/office/drawing/2014/main" id="{075E0D14-41D9-C0CE-32A8-73902E83426C}"/>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0" name="Oval 659">
              <a:extLst>
                <a:ext uri="{FF2B5EF4-FFF2-40B4-BE49-F238E27FC236}">
                  <a16:creationId xmlns:a16="http://schemas.microsoft.com/office/drawing/2014/main" id="{D5131456-FF13-4862-5ECC-BC071CE971B1}"/>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1" name="Oval 660">
              <a:extLst>
                <a:ext uri="{FF2B5EF4-FFF2-40B4-BE49-F238E27FC236}">
                  <a16:creationId xmlns:a16="http://schemas.microsoft.com/office/drawing/2014/main" id="{1BC6226C-D582-4CF0-5244-DD030205454D}"/>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2" name="Oval 661">
              <a:extLst>
                <a:ext uri="{FF2B5EF4-FFF2-40B4-BE49-F238E27FC236}">
                  <a16:creationId xmlns:a16="http://schemas.microsoft.com/office/drawing/2014/main" id="{28FD080A-441F-B7E1-C952-535D5A91AEA0}"/>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3" name="Oval 662">
              <a:extLst>
                <a:ext uri="{FF2B5EF4-FFF2-40B4-BE49-F238E27FC236}">
                  <a16:creationId xmlns:a16="http://schemas.microsoft.com/office/drawing/2014/main" id="{B2AA593A-8805-EFB0-7386-6FD1A92BF9EC}"/>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4" name="Oval 663">
              <a:extLst>
                <a:ext uri="{FF2B5EF4-FFF2-40B4-BE49-F238E27FC236}">
                  <a16:creationId xmlns:a16="http://schemas.microsoft.com/office/drawing/2014/main" id="{33BDC721-11A7-203B-C6FA-C8814CEE578D}"/>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5" name="Oval 664">
              <a:extLst>
                <a:ext uri="{FF2B5EF4-FFF2-40B4-BE49-F238E27FC236}">
                  <a16:creationId xmlns:a16="http://schemas.microsoft.com/office/drawing/2014/main" id="{02AF264D-3FC2-B257-3798-F2543E30099A}"/>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66" name="Group 665">
            <a:extLst>
              <a:ext uri="{FF2B5EF4-FFF2-40B4-BE49-F238E27FC236}">
                <a16:creationId xmlns:a16="http://schemas.microsoft.com/office/drawing/2014/main" id="{375D9D56-5E92-0F48-0353-C5967038E487}"/>
              </a:ext>
            </a:extLst>
          </p:cNvPr>
          <p:cNvGrpSpPr/>
          <p:nvPr/>
        </p:nvGrpSpPr>
        <p:grpSpPr>
          <a:xfrm>
            <a:off x="7802105" y="4565001"/>
            <a:ext cx="1186975" cy="632350"/>
            <a:chOff x="6879637" y="1944296"/>
            <a:chExt cx="1186975" cy="632350"/>
          </a:xfrm>
        </p:grpSpPr>
        <p:sp>
          <p:nvSpPr>
            <p:cNvPr id="667" name="Rectangle 666">
              <a:extLst>
                <a:ext uri="{FF2B5EF4-FFF2-40B4-BE49-F238E27FC236}">
                  <a16:creationId xmlns:a16="http://schemas.microsoft.com/office/drawing/2014/main" id="{CD01FA67-680E-AAD8-182E-479717CB1CD7}"/>
                </a:ext>
              </a:extLst>
            </p:cNvPr>
            <p:cNvSpPr/>
            <p:nvPr/>
          </p:nvSpPr>
          <p:spPr>
            <a:xfrm rot="20357646">
              <a:off x="6879637" y="2104418"/>
              <a:ext cx="1186975" cy="31101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8" name="Oval 667">
              <a:extLst>
                <a:ext uri="{FF2B5EF4-FFF2-40B4-BE49-F238E27FC236}">
                  <a16:creationId xmlns:a16="http://schemas.microsoft.com/office/drawing/2014/main" id="{972B37B7-C3C2-BC8B-ED96-B370A5615A94}"/>
                </a:ext>
              </a:extLst>
            </p:cNvPr>
            <p:cNvSpPr/>
            <p:nvPr/>
          </p:nvSpPr>
          <p:spPr>
            <a:xfrm rot="19913552">
              <a:off x="6919999" y="233037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9" name="Oval 668">
              <a:extLst>
                <a:ext uri="{FF2B5EF4-FFF2-40B4-BE49-F238E27FC236}">
                  <a16:creationId xmlns:a16="http://schemas.microsoft.com/office/drawing/2014/main" id="{C78FE1E8-9FA7-606C-7434-F9AC7B5F544A}"/>
                </a:ext>
              </a:extLst>
            </p:cNvPr>
            <p:cNvSpPr/>
            <p:nvPr/>
          </p:nvSpPr>
          <p:spPr>
            <a:xfrm rot="19913552">
              <a:off x="6986874" y="2306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0" name="Oval 669">
              <a:extLst>
                <a:ext uri="{FF2B5EF4-FFF2-40B4-BE49-F238E27FC236}">
                  <a16:creationId xmlns:a16="http://schemas.microsoft.com/office/drawing/2014/main" id="{3966E8A2-6B4E-7BB3-6587-2CA3C6AD7C78}"/>
                </a:ext>
              </a:extLst>
            </p:cNvPr>
            <p:cNvSpPr/>
            <p:nvPr/>
          </p:nvSpPr>
          <p:spPr>
            <a:xfrm rot="19913552">
              <a:off x="7053749" y="227823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1" name="Oval 670">
              <a:extLst>
                <a:ext uri="{FF2B5EF4-FFF2-40B4-BE49-F238E27FC236}">
                  <a16:creationId xmlns:a16="http://schemas.microsoft.com/office/drawing/2014/main" id="{1DA350B3-7FCF-5B08-A98E-55725C0C76F7}"/>
                </a:ext>
              </a:extLst>
            </p:cNvPr>
            <p:cNvSpPr/>
            <p:nvPr/>
          </p:nvSpPr>
          <p:spPr>
            <a:xfrm rot="19913552">
              <a:off x="6944357" y="24004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2" name="Oval 671">
              <a:extLst>
                <a:ext uri="{FF2B5EF4-FFF2-40B4-BE49-F238E27FC236}">
                  <a16:creationId xmlns:a16="http://schemas.microsoft.com/office/drawing/2014/main" id="{6F83F7F9-5C3D-5CC4-9004-815B7B88789E}"/>
                </a:ext>
              </a:extLst>
            </p:cNvPr>
            <p:cNvSpPr/>
            <p:nvPr/>
          </p:nvSpPr>
          <p:spPr>
            <a:xfrm rot="19913552">
              <a:off x="7011232" y="23762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3" name="Oval 672">
              <a:extLst>
                <a:ext uri="{FF2B5EF4-FFF2-40B4-BE49-F238E27FC236}">
                  <a16:creationId xmlns:a16="http://schemas.microsoft.com/office/drawing/2014/main" id="{F10F8FD4-8EAA-2F78-6C9B-7EFE2BB6B961}"/>
                </a:ext>
              </a:extLst>
            </p:cNvPr>
            <p:cNvSpPr/>
            <p:nvPr/>
          </p:nvSpPr>
          <p:spPr>
            <a:xfrm rot="19913552">
              <a:off x="7078107" y="23502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4" name="Oval 673">
              <a:extLst>
                <a:ext uri="{FF2B5EF4-FFF2-40B4-BE49-F238E27FC236}">
                  <a16:creationId xmlns:a16="http://schemas.microsoft.com/office/drawing/2014/main" id="{DC69D58A-8ED2-B7B7-6C0F-ED4F8C4E04B2}"/>
                </a:ext>
              </a:extLst>
            </p:cNvPr>
            <p:cNvSpPr/>
            <p:nvPr/>
          </p:nvSpPr>
          <p:spPr>
            <a:xfrm rot="19913552">
              <a:off x="6968715" y="24705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5" name="Oval 674">
              <a:extLst>
                <a:ext uri="{FF2B5EF4-FFF2-40B4-BE49-F238E27FC236}">
                  <a16:creationId xmlns:a16="http://schemas.microsoft.com/office/drawing/2014/main" id="{D549D879-180E-1FDF-44FC-6CB19FFB0BE0}"/>
                </a:ext>
              </a:extLst>
            </p:cNvPr>
            <p:cNvSpPr/>
            <p:nvPr/>
          </p:nvSpPr>
          <p:spPr>
            <a:xfrm rot="19913552">
              <a:off x="7035590" y="24463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6" name="Oval 675">
              <a:extLst>
                <a:ext uri="{FF2B5EF4-FFF2-40B4-BE49-F238E27FC236}">
                  <a16:creationId xmlns:a16="http://schemas.microsoft.com/office/drawing/2014/main" id="{CC4A6C3F-F433-9C9D-01F2-9E9DF0853DD7}"/>
                </a:ext>
              </a:extLst>
            </p:cNvPr>
            <p:cNvSpPr/>
            <p:nvPr/>
          </p:nvSpPr>
          <p:spPr>
            <a:xfrm rot="19913552">
              <a:off x="7102465" y="24203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7" name="Oval 676">
              <a:extLst>
                <a:ext uri="{FF2B5EF4-FFF2-40B4-BE49-F238E27FC236}">
                  <a16:creationId xmlns:a16="http://schemas.microsoft.com/office/drawing/2014/main" id="{0D4488DA-D048-D217-D433-564ADBEBBCF9}"/>
                </a:ext>
              </a:extLst>
            </p:cNvPr>
            <p:cNvSpPr/>
            <p:nvPr/>
          </p:nvSpPr>
          <p:spPr>
            <a:xfrm rot="19913552">
              <a:off x="6993073" y="25406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8" name="Oval 677">
              <a:extLst>
                <a:ext uri="{FF2B5EF4-FFF2-40B4-BE49-F238E27FC236}">
                  <a16:creationId xmlns:a16="http://schemas.microsoft.com/office/drawing/2014/main" id="{B0EFC0A1-32C3-06A5-574C-C423891F5B4F}"/>
                </a:ext>
              </a:extLst>
            </p:cNvPr>
            <p:cNvSpPr/>
            <p:nvPr/>
          </p:nvSpPr>
          <p:spPr>
            <a:xfrm rot="19913552">
              <a:off x="7059948" y="2516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9" name="Oval 678">
              <a:extLst>
                <a:ext uri="{FF2B5EF4-FFF2-40B4-BE49-F238E27FC236}">
                  <a16:creationId xmlns:a16="http://schemas.microsoft.com/office/drawing/2014/main" id="{94FA59F9-1B12-6244-F800-9D1A499B5746}"/>
                </a:ext>
              </a:extLst>
            </p:cNvPr>
            <p:cNvSpPr/>
            <p:nvPr/>
          </p:nvSpPr>
          <p:spPr>
            <a:xfrm rot="19913552">
              <a:off x="7126823" y="24904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0" name="Oval 679">
              <a:extLst>
                <a:ext uri="{FF2B5EF4-FFF2-40B4-BE49-F238E27FC236}">
                  <a16:creationId xmlns:a16="http://schemas.microsoft.com/office/drawing/2014/main" id="{1E9EA1C5-28C9-F1BD-9F90-32AD976B33A7}"/>
                </a:ext>
              </a:extLst>
            </p:cNvPr>
            <p:cNvSpPr/>
            <p:nvPr/>
          </p:nvSpPr>
          <p:spPr>
            <a:xfrm rot="19913552">
              <a:off x="7121062" y="22529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1" name="Oval 680">
              <a:extLst>
                <a:ext uri="{FF2B5EF4-FFF2-40B4-BE49-F238E27FC236}">
                  <a16:creationId xmlns:a16="http://schemas.microsoft.com/office/drawing/2014/main" id="{86499A39-300B-5D93-D383-4DBF4AE307D2}"/>
                </a:ext>
              </a:extLst>
            </p:cNvPr>
            <p:cNvSpPr/>
            <p:nvPr/>
          </p:nvSpPr>
          <p:spPr>
            <a:xfrm rot="19913552">
              <a:off x="7186977" y="22274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2" name="Oval 681">
              <a:extLst>
                <a:ext uri="{FF2B5EF4-FFF2-40B4-BE49-F238E27FC236}">
                  <a16:creationId xmlns:a16="http://schemas.microsoft.com/office/drawing/2014/main" id="{9ADD6995-B9EC-2F8D-85F5-8D30B67C01DB}"/>
                </a:ext>
              </a:extLst>
            </p:cNvPr>
            <p:cNvSpPr/>
            <p:nvPr/>
          </p:nvSpPr>
          <p:spPr>
            <a:xfrm rot="19913552">
              <a:off x="7253852" y="22033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3" name="Oval 682">
              <a:extLst>
                <a:ext uri="{FF2B5EF4-FFF2-40B4-BE49-F238E27FC236}">
                  <a16:creationId xmlns:a16="http://schemas.microsoft.com/office/drawing/2014/main" id="{C38AE5C2-7FD3-29A4-A44E-D5DE5AAC2D05}"/>
                </a:ext>
              </a:extLst>
            </p:cNvPr>
            <p:cNvSpPr/>
            <p:nvPr/>
          </p:nvSpPr>
          <p:spPr>
            <a:xfrm rot="19913552">
              <a:off x="7144460" y="232363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4" name="Oval 683">
              <a:extLst>
                <a:ext uri="{FF2B5EF4-FFF2-40B4-BE49-F238E27FC236}">
                  <a16:creationId xmlns:a16="http://schemas.microsoft.com/office/drawing/2014/main" id="{A3A3CB33-99CC-6FBA-9D05-53323B557652}"/>
                </a:ext>
              </a:extLst>
            </p:cNvPr>
            <p:cNvSpPr/>
            <p:nvPr/>
          </p:nvSpPr>
          <p:spPr>
            <a:xfrm rot="19913552">
              <a:off x="7211335" y="229755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5" name="Oval 684">
              <a:extLst>
                <a:ext uri="{FF2B5EF4-FFF2-40B4-BE49-F238E27FC236}">
                  <a16:creationId xmlns:a16="http://schemas.microsoft.com/office/drawing/2014/main" id="{46E2D4B5-8F9F-D12E-53D3-678F8368B50B}"/>
                </a:ext>
              </a:extLst>
            </p:cNvPr>
            <p:cNvSpPr/>
            <p:nvPr/>
          </p:nvSpPr>
          <p:spPr>
            <a:xfrm rot="19913552">
              <a:off x="7278210" y="227339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6" name="Oval 685">
              <a:extLst>
                <a:ext uri="{FF2B5EF4-FFF2-40B4-BE49-F238E27FC236}">
                  <a16:creationId xmlns:a16="http://schemas.microsoft.com/office/drawing/2014/main" id="{63DDE0E1-C1A0-345F-0786-C7898B2D8318}"/>
                </a:ext>
              </a:extLst>
            </p:cNvPr>
            <p:cNvSpPr/>
            <p:nvPr/>
          </p:nvSpPr>
          <p:spPr>
            <a:xfrm rot="19913552">
              <a:off x="7168818" y="23937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7" name="Oval 686">
              <a:extLst>
                <a:ext uri="{FF2B5EF4-FFF2-40B4-BE49-F238E27FC236}">
                  <a16:creationId xmlns:a16="http://schemas.microsoft.com/office/drawing/2014/main" id="{8284D6A1-22F0-A972-360D-534DFA9B7A2B}"/>
                </a:ext>
              </a:extLst>
            </p:cNvPr>
            <p:cNvSpPr/>
            <p:nvPr/>
          </p:nvSpPr>
          <p:spPr>
            <a:xfrm rot="19913552">
              <a:off x="7235693" y="23676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8" name="Oval 687">
              <a:extLst>
                <a:ext uri="{FF2B5EF4-FFF2-40B4-BE49-F238E27FC236}">
                  <a16:creationId xmlns:a16="http://schemas.microsoft.com/office/drawing/2014/main" id="{8E00D491-5862-AF64-B2D5-3E5B2EEF8CE7}"/>
                </a:ext>
              </a:extLst>
            </p:cNvPr>
            <p:cNvSpPr/>
            <p:nvPr/>
          </p:nvSpPr>
          <p:spPr>
            <a:xfrm rot="19913552">
              <a:off x="7302568" y="234348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9" name="Oval 688">
              <a:extLst>
                <a:ext uri="{FF2B5EF4-FFF2-40B4-BE49-F238E27FC236}">
                  <a16:creationId xmlns:a16="http://schemas.microsoft.com/office/drawing/2014/main" id="{CACDB007-7557-6E0D-6A47-4DCE10A92648}"/>
                </a:ext>
              </a:extLst>
            </p:cNvPr>
            <p:cNvSpPr/>
            <p:nvPr/>
          </p:nvSpPr>
          <p:spPr>
            <a:xfrm rot="19913552">
              <a:off x="7193176" y="24638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0" name="Oval 689">
              <a:extLst>
                <a:ext uri="{FF2B5EF4-FFF2-40B4-BE49-F238E27FC236}">
                  <a16:creationId xmlns:a16="http://schemas.microsoft.com/office/drawing/2014/main" id="{5489B3D7-B0EB-3092-8998-8A09C9C57C79}"/>
                </a:ext>
              </a:extLst>
            </p:cNvPr>
            <p:cNvSpPr/>
            <p:nvPr/>
          </p:nvSpPr>
          <p:spPr>
            <a:xfrm rot="19913552">
              <a:off x="7260051" y="243773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1" name="Oval 690">
              <a:extLst>
                <a:ext uri="{FF2B5EF4-FFF2-40B4-BE49-F238E27FC236}">
                  <a16:creationId xmlns:a16="http://schemas.microsoft.com/office/drawing/2014/main" id="{737D13C0-9E73-E9CC-4C38-C985E321BBC2}"/>
                </a:ext>
              </a:extLst>
            </p:cNvPr>
            <p:cNvSpPr/>
            <p:nvPr/>
          </p:nvSpPr>
          <p:spPr>
            <a:xfrm rot="19913552">
              <a:off x="7326926" y="241357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2" name="Oval 691">
              <a:extLst>
                <a:ext uri="{FF2B5EF4-FFF2-40B4-BE49-F238E27FC236}">
                  <a16:creationId xmlns:a16="http://schemas.microsoft.com/office/drawing/2014/main" id="{90176EFC-D696-3CF2-C36B-227482DA2E71}"/>
                </a:ext>
              </a:extLst>
            </p:cNvPr>
            <p:cNvSpPr/>
            <p:nvPr/>
          </p:nvSpPr>
          <p:spPr>
            <a:xfrm rot="19913552">
              <a:off x="7321954" y="217607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3" name="Oval 692">
              <a:extLst>
                <a:ext uri="{FF2B5EF4-FFF2-40B4-BE49-F238E27FC236}">
                  <a16:creationId xmlns:a16="http://schemas.microsoft.com/office/drawing/2014/main" id="{19548CC0-AA2C-BAF1-C23F-2837524A23A5}"/>
                </a:ext>
              </a:extLst>
            </p:cNvPr>
            <p:cNvSpPr/>
            <p:nvPr/>
          </p:nvSpPr>
          <p:spPr>
            <a:xfrm rot="19913552">
              <a:off x="7388829" y="215190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4" name="Oval 693">
              <a:extLst>
                <a:ext uri="{FF2B5EF4-FFF2-40B4-BE49-F238E27FC236}">
                  <a16:creationId xmlns:a16="http://schemas.microsoft.com/office/drawing/2014/main" id="{FD4CAF31-C253-05C1-88DA-6B3CA0876D6F}"/>
                </a:ext>
              </a:extLst>
            </p:cNvPr>
            <p:cNvSpPr/>
            <p:nvPr/>
          </p:nvSpPr>
          <p:spPr>
            <a:xfrm rot="19913552">
              <a:off x="7455704" y="21239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5" name="Oval 694">
              <a:extLst>
                <a:ext uri="{FF2B5EF4-FFF2-40B4-BE49-F238E27FC236}">
                  <a16:creationId xmlns:a16="http://schemas.microsoft.com/office/drawing/2014/main" id="{D176D746-7025-B6A5-528D-170050C8AEAC}"/>
                </a:ext>
              </a:extLst>
            </p:cNvPr>
            <p:cNvSpPr/>
            <p:nvPr/>
          </p:nvSpPr>
          <p:spPr>
            <a:xfrm rot="19913552">
              <a:off x="7346312" y="224616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6" name="Oval 695">
              <a:extLst>
                <a:ext uri="{FF2B5EF4-FFF2-40B4-BE49-F238E27FC236}">
                  <a16:creationId xmlns:a16="http://schemas.microsoft.com/office/drawing/2014/main" id="{0DB93477-D527-9393-D2FA-29E5EF1D06AB}"/>
                </a:ext>
              </a:extLst>
            </p:cNvPr>
            <p:cNvSpPr/>
            <p:nvPr/>
          </p:nvSpPr>
          <p:spPr>
            <a:xfrm rot="19913552">
              <a:off x="7413187" y="222199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7" name="Oval 696">
              <a:extLst>
                <a:ext uri="{FF2B5EF4-FFF2-40B4-BE49-F238E27FC236}">
                  <a16:creationId xmlns:a16="http://schemas.microsoft.com/office/drawing/2014/main" id="{4EB4F59D-F1AC-AEB9-338D-0BA294F1D337}"/>
                </a:ext>
              </a:extLst>
            </p:cNvPr>
            <p:cNvSpPr/>
            <p:nvPr/>
          </p:nvSpPr>
          <p:spPr>
            <a:xfrm rot="19913552">
              <a:off x="7480062" y="21959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8" name="Oval 697">
              <a:extLst>
                <a:ext uri="{FF2B5EF4-FFF2-40B4-BE49-F238E27FC236}">
                  <a16:creationId xmlns:a16="http://schemas.microsoft.com/office/drawing/2014/main" id="{62F523B8-3494-3A27-2386-5E350A45632B}"/>
                </a:ext>
              </a:extLst>
            </p:cNvPr>
            <p:cNvSpPr/>
            <p:nvPr/>
          </p:nvSpPr>
          <p:spPr>
            <a:xfrm rot="19913552">
              <a:off x="7370670" y="231625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9" name="Oval 698">
              <a:extLst>
                <a:ext uri="{FF2B5EF4-FFF2-40B4-BE49-F238E27FC236}">
                  <a16:creationId xmlns:a16="http://schemas.microsoft.com/office/drawing/2014/main" id="{8FF8A5EE-7E49-D32E-80AC-0926A3A627DA}"/>
                </a:ext>
              </a:extLst>
            </p:cNvPr>
            <p:cNvSpPr/>
            <p:nvPr/>
          </p:nvSpPr>
          <p:spPr>
            <a:xfrm rot="19913552">
              <a:off x="7437545" y="229208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0" name="Oval 699">
              <a:extLst>
                <a:ext uri="{FF2B5EF4-FFF2-40B4-BE49-F238E27FC236}">
                  <a16:creationId xmlns:a16="http://schemas.microsoft.com/office/drawing/2014/main" id="{1569DB71-5C41-0A53-7685-DA6EB09B89CE}"/>
                </a:ext>
              </a:extLst>
            </p:cNvPr>
            <p:cNvSpPr/>
            <p:nvPr/>
          </p:nvSpPr>
          <p:spPr>
            <a:xfrm rot="19913552">
              <a:off x="7504420" y="226601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1" name="Oval 700">
              <a:extLst>
                <a:ext uri="{FF2B5EF4-FFF2-40B4-BE49-F238E27FC236}">
                  <a16:creationId xmlns:a16="http://schemas.microsoft.com/office/drawing/2014/main" id="{08B137F6-6373-FBAF-9A48-1AC1448317BA}"/>
                </a:ext>
              </a:extLst>
            </p:cNvPr>
            <p:cNvSpPr/>
            <p:nvPr/>
          </p:nvSpPr>
          <p:spPr>
            <a:xfrm rot="19913552">
              <a:off x="7395028" y="238634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2" name="Oval 701">
              <a:extLst>
                <a:ext uri="{FF2B5EF4-FFF2-40B4-BE49-F238E27FC236}">
                  <a16:creationId xmlns:a16="http://schemas.microsoft.com/office/drawing/2014/main" id="{1402E804-8161-3EAB-782A-85D1E16C95CC}"/>
                </a:ext>
              </a:extLst>
            </p:cNvPr>
            <p:cNvSpPr/>
            <p:nvPr/>
          </p:nvSpPr>
          <p:spPr>
            <a:xfrm rot="19913552">
              <a:off x="7461903" y="236217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3" name="Oval 702">
              <a:extLst>
                <a:ext uri="{FF2B5EF4-FFF2-40B4-BE49-F238E27FC236}">
                  <a16:creationId xmlns:a16="http://schemas.microsoft.com/office/drawing/2014/main" id="{40D9A477-8B7C-56EC-5FE1-924B5BC783E5}"/>
                </a:ext>
              </a:extLst>
            </p:cNvPr>
            <p:cNvSpPr/>
            <p:nvPr/>
          </p:nvSpPr>
          <p:spPr>
            <a:xfrm rot="19913552">
              <a:off x="7528778" y="23361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4" name="Oval 703">
              <a:extLst>
                <a:ext uri="{FF2B5EF4-FFF2-40B4-BE49-F238E27FC236}">
                  <a16:creationId xmlns:a16="http://schemas.microsoft.com/office/drawing/2014/main" id="{A01EEA64-9926-5B99-FAC1-E78A422413ED}"/>
                </a:ext>
              </a:extLst>
            </p:cNvPr>
            <p:cNvSpPr/>
            <p:nvPr/>
          </p:nvSpPr>
          <p:spPr>
            <a:xfrm rot="19913552">
              <a:off x="7523017" y="20986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5" name="Oval 704">
              <a:extLst>
                <a:ext uri="{FF2B5EF4-FFF2-40B4-BE49-F238E27FC236}">
                  <a16:creationId xmlns:a16="http://schemas.microsoft.com/office/drawing/2014/main" id="{EA86A352-DC0C-06D0-FCB5-9A695783E35A}"/>
                </a:ext>
              </a:extLst>
            </p:cNvPr>
            <p:cNvSpPr/>
            <p:nvPr/>
          </p:nvSpPr>
          <p:spPr>
            <a:xfrm rot="19913552">
              <a:off x="7588932" y="20731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6" name="Oval 705">
              <a:extLst>
                <a:ext uri="{FF2B5EF4-FFF2-40B4-BE49-F238E27FC236}">
                  <a16:creationId xmlns:a16="http://schemas.microsoft.com/office/drawing/2014/main" id="{AD468752-924C-CBCC-7CCE-4A3446A47B44}"/>
                </a:ext>
              </a:extLst>
            </p:cNvPr>
            <p:cNvSpPr/>
            <p:nvPr/>
          </p:nvSpPr>
          <p:spPr>
            <a:xfrm rot="19913552">
              <a:off x="7655807" y="2048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7" name="Oval 706">
              <a:extLst>
                <a:ext uri="{FF2B5EF4-FFF2-40B4-BE49-F238E27FC236}">
                  <a16:creationId xmlns:a16="http://schemas.microsoft.com/office/drawing/2014/main" id="{B8434BED-FB8B-1889-AC35-8EE3B7627940}"/>
                </a:ext>
              </a:extLst>
            </p:cNvPr>
            <p:cNvSpPr/>
            <p:nvPr/>
          </p:nvSpPr>
          <p:spPr>
            <a:xfrm rot="19913552">
              <a:off x="7546415" y="216932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8" name="Oval 707">
              <a:extLst>
                <a:ext uri="{FF2B5EF4-FFF2-40B4-BE49-F238E27FC236}">
                  <a16:creationId xmlns:a16="http://schemas.microsoft.com/office/drawing/2014/main" id="{9231AB9A-7C22-29A0-6365-DD5DE6F8AFD6}"/>
                </a:ext>
              </a:extLst>
            </p:cNvPr>
            <p:cNvSpPr/>
            <p:nvPr/>
          </p:nvSpPr>
          <p:spPr>
            <a:xfrm rot="19913552">
              <a:off x="7613290" y="214325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9" name="Oval 708">
              <a:extLst>
                <a:ext uri="{FF2B5EF4-FFF2-40B4-BE49-F238E27FC236}">
                  <a16:creationId xmlns:a16="http://schemas.microsoft.com/office/drawing/2014/main" id="{719E2AD3-1459-3C05-C895-89AE267DAA6B}"/>
                </a:ext>
              </a:extLst>
            </p:cNvPr>
            <p:cNvSpPr/>
            <p:nvPr/>
          </p:nvSpPr>
          <p:spPr>
            <a:xfrm rot="19913552">
              <a:off x="7680165" y="211908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0" name="Oval 709">
              <a:extLst>
                <a:ext uri="{FF2B5EF4-FFF2-40B4-BE49-F238E27FC236}">
                  <a16:creationId xmlns:a16="http://schemas.microsoft.com/office/drawing/2014/main" id="{9F78FE5B-2C9E-4028-FB18-A4F2E7ABE94E}"/>
                </a:ext>
              </a:extLst>
            </p:cNvPr>
            <p:cNvSpPr/>
            <p:nvPr/>
          </p:nvSpPr>
          <p:spPr>
            <a:xfrm rot="19913552">
              <a:off x="7570773" y="223941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1" name="Oval 710">
              <a:extLst>
                <a:ext uri="{FF2B5EF4-FFF2-40B4-BE49-F238E27FC236}">
                  <a16:creationId xmlns:a16="http://schemas.microsoft.com/office/drawing/2014/main" id="{A49FE2DC-D5CF-1487-4CC3-5E9D01D0F51B}"/>
                </a:ext>
              </a:extLst>
            </p:cNvPr>
            <p:cNvSpPr/>
            <p:nvPr/>
          </p:nvSpPr>
          <p:spPr>
            <a:xfrm rot="19913552">
              <a:off x="7637648" y="221334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2" name="Oval 711">
              <a:extLst>
                <a:ext uri="{FF2B5EF4-FFF2-40B4-BE49-F238E27FC236}">
                  <a16:creationId xmlns:a16="http://schemas.microsoft.com/office/drawing/2014/main" id="{1EAE8CC2-0644-C7AA-B5D2-8363D5102F3D}"/>
                </a:ext>
              </a:extLst>
            </p:cNvPr>
            <p:cNvSpPr/>
            <p:nvPr/>
          </p:nvSpPr>
          <p:spPr>
            <a:xfrm rot="19913552">
              <a:off x="7704523" y="218917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3" name="Oval 712">
              <a:extLst>
                <a:ext uri="{FF2B5EF4-FFF2-40B4-BE49-F238E27FC236}">
                  <a16:creationId xmlns:a16="http://schemas.microsoft.com/office/drawing/2014/main" id="{8D0BAAB7-880C-83FC-CB89-29A4A16DC0DD}"/>
                </a:ext>
              </a:extLst>
            </p:cNvPr>
            <p:cNvSpPr/>
            <p:nvPr/>
          </p:nvSpPr>
          <p:spPr>
            <a:xfrm rot="19913552">
              <a:off x="7595131" y="23095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4" name="Oval 713">
              <a:extLst>
                <a:ext uri="{FF2B5EF4-FFF2-40B4-BE49-F238E27FC236}">
                  <a16:creationId xmlns:a16="http://schemas.microsoft.com/office/drawing/2014/main" id="{4F525AE4-CE43-810B-AAD5-E2E94A560CE2}"/>
                </a:ext>
              </a:extLst>
            </p:cNvPr>
            <p:cNvSpPr/>
            <p:nvPr/>
          </p:nvSpPr>
          <p:spPr>
            <a:xfrm rot="19913552">
              <a:off x="7662006" y="228343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5" name="Oval 714">
              <a:extLst>
                <a:ext uri="{FF2B5EF4-FFF2-40B4-BE49-F238E27FC236}">
                  <a16:creationId xmlns:a16="http://schemas.microsoft.com/office/drawing/2014/main" id="{8DDE24D6-0B46-5309-397E-CC9EDC9ACE7F}"/>
                </a:ext>
              </a:extLst>
            </p:cNvPr>
            <p:cNvSpPr/>
            <p:nvPr/>
          </p:nvSpPr>
          <p:spPr>
            <a:xfrm rot="19913552">
              <a:off x="7728881" y="225926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6" name="Oval 715">
              <a:extLst>
                <a:ext uri="{FF2B5EF4-FFF2-40B4-BE49-F238E27FC236}">
                  <a16:creationId xmlns:a16="http://schemas.microsoft.com/office/drawing/2014/main" id="{B8DF8058-6ECC-D84D-18AF-6A0DFA34D345}"/>
                </a:ext>
              </a:extLst>
            </p:cNvPr>
            <p:cNvSpPr/>
            <p:nvPr/>
          </p:nvSpPr>
          <p:spPr>
            <a:xfrm rot="19913552">
              <a:off x="7723909" y="20217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7" name="Oval 716">
              <a:extLst>
                <a:ext uri="{FF2B5EF4-FFF2-40B4-BE49-F238E27FC236}">
                  <a16:creationId xmlns:a16="http://schemas.microsoft.com/office/drawing/2014/main" id="{387FE2D7-4F24-E38B-25E7-5980A3D1F938}"/>
                </a:ext>
              </a:extLst>
            </p:cNvPr>
            <p:cNvSpPr/>
            <p:nvPr/>
          </p:nvSpPr>
          <p:spPr>
            <a:xfrm rot="19913552">
              <a:off x="7790784" y="19975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8" name="Oval 717">
              <a:extLst>
                <a:ext uri="{FF2B5EF4-FFF2-40B4-BE49-F238E27FC236}">
                  <a16:creationId xmlns:a16="http://schemas.microsoft.com/office/drawing/2014/main" id="{62EFAD00-1582-BA5A-A427-B985AF12FD8A}"/>
                </a:ext>
              </a:extLst>
            </p:cNvPr>
            <p:cNvSpPr/>
            <p:nvPr/>
          </p:nvSpPr>
          <p:spPr>
            <a:xfrm rot="19913552">
              <a:off x="7857659" y="19696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9" name="Oval 718">
              <a:extLst>
                <a:ext uri="{FF2B5EF4-FFF2-40B4-BE49-F238E27FC236}">
                  <a16:creationId xmlns:a16="http://schemas.microsoft.com/office/drawing/2014/main" id="{78430741-7118-1D88-1F08-8AA326FF94A7}"/>
                </a:ext>
              </a:extLst>
            </p:cNvPr>
            <p:cNvSpPr/>
            <p:nvPr/>
          </p:nvSpPr>
          <p:spPr>
            <a:xfrm rot="19913552">
              <a:off x="7748267" y="20918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0" name="Oval 719">
              <a:extLst>
                <a:ext uri="{FF2B5EF4-FFF2-40B4-BE49-F238E27FC236}">
                  <a16:creationId xmlns:a16="http://schemas.microsoft.com/office/drawing/2014/main" id="{CED6A661-0D45-F5E0-483F-ECDE57751277}"/>
                </a:ext>
              </a:extLst>
            </p:cNvPr>
            <p:cNvSpPr/>
            <p:nvPr/>
          </p:nvSpPr>
          <p:spPr>
            <a:xfrm rot="19913552">
              <a:off x="7815142" y="20676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1" name="Oval 720">
              <a:extLst>
                <a:ext uri="{FF2B5EF4-FFF2-40B4-BE49-F238E27FC236}">
                  <a16:creationId xmlns:a16="http://schemas.microsoft.com/office/drawing/2014/main" id="{23D75A2A-105D-AE23-6C8E-3E58757566C3}"/>
                </a:ext>
              </a:extLst>
            </p:cNvPr>
            <p:cNvSpPr/>
            <p:nvPr/>
          </p:nvSpPr>
          <p:spPr>
            <a:xfrm rot="19913552">
              <a:off x="7882017" y="20416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2" name="Oval 721">
              <a:extLst>
                <a:ext uri="{FF2B5EF4-FFF2-40B4-BE49-F238E27FC236}">
                  <a16:creationId xmlns:a16="http://schemas.microsoft.com/office/drawing/2014/main" id="{5187E769-0289-A66A-9723-2E08C9C5E680}"/>
                </a:ext>
              </a:extLst>
            </p:cNvPr>
            <p:cNvSpPr/>
            <p:nvPr/>
          </p:nvSpPr>
          <p:spPr>
            <a:xfrm rot="19913552">
              <a:off x="7772625" y="21619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3" name="Oval 722">
              <a:extLst>
                <a:ext uri="{FF2B5EF4-FFF2-40B4-BE49-F238E27FC236}">
                  <a16:creationId xmlns:a16="http://schemas.microsoft.com/office/drawing/2014/main" id="{261B48B5-E775-4A6A-D7FE-0E171F198F03}"/>
                </a:ext>
              </a:extLst>
            </p:cNvPr>
            <p:cNvSpPr/>
            <p:nvPr/>
          </p:nvSpPr>
          <p:spPr>
            <a:xfrm rot="19913552">
              <a:off x="7839500" y="21377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4" name="Oval 723">
              <a:extLst>
                <a:ext uri="{FF2B5EF4-FFF2-40B4-BE49-F238E27FC236}">
                  <a16:creationId xmlns:a16="http://schemas.microsoft.com/office/drawing/2014/main" id="{E04A3319-D168-AA63-6468-EF5EA84AFA4E}"/>
                </a:ext>
              </a:extLst>
            </p:cNvPr>
            <p:cNvSpPr/>
            <p:nvPr/>
          </p:nvSpPr>
          <p:spPr>
            <a:xfrm rot="19913552">
              <a:off x="7906375" y="21117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5" name="Oval 724">
              <a:extLst>
                <a:ext uri="{FF2B5EF4-FFF2-40B4-BE49-F238E27FC236}">
                  <a16:creationId xmlns:a16="http://schemas.microsoft.com/office/drawing/2014/main" id="{1EAFC10A-6D12-B293-A100-A9216DEFF796}"/>
                </a:ext>
              </a:extLst>
            </p:cNvPr>
            <p:cNvSpPr/>
            <p:nvPr/>
          </p:nvSpPr>
          <p:spPr>
            <a:xfrm rot="19913552">
              <a:off x="7796983" y="22320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6" name="Oval 725">
              <a:extLst>
                <a:ext uri="{FF2B5EF4-FFF2-40B4-BE49-F238E27FC236}">
                  <a16:creationId xmlns:a16="http://schemas.microsoft.com/office/drawing/2014/main" id="{D6304951-DD98-8F3A-4416-FEA16BA5C3AC}"/>
                </a:ext>
              </a:extLst>
            </p:cNvPr>
            <p:cNvSpPr/>
            <p:nvPr/>
          </p:nvSpPr>
          <p:spPr>
            <a:xfrm rot="19913552">
              <a:off x="7863858" y="22078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7" name="Oval 726">
              <a:extLst>
                <a:ext uri="{FF2B5EF4-FFF2-40B4-BE49-F238E27FC236}">
                  <a16:creationId xmlns:a16="http://schemas.microsoft.com/office/drawing/2014/main" id="{FDE46658-A9DB-F290-1DEF-E5495674D98B}"/>
                </a:ext>
              </a:extLst>
            </p:cNvPr>
            <p:cNvSpPr/>
            <p:nvPr/>
          </p:nvSpPr>
          <p:spPr>
            <a:xfrm rot="19913552">
              <a:off x="7930733" y="21817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8" name="Oval 727">
              <a:extLst>
                <a:ext uri="{FF2B5EF4-FFF2-40B4-BE49-F238E27FC236}">
                  <a16:creationId xmlns:a16="http://schemas.microsoft.com/office/drawing/2014/main" id="{C5383F82-A715-6E7F-E3A6-766226D23E81}"/>
                </a:ext>
              </a:extLst>
            </p:cNvPr>
            <p:cNvSpPr/>
            <p:nvPr/>
          </p:nvSpPr>
          <p:spPr>
            <a:xfrm rot="19913552">
              <a:off x="7924972" y="194429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9" name="Oval 728">
              <a:extLst>
                <a:ext uri="{FF2B5EF4-FFF2-40B4-BE49-F238E27FC236}">
                  <a16:creationId xmlns:a16="http://schemas.microsoft.com/office/drawing/2014/main" id="{580FC130-D66E-D6C9-D90A-C008D0163D82}"/>
                </a:ext>
              </a:extLst>
            </p:cNvPr>
            <p:cNvSpPr/>
            <p:nvPr/>
          </p:nvSpPr>
          <p:spPr>
            <a:xfrm rot="19913552">
              <a:off x="7948370" y="20150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0" name="Oval 729">
              <a:extLst>
                <a:ext uri="{FF2B5EF4-FFF2-40B4-BE49-F238E27FC236}">
                  <a16:creationId xmlns:a16="http://schemas.microsoft.com/office/drawing/2014/main" id="{910FD1E9-C551-BCFA-55C5-982E4AC3402B}"/>
                </a:ext>
              </a:extLst>
            </p:cNvPr>
            <p:cNvSpPr/>
            <p:nvPr/>
          </p:nvSpPr>
          <p:spPr>
            <a:xfrm rot="19913552">
              <a:off x="7972728" y="20851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1" name="Oval 730">
              <a:extLst>
                <a:ext uri="{FF2B5EF4-FFF2-40B4-BE49-F238E27FC236}">
                  <a16:creationId xmlns:a16="http://schemas.microsoft.com/office/drawing/2014/main" id="{1F0593F3-4C31-7D13-47D6-EDB60C3151C8}"/>
                </a:ext>
              </a:extLst>
            </p:cNvPr>
            <p:cNvSpPr/>
            <p:nvPr/>
          </p:nvSpPr>
          <p:spPr>
            <a:xfrm rot="19913552">
              <a:off x="7997086" y="21552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99" name="Group 198">
            <a:extLst>
              <a:ext uri="{FF2B5EF4-FFF2-40B4-BE49-F238E27FC236}">
                <a16:creationId xmlns:a16="http://schemas.microsoft.com/office/drawing/2014/main" id="{6A621738-D37D-DA0B-A1C3-407FEE196F9E}"/>
              </a:ext>
            </a:extLst>
          </p:cNvPr>
          <p:cNvGrpSpPr/>
          <p:nvPr/>
        </p:nvGrpSpPr>
        <p:grpSpPr>
          <a:xfrm>
            <a:off x="5303912" y="5301208"/>
            <a:ext cx="2252389" cy="1420774"/>
            <a:chOff x="10256664" y="4581128"/>
            <a:chExt cx="1225832" cy="886923"/>
          </a:xfrm>
          <a:noFill/>
        </p:grpSpPr>
        <p:sp>
          <p:nvSpPr>
            <p:cNvPr id="200" name="Cloud 199">
              <a:extLst>
                <a:ext uri="{FF2B5EF4-FFF2-40B4-BE49-F238E27FC236}">
                  <a16:creationId xmlns:a16="http://schemas.microsoft.com/office/drawing/2014/main" id="{533046D1-D399-6A07-437E-417DEFE7AA7C}"/>
                </a:ext>
              </a:extLst>
            </p:cNvPr>
            <p:cNvSpPr/>
            <p:nvPr/>
          </p:nvSpPr>
          <p:spPr>
            <a:xfrm>
              <a:off x="10256664" y="4581128"/>
              <a:ext cx="1225832" cy="88692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1" name="TextBox 200">
              <a:extLst>
                <a:ext uri="{FF2B5EF4-FFF2-40B4-BE49-F238E27FC236}">
                  <a16:creationId xmlns:a16="http://schemas.microsoft.com/office/drawing/2014/main" id="{F4F6C8FA-5EBE-DFEF-5B43-2734214913FC}"/>
                </a:ext>
              </a:extLst>
            </p:cNvPr>
            <p:cNvSpPr txBox="1"/>
            <p:nvPr/>
          </p:nvSpPr>
          <p:spPr>
            <a:xfrm>
              <a:off x="10712576" y="4814097"/>
              <a:ext cx="300082" cy="369332"/>
            </a:xfrm>
            <a:prstGeom prst="rect">
              <a:avLst/>
            </a:prstGeom>
            <a:grpFill/>
          </p:spPr>
          <p:txBody>
            <a:bodyPr wrap="none" rtlCol="0">
              <a:spAutoFit/>
            </a:bodyPr>
            <a:lstStyle/>
            <a:p>
              <a:r>
                <a:rPr lang="en-AU" dirty="0"/>
                <a:t>x</a:t>
              </a:r>
            </a:p>
          </p:txBody>
        </p:sp>
      </p:grpSp>
      <p:grpSp>
        <p:nvGrpSpPr>
          <p:cNvPr id="202" name="Group 201">
            <a:extLst>
              <a:ext uri="{FF2B5EF4-FFF2-40B4-BE49-F238E27FC236}">
                <a16:creationId xmlns:a16="http://schemas.microsoft.com/office/drawing/2014/main" id="{C4F97DC9-CAB3-4F1B-7239-8B5D463879B9}"/>
              </a:ext>
            </a:extLst>
          </p:cNvPr>
          <p:cNvGrpSpPr/>
          <p:nvPr/>
        </p:nvGrpSpPr>
        <p:grpSpPr>
          <a:xfrm rot="885051">
            <a:off x="4923987" y="4268399"/>
            <a:ext cx="2252389" cy="1420774"/>
            <a:chOff x="10256664" y="4581128"/>
            <a:chExt cx="1225832" cy="886923"/>
          </a:xfrm>
          <a:solidFill>
            <a:schemeClr val="bg1"/>
          </a:solidFill>
        </p:grpSpPr>
        <p:sp>
          <p:nvSpPr>
            <p:cNvPr id="203" name="Cloud 202">
              <a:extLst>
                <a:ext uri="{FF2B5EF4-FFF2-40B4-BE49-F238E27FC236}">
                  <a16:creationId xmlns:a16="http://schemas.microsoft.com/office/drawing/2014/main" id="{BAE4290A-786F-E0FA-FF52-BB651368FF9E}"/>
                </a:ext>
              </a:extLst>
            </p:cNvPr>
            <p:cNvSpPr/>
            <p:nvPr/>
          </p:nvSpPr>
          <p:spPr>
            <a:xfrm>
              <a:off x="10256664" y="4581128"/>
              <a:ext cx="1225832" cy="88692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4" name="TextBox 203">
              <a:extLst>
                <a:ext uri="{FF2B5EF4-FFF2-40B4-BE49-F238E27FC236}">
                  <a16:creationId xmlns:a16="http://schemas.microsoft.com/office/drawing/2014/main" id="{AE7C4CAF-9483-32DA-7830-612201D15EF9}"/>
                </a:ext>
              </a:extLst>
            </p:cNvPr>
            <p:cNvSpPr txBox="1"/>
            <p:nvPr/>
          </p:nvSpPr>
          <p:spPr>
            <a:xfrm>
              <a:off x="10712576" y="4814097"/>
              <a:ext cx="300082" cy="369332"/>
            </a:xfrm>
            <a:prstGeom prst="rect">
              <a:avLst/>
            </a:prstGeom>
            <a:grpFill/>
          </p:spPr>
          <p:txBody>
            <a:bodyPr wrap="none" rtlCol="0">
              <a:spAutoFit/>
            </a:bodyPr>
            <a:lstStyle/>
            <a:p>
              <a:r>
                <a:rPr lang="en-AU" dirty="0"/>
                <a:t>x</a:t>
              </a:r>
            </a:p>
          </p:txBody>
        </p:sp>
      </p:grpSp>
      <p:sp>
        <p:nvSpPr>
          <p:cNvPr id="169" name="Rectangle 168">
            <a:extLst>
              <a:ext uri="{FF2B5EF4-FFF2-40B4-BE49-F238E27FC236}">
                <a16:creationId xmlns:a16="http://schemas.microsoft.com/office/drawing/2014/main" id="{E269C234-86ED-4492-BF65-96D2E9D936AC}"/>
              </a:ext>
            </a:extLst>
          </p:cNvPr>
          <p:cNvSpPr/>
          <p:nvPr/>
        </p:nvSpPr>
        <p:spPr>
          <a:xfrm rot="21391837">
            <a:off x="-1361049" y="-802385"/>
            <a:ext cx="14074520" cy="1430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165F9BDA-5B1B-AB82-14C2-DB47F088F318}"/>
              </a:ext>
            </a:extLst>
          </p:cNvPr>
          <p:cNvSpPr txBox="1"/>
          <p:nvPr/>
        </p:nvSpPr>
        <p:spPr>
          <a:xfrm>
            <a:off x="350030" y="908720"/>
            <a:ext cx="3297698" cy="461665"/>
          </a:xfrm>
          <a:prstGeom prst="rect">
            <a:avLst/>
          </a:prstGeom>
          <a:noFill/>
        </p:spPr>
        <p:txBody>
          <a:bodyPr wrap="none" rtlCol="0">
            <a:spAutoFit/>
          </a:bodyPr>
          <a:lstStyle/>
          <a:p>
            <a:r>
              <a:rPr lang="en-AU" sz="2400" b="1" dirty="0"/>
              <a:t>Site Sketch Checklist</a:t>
            </a:r>
            <a:endParaRPr lang="en-AU" b="1" dirty="0"/>
          </a:p>
        </p:txBody>
      </p:sp>
      <p:grpSp>
        <p:nvGrpSpPr>
          <p:cNvPr id="53" name="Group 52">
            <a:extLst>
              <a:ext uri="{FF2B5EF4-FFF2-40B4-BE49-F238E27FC236}">
                <a16:creationId xmlns:a16="http://schemas.microsoft.com/office/drawing/2014/main" id="{573C3820-84BC-4A23-2EDA-407257EDD7BA}"/>
              </a:ext>
            </a:extLst>
          </p:cNvPr>
          <p:cNvGrpSpPr/>
          <p:nvPr/>
        </p:nvGrpSpPr>
        <p:grpSpPr>
          <a:xfrm>
            <a:off x="5635057" y="188640"/>
            <a:ext cx="6725639" cy="6432653"/>
            <a:chOff x="5635057" y="188640"/>
            <a:chExt cx="6725639" cy="6432653"/>
          </a:xfrm>
        </p:grpSpPr>
        <p:cxnSp>
          <p:nvCxnSpPr>
            <p:cNvPr id="3" name="Straight Connector 2">
              <a:extLst>
                <a:ext uri="{FF2B5EF4-FFF2-40B4-BE49-F238E27FC236}">
                  <a16:creationId xmlns:a16="http://schemas.microsoft.com/office/drawing/2014/main" id="{5005B327-8BE1-6E81-2371-7EB34D857F76}"/>
                </a:ext>
              </a:extLst>
            </p:cNvPr>
            <p:cNvCxnSpPr>
              <a:cxnSpLocks/>
            </p:cNvCxnSpPr>
            <p:nvPr/>
          </p:nvCxnSpPr>
          <p:spPr>
            <a:xfrm flipH="1">
              <a:off x="7555780" y="188640"/>
              <a:ext cx="917707" cy="5771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F97502B-AA26-4442-4C66-9E8C919204E9}"/>
                </a:ext>
              </a:extLst>
            </p:cNvPr>
            <p:cNvCxnSpPr>
              <a:cxnSpLocks/>
            </p:cNvCxnSpPr>
            <p:nvPr/>
          </p:nvCxnSpPr>
          <p:spPr>
            <a:xfrm flipH="1" flipV="1">
              <a:off x="7560543" y="745654"/>
              <a:ext cx="1847825" cy="5203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AC799-F106-DE59-D640-5C61A4683F9E}"/>
                </a:ext>
              </a:extLst>
            </p:cNvPr>
            <p:cNvCxnSpPr>
              <a:cxnSpLocks/>
            </p:cNvCxnSpPr>
            <p:nvPr/>
          </p:nvCxnSpPr>
          <p:spPr>
            <a:xfrm flipH="1">
              <a:off x="6960096" y="1565934"/>
              <a:ext cx="893246" cy="350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9296C5-BF54-9373-FB1C-3438BDFA65ED}"/>
                </a:ext>
              </a:extLst>
            </p:cNvPr>
            <p:cNvCxnSpPr>
              <a:cxnSpLocks/>
            </p:cNvCxnSpPr>
            <p:nvPr/>
          </p:nvCxnSpPr>
          <p:spPr>
            <a:xfrm flipH="1">
              <a:off x="6119128" y="1075773"/>
              <a:ext cx="620181" cy="515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7F585E-FCDC-8D18-946B-3CD397830C7A}"/>
                </a:ext>
              </a:extLst>
            </p:cNvPr>
            <p:cNvCxnSpPr>
              <a:cxnSpLocks/>
            </p:cNvCxnSpPr>
            <p:nvPr/>
          </p:nvCxnSpPr>
          <p:spPr>
            <a:xfrm flipH="1" flipV="1">
              <a:off x="6611278" y="730800"/>
              <a:ext cx="123268" cy="344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4E095E-1880-BDA1-94AE-345E085D743F}"/>
                </a:ext>
              </a:extLst>
            </p:cNvPr>
            <p:cNvCxnSpPr>
              <a:cxnSpLocks/>
            </p:cNvCxnSpPr>
            <p:nvPr/>
          </p:nvCxnSpPr>
          <p:spPr>
            <a:xfrm flipH="1" flipV="1">
              <a:off x="6123891" y="1586589"/>
              <a:ext cx="404157" cy="1050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069B1B9-277B-B769-65F7-8AAB8ED79786}"/>
                </a:ext>
              </a:extLst>
            </p:cNvPr>
            <p:cNvCxnSpPr>
              <a:cxnSpLocks/>
            </p:cNvCxnSpPr>
            <p:nvPr/>
          </p:nvCxnSpPr>
          <p:spPr>
            <a:xfrm flipH="1">
              <a:off x="6456644" y="2636944"/>
              <a:ext cx="86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375CAB-6476-7069-5CF7-61A1C339F994}"/>
                </a:ext>
              </a:extLst>
            </p:cNvPr>
            <p:cNvCxnSpPr>
              <a:cxnSpLocks/>
            </p:cNvCxnSpPr>
            <p:nvPr/>
          </p:nvCxnSpPr>
          <p:spPr>
            <a:xfrm flipH="1" flipV="1">
              <a:off x="7313628" y="2636944"/>
              <a:ext cx="726588" cy="2026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E401EE-EF8A-DB53-382E-F6162D6450CB}"/>
                </a:ext>
              </a:extLst>
            </p:cNvPr>
            <p:cNvCxnSpPr>
              <a:cxnSpLocks/>
            </p:cNvCxnSpPr>
            <p:nvPr/>
          </p:nvCxnSpPr>
          <p:spPr>
            <a:xfrm flipH="1">
              <a:off x="7406719" y="4653136"/>
              <a:ext cx="633497" cy="504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62230BA-B77F-507C-4681-7C1FB148BB03}"/>
                </a:ext>
              </a:extLst>
            </p:cNvPr>
            <p:cNvCxnSpPr>
              <a:cxnSpLocks/>
            </p:cNvCxnSpPr>
            <p:nvPr/>
          </p:nvCxnSpPr>
          <p:spPr>
            <a:xfrm flipH="1" flipV="1">
              <a:off x="7406719" y="5147117"/>
              <a:ext cx="446623" cy="11330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5985B5-E97B-3EE9-7062-0F37058BC481}"/>
                </a:ext>
              </a:extLst>
            </p:cNvPr>
            <p:cNvCxnSpPr>
              <a:cxnSpLocks/>
            </p:cNvCxnSpPr>
            <p:nvPr/>
          </p:nvCxnSpPr>
          <p:spPr>
            <a:xfrm flipH="1">
              <a:off x="7853342" y="6278698"/>
              <a:ext cx="797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98DA8C3-B066-41D0-8EC0-B877704757C8}"/>
                </a:ext>
              </a:extLst>
            </p:cNvPr>
            <p:cNvCxnSpPr>
              <a:cxnSpLocks/>
            </p:cNvCxnSpPr>
            <p:nvPr/>
          </p:nvCxnSpPr>
          <p:spPr>
            <a:xfrm flipH="1" flipV="1">
              <a:off x="8641775" y="6277218"/>
              <a:ext cx="123268" cy="344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D20DDA-E0BD-6DB6-0CB3-99FF49707BF8}"/>
                </a:ext>
              </a:extLst>
            </p:cNvPr>
            <p:cNvCxnSpPr>
              <a:cxnSpLocks/>
            </p:cNvCxnSpPr>
            <p:nvPr/>
          </p:nvCxnSpPr>
          <p:spPr>
            <a:xfrm flipH="1">
              <a:off x="9410351" y="5949280"/>
              <a:ext cx="29503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3FA59AA-C02E-19D3-7784-B341E81D47CE}"/>
                </a:ext>
              </a:extLst>
            </p:cNvPr>
            <p:cNvCxnSpPr>
              <a:cxnSpLocks/>
            </p:cNvCxnSpPr>
            <p:nvPr/>
          </p:nvCxnSpPr>
          <p:spPr>
            <a:xfrm flipH="1">
              <a:off x="8218682" y="5128065"/>
              <a:ext cx="893246" cy="350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EFD7DCD-6ED0-C226-FF38-299538DD9388}"/>
                </a:ext>
              </a:extLst>
            </p:cNvPr>
            <p:cNvCxnSpPr>
              <a:cxnSpLocks/>
            </p:cNvCxnSpPr>
            <p:nvPr/>
          </p:nvCxnSpPr>
          <p:spPr>
            <a:xfrm flipH="1">
              <a:off x="8236782" y="2631229"/>
              <a:ext cx="2534023"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38002B13-E46A-D6C1-4417-9085C68CA720}"/>
                </a:ext>
              </a:extLst>
            </p:cNvPr>
            <p:cNvCxnSpPr>
              <a:cxnSpLocks/>
            </p:cNvCxnSpPr>
            <p:nvPr/>
          </p:nvCxnSpPr>
          <p:spPr>
            <a:xfrm flipH="1">
              <a:off x="8843094" y="4365104"/>
              <a:ext cx="1947715" cy="0"/>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AAF23836-6047-DE90-32B7-365B47430E9D}"/>
                </a:ext>
              </a:extLst>
            </p:cNvPr>
            <p:cNvCxnSpPr>
              <a:cxnSpLocks/>
            </p:cNvCxnSpPr>
            <p:nvPr/>
          </p:nvCxnSpPr>
          <p:spPr>
            <a:xfrm flipH="1">
              <a:off x="5657444" y="3212976"/>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7A01541-082D-16ED-4983-25CACC675260}"/>
                </a:ext>
              </a:extLst>
            </p:cNvPr>
            <p:cNvCxnSpPr>
              <a:cxnSpLocks/>
            </p:cNvCxnSpPr>
            <p:nvPr/>
          </p:nvCxnSpPr>
          <p:spPr>
            <a:xfrm flipH="1">
              <a:off x="5650936" y="3789008"/>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191C7D9-4571-AF94-5E58-CDF440593E59}"/>
                </a:ext>
              </a:extLst>
            </p:cNvPr>
            <p:cNvCxnSpPr>
              <a:cxnSpLocks/>
            </p:cNvCxnSpPr>
            <p:nvPr/>
          </p:nvCxnSpPr>
          <p:spPr>
            <a:xfrm flipH="1">
              <a:off x="5651252" y="2628477"/>
              <a:ext cx="864000" cy="0"/>
            </a:xfrm>
            <a:prstGeom prst="line">
              <a:avLst/>
            </a:prstGeom>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F55C651C-FDE7-9DD0-2305-A90163C46B8B}"/>
                </a:ext>
              </a:extLst>
            </p:cNvPr>
            <p:cNvCxnSpPr>
              <a:cxnSpLocks/>
            </p:cNvCxnSpPr>
            <p:nvPr/>
          </p:nvCxnSpPr>
          <p:spPr>
            <a:xfrm flipH="1">
              <a:off x="5635057" y="4365104"/>
              <a:ext cx="2304000"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76363503-FE47-1061-3CD9-9A5A772603A4}"/>
              </a:ext>
            </a:extLst>
          </p:cNvPr>
          <p:cNvGrpSpPr/>
          <p:nvPr/>
        </p:nvGrpSpPr>
        <p:grpSpPr>
          <a:xfrm rot="20269211">
            <a:off x="7164655" y="1705963"/>
            <a:ext cx="360000" cy="73632"/>
            <a:chOff x="11280616" y="2111766"/>
            <a:chExt cx="360000" cy="73632"/>
          </a:xfrm>
        </p:grpSpPr>
        <p:sp>
          <p:nvSpPr>
            <p:cNvPr id="97" name="Oval 96">
              <a:extLst>
                <a:ext uri="{FF2B5EF4-FFF2-40B4-BE49-F238E27FC236}">
                  <a16:creationId xmlns:a16="http://schemas.microsoft.com/office/drawing/2014/main" id="{DFBF211D-6616-DE16-8E05-6F3EA314F10C}"/>
                </a:ext>
              </a:extLst>
            </p:cNvPr>
            <p:cNvSpPr/>
            <p:nvPr/>
          </p:nvSpPr>
          <p:spPr>
            <a:xfrm>
              <a:off x="1135465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Oval 1">
              <a:extLst>
                <a:ext uri="{FF2B5EF4-FFF2-40B4-BE49-F238E27FC236}">
                  <a16:creationId xmlns:a16="http://schemas.microsoft.com/office/drawing/2014/main" id="{2E7DD613-3535-A202-C0C3-91DBD83A72B0}"/>
                </a:ext>
              </a:extLst>
            </p:cNvPr>
            <p:cNvSpPr/>
            <p:nvPr/>
          </p:nvSpPr>
          <p:spPr>
            <a:xfrm>
              <a:off x="1149660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a:extLst>
                <a:ext uri="{FF2B5EF4-FFF2-40B4-BE49-F238E27FC236}">
                  <a16:creationId xmlns:a16="http://schemas.microsoft.com/office/drawing/2014/main" id="{1165BA39-C4CD-A7C5-EA1D-75EF2E10DD11}"/>
                </a:ext>
              </a:extLst>
            </p:cNvPr>
            <p:cNvCxnSpPr>
              <a:cxnSpLocks/>
            </p:cNvCxnSpPr>
            <p:nvPr/>
          </p:nvCxnSpPr>
          <p:spPr>
            <a:xfrm flipH="1">
              <a:off x="11280616" y="211176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B00C79F-5B0A-6860-FF08-898A3A0CCE2F}"/>
              </a:ext>
            </a:extLst>
          </p:cNvPr>
          <p:cNvGrpSpPr/>
          <p:nvPr/>
        </p:nvGrpSpPr>
        <p:grpSpPr>
          <a:xfrm rot="10373540">
            <a:off x="8500959" y="6368532"/>
            <a:ext cx="180000" cy="74487"/>
            <a:chOff x="11582407" y="2587458"/>
            <a:chExt cx="180000" cy="74487"/>
          </a:xfrm>
        </p:grpSpPr>
        <p:sp>
          <p:nvSpPr>
            <p:cNvPr id="6" name="Oval 5">
              <a:extLst>
                <a:ext uri="{FF2B5EF4-FFF2-40B4-BE49-F238E27FC236}">
                  <a16:creationId xmlns:a16="http://schemas.microsoft.com/office/drawing/2014/main" id="{C1D2CD0C-FEC1-22B9-A510-0A04F18392E9}"/>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3E012A68-DB89-D045-BF3F-005F6578FFFB}"/>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586E04A2-D55C-67E2-F55F-85B31D633F6C}"/>
              </a:ext>
            </a:extLst>
          </p:cNvPr>
          <p:cNvGrpSpPr/>
          <p:nvPr/>
        </p:nvGrpSpPr>
        <p:grpSpPr>
          <a:xfrm rot="20715876">
            <a:off x="7471811" y="583013"/>
            <a:ext cx="180000" cy="74487"/>
            <a:chOff x="11582407" y="2587458"/>
            <a:chExt cx="180000" cy="74487"/>
          </a:xfrm>
        </p:grpSpPr>
        <p:sp>
          <p:nvSpPr>
            <p:cNvPr id="18" name="Oval 17">
              <a:extLst>
                <a:ext uri="{FF2B5EF4-FFF2-40B4-BE49-F238E27FC236}">
                  <a16:creationId xmlns:a16="http://schemas.microsoft.com/office/drawing/2014/main" id="{BF7946CA-BBBE-DF84-C26C-5F280A8AA9EB}"/>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 name="Straight Connector 18">
              <a:extLst>
                <a:ext uri="{FF2B5EF4-FFF2-40B4-BE49-F238E27FC236}">
                  <a16:creationId xmlns:a16="http://schemas.microsoft.com/office/drawing/2014/main" id="{C4C9CA1E-882B-8281-289D-9AD0882368D2}"/>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129154DD-2ECB-7EDE-2F53-1751A16F17EA}"/>
              </a:ext>
            </a:extLst>
          </p:cNvPr>
          <p:cNvCxnSpPr>
            <a:cxnSpLocks/>
          </p:cNvCxnSpPr>
          <p:nvPr/>
        </p:nvCxnSpPr>
        <p:spPr>
          <a:xfrm flipH="1">
            <a:off x="7522225" y="1370138"/>
            <a:ext cx="1008079" cy="253027"/>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nvGrpSpPr>
          <p:cNvPr id="32" name="Group 31">
            <a:extLst>
              <a:ext uri="{FF2B5EF4-FFF2-40B4-BE49-F238E27FC236}">
                <a16:creationId xmlns:a16="http://schemas.microsoft.com/office/drawing/2014/main" id="{21922A19-1C1B-651B-3D96-BE3CBDA758C8}"/>
              </a:ext>
            </a:extLst>
          </p:cNvPr>
          <p:cNvGrpSpPr/>
          <p:nvPr/>
        </p:nvGrpSpPr>
        <p:grpSpPr>
          <a:xfrm rot="9525018">
            <a:off x="8472621" y="5307175"/>
            <a:ext cx="360000" cy="73632"/>
            <a:chOff x="11280616" y="2111766"/>
            <a:chExt cx="360000" cy="73632"/>
          </a:xfrm>
        </p:grpSpPr>
        <p:sp>
          <p:nvSpPr>
            <p:cNvPr id="34" name="Oval 33">
              <a:extLst>
                <a:ext uri="{FF2B5EF4-FFF2-40B4-BE49-F238E27FC236}">
                  <a16:creationId xmlns:a16="http://schemas.microsoft.com/office/drawing/2014/main" id="{955F9007-4D58-2703-17B4-5C8A11FA2510}"/>
                </a:ext>
              </a:extLst>
            </p:cNvPr>
            <p:cNvSpPr/>
            <p:nvPr/>
          </p:nvSpPr>
          <p:spPr>
            <a:xfrm>
              <a:off x="1135465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F5A0978E-3DC0-7132-B203-D1484050083E}"/>
                </a:ext>
              </a:extLst>
            </p:cNvPr>
            <p:cNvSpPr/>
            <p:nvPr/>
          </p:nvSpPr>
          <p:spPr>
            <a:xfrm>
              <a:off x="1149660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7" name="Straight Connector 36">
              <a:extLst>
                <a:ext uri="{FF2B5EF4-FFF2-40B4-BE49-F238E27FC236}">
                  <a16:creationId xmlns:a16="http://schemas.microsoft.com/office/drawing/2014/main" id="{64A270CC-9442-7268-295D-33D58EEDF1E4}"/>
                </a:ext>
              </a:extLst>
            </p:cNvPr>
            <p:cNvCxnSpPr>
              <a:cxnSpLocks/>
            </p:cNvCxnSpPr>
            <p:nvPr/>
          </p:nvCxnSpPr>
          <p:spPr>
            <a:xfrm flipH="1">
              <a:off x="11280616" y="211176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Oval 48">
            <a:extLst>
              <a:ext uri="{FF2B5EF4-FFF2-40B4-BE49-F238E27FC236}">
                <a16:creationId xmlns:a16="http://schemas.microsoft.com/office/drawing/2014/main" id="{550560D4-F0F9-FC26-CC79-E7B2F18F9810}"/>
              </a:ext>
            </a:extLst>
          </p:cNvPr>
          <p:cNvSpPr/>
          <p:nvPr/>
        </p:nvSpPr>
        <p:spPr>
          <a:xfrm rot="20715876">
            <a:off x="8176267" y="2275799"/>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CA3899A4-4B3E-E266-993D-5BE823BFA6A4}"/>
              </a:ext>
            </a:extLst>
          </p:cNvPr>
          <p:cNvSpPr/>
          <p:nvPr/>
        </p:nvSpPr>
        <p:spPr>
          <a:xfrm rot="20715876">
            <a:off x="8898323" y="4241162"/>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5" name="Straight Arrow Connector 84">
            <a:extLst>
              <a:ext uri="{FF2B5EF4-FFF2-40B4-BE49-F238E27FC236}">
                <a16:creationId xmlns:a16="http://schemas.microsoft.com/office/drawing/2014/main" id="{98C70B8B-DCCD-3CAB-3A51-2DCECD3BCF0A}"/>
              </a:ext>
            </a:extLst>
          </p:cNvPr>
          <p:cNvCxnSpPr>
            <a:cxnSpLocks/>
          </p:cNvCxnSpPr>
          <p:nvPr/>
        </p:nvCxnSpPr>
        <p:spPr>
          <a:xfrm flipH="1">
            <a:off x="8833726" y="5252007"/>
            <a:ext cx="628447" cy="19265"/>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5CF5E6F7-33CC-6C07-6F20-A64E0D956672}"/>
              </a:ext>
            </a:extLst>
          </p:cNvPr>
          <p:cNvSpPr txBox="1"/>
          <p:nvPr/>
        </p:nvSpPr>
        <p:spPr>
          <a:xfrm>
            <a:off x="9464576" y="5115807"/>
            <a:ext cx="792088" cy="253916"/>
          </a:xfrm>
          <a:prstGeom prst="rect">
            <a:avLst/>
          </a:prstGeom>
          <a:noFill/>
        </p:spPr>
        <p:txBody>
          <a:bodyPr wrap="square" rtlCol="0">
            <a:spAutoFit/>
          </a:bodyPr>
          <a:lstStyle/>
          <a:p>
            <a:r>
              <a:rPr lang="en-AU" sz="1050" dirty="0"/>
              <a:t>W7-14-6</a:t>
            </a:r>
          </a:p>
        </p:txBody>
      </p:sp>
      <p:sp>
        <p:nvSpPr>
          <p:cNvPr id="92" name="TextBox 91">
            <a:extLst>
              <a:ext uri="{FF2B5EF4-FFF2-40B4-BE49-F238E27FC236}">
                <a16:creationId xmlns:a16="http://schemas.microsoft.com/office/drawing/2014/main" id="{DC520F94-FFB5-11DD-3DDA-EE8297FC8CED}"/>
              </a:ext>
            </a:extLst>
          </p:cNvPr>
          <p:cNvSpPr txBox="1"/>
          <p:nvPr/>
        </p:nvSpPr>
        <p:spPr>
          <a:xfrm>
            <a:off x="8471223" y="1232333"/>
            <a:ext cx="792088" cy="253916"/>
          </a:xfrm>
          <a:prstGeom prst="rect">
            <a:avLst/>
          </a:prstGeom>
          <a:noFill/>
        </p:spPr>
        <p:txBody>
          <a:bodyPr wrap="square" rtlCol="0">
            <a:spAutoFit/>
          </a:bodyPr>
          <a:lstStyle/>
          <a:p>
            <a:r>
              <a:rPr lang="en-AU" sz="1050" dirty="0"/>
              <a:t>W7-14-6</a:t>
            </a:r>
          </a:p>
        </p:txBody>
      </p:sp>
      <p:sp>
        <p:nvSpPr>
          <p:cNvPr id="111" name="TextBox 110">
            <a:extLst>
              <a:ext uri="{FF2B5EF4-FFF2-40B4-BE49-F238E27FC236}">
                <a16:creationId xmlns:a16="http://schemas.microsoft.com/office/drawing/2014/main" id="{D37E7CF7-0860-CF16-28B0-0D3977F01683}"/>
              </a:ext>
            </a:extLst>
          </p:cNvPr>
          <p:cNvSpPr txBox="1"/>
          <p:nvPr/>
        </p:nvSpPr>
        <p:spPr>
          <a:xfrm>
            <a:off x="5723384" y="3379772"/>
            <a:ext cx="792088" cy="253916"/>
          </a:xfrm>
          <a:prstGeom prst="rect">
            <a:avLst/>
          </a:prstGeom>
          <a:noFill/>
        </p:spPr>
        <p:txBody>
          <a:bodyPr wrap="square" rtlCol="0">
            <a:spAutoFit/>
          </a:bodyPr>
          <a:lstStyle/>
          <a:p>
            <a:r>
              <a:rPr lang="en-AU" sz="1050" dirty="0"/>
              <a:t>TRACK</a:t>
            </a:r>
          </a:p>
        </p:txBody>
      </p:sp>
      <p:grpSp>
        <p:nvGrpSpPr>
          <p:cNvPr id="7" name="Group 6">
            <a:extLst>
              <a:ext uri="{FF2B5EF4-FFF2-40B4-BE49-F238E27FC236}">
                <a16:creationId xmlns:a16="http://schemas.microsoft.com/office/drawing/2014/main" id="{33E583FD-3D14-51CF-D8F4-D6B41793742C}"/>
              </a:ext>
            </a:extLst>
          </p:cNvPr>
          <p:cNvGrpSpPr/>
          <p:nvPr/>
        </p:nvGrpSpPr>
        <p:grpSpPr>
          <a:xfrm rot="19913552">
            <a:off x="8120473" y="2276977"/>
            <a:ext cx="180000" cy="74487"/>
            <a:chOff x="11582407" y="2587458"/>
            <a:chExt cx="180000" cy="74487"/>
          </a:xfrm>
        </p:grpSpPr>
        <p:sp>
          <p:nvSpPr>
            <p:cNvPr id="10" name="Oval 9">
              <a:extLst>
                <a:ext uri="{FF2B5EF4-FFF2-40B4-BE49-F238E27FC236}">
                  <a16:creationId xmlns:a16="http://schemas.microsoft.com/office/drawing/2014/main" id="{39212F09-944E-9993-9B12-67F8FA577CF0}"/>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6" name="Straight Connector 65">
              <a:extLst>
                <a:ext uri="{FF2B5EF4-FFF2-40B4-BE49-F238E27FC236}">
                  <a16:creationId xmlns:a16="http://schemas.microsoft.com/office/drawing/2014/main" id="{2D70B06B-B745-7258-27E3-545BCD773E3C}"/>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81AE5612-6BC7-1A0C-CC62-73335FA6BC9B}"/>
              </a:ext>
            </a:extLst>
          </p:cNvPr>
          <p:cNvGrpSpPr/>
          <p:nvPr/>
        </p:nvGrpSpPr>
        <p:grpSpPr>
          <a:xfrm rot="11541792">
            <a:off x="8848397" y="4241959"/>
            <a:ext cx="180000" cy="74487"/>
            <a:chOff x="11582407" y="2587458"/>
            <a:chExt cx="180000" cy="74487"/>
          </a:xfrm>
        </p:grpSpPr>
        <p:sp>
          <p:nvSpPr>
            <p:cNvPr id="74" name="Oval 73">
              <a:extLst>
                <a:ext uri="{FF2B5EF4-FFF2-40B4-BE49-F238E27FC236}">
                  <a16:creationId xmlns:a16="http://schemas.microsoft.com/office/drawing/2014/main" id="{BA1047B6-83D4-4ADE-1F1D-57BDB82D2AFB}"/>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5" name="Straight Connector 74">
              <a:extLst>
                <a:ext uri="{FF2B5EF4-FFF2-40B4-BE49-F238E27FC236}">
                  <a16:creationId xmlns:a16="http://schemas.microsoft.com/office/drawing/2014/main" id="{0A8390A3-C4BB-F7F8-2547-291CAC015445}"/>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DFCC7BEA-6B12-7D0C-E355-B609F48D3F6E}"/>
              </a:ext>
            </a:extLst>
          </p:cNvPr>
          <p:cNvSpPr txBox="1"/>
          <p:nvPr/>
        </p:nvSpPr>
        <p:spPr>
          <a:xfrm>
            <a:off x="5915665" y="2780928"/>
            <a:ext cx="792088" cy="253916"/>
          </a:xfrm>
          <a:prstGeom prst="rect">
            <a:avLst/>
          </a:prstGeom>
          <a:noFill/>
        </p:spPr>
        <p:txBody>
          <a:bodyPr wrap="square" rtlCol="0">
            <a:spAutoFit/>
          </a:bodyPr>
          <a:lstStyle/>
          <a:p>
            <a:r>
              <a:rPr lang="en-AU" sz="1050" dirty="0" err="1"/>
              <a:t>Uptrack</a:t>
            </a:r>
            <a:endParaRPr lang="en-AU" sz="1050" dirty="0"/>
          </a:p>
        </p:txBody>
      </p:sp>
      <p:cxnSp>
        <p:nvCxnSpPr>
          <p:cNvPr id="64" name="Straight Arrow Connector 63">
            <a:extLst>
              <a:ext uri="{FF2B5EF4-FFF2-40B4-BE49-F238E27FC236}">
                <a16:creationId xmlns:a16="http://schemas.microsoft.com/office/drawing/2014/main" id="{7F2A738F-CDD3-7805-97CB-3136B88EC323}"/>
              </a:ext>
            </a:extLst>
          </p:cNvPr>
          <p:cNvCxnSpPr>
            <a:cxnSpLocks/>
          </p:cNvCxnSpPr>
          <p:nvPr/>
        </p:nvCxnSpPr>
        <p:spPr>
          <a:xfrm flipH="1">
            <a:off x="5657444" y="3042166"/>
            <a:ext cx="1086628"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2D7EF3DB-844B-3D48-4AF2-7BED13A00904}"/>
              </a:ext>
            </a:extLst>
          </p:cNvPr>
          <p:cNvSpPr txBox="1"/>
          <p:nvPr/>
        </p:nvSpPr>
        <p:spPr>
          <a:xfrm>
            <a:off x="9653304" y="3507970"/>
            <a:ext cx="1070646" cy="253916"/>
          </a:xfrm>
          <a:prstGeom prst="rect">
            <a:avLst/>
          </a:prstGeom>
          <a:noFill/>
        </p:spPr>
        <p:txBody>
          <a:bodyPr wrap="square" rtlCol="0">
            <a:spAutoFit/>
          </a:bodyPr>
          <a:lstStyle/>
          <a:p>
            <a:r>
              <a:rPr lang="en-AU" sz="1050" dirty="0"/>
              <a:t>To Ipswich</a:t>
            </a:r>
          </a:p>
        </p:txBody>
      </p:sp>
      <p:cxnSp>
        <p:nvCxnSpPr>
          <p:cNvPr id="83" name="Straight Arrow Connector 82">
            <a:extLst>
              <a:ext uri="{FF2B5EF4-FFF2-40B4-BE49-F238E27FC236}">
                <a16:creationId xmlns:a16="http://schemas.microsoft.com/office/drawing/2014/main" id="{D3C9D372-8C86-269B-5A9E-C52F4F505FC5}"/>
              </a:ext>
            </a:extLst>
          </p:cNvPr>
          <p:cNvCxnSpPr/>
          <p:nvPr/>
        </p:nvCxnSpPr>
        <p:spPr>
          <a:xfrm>
            <a:off x="10440289" y="3633688"/>
            <a:ext cx="324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01" name="Group 100">
            <a:extLst>
              <a:ext uri="{FF2B5EF4-FFF2-40B4-BE49-F238E27FC236}">
                <a16:creationId xmlns:a16="http://schemas.microsoft.com/office/drawing/2014/main" id="{4903339F-4E1A-6CF9-0496-B5AE1ACD0C0B}"/>
              </a:ext>
            </a:extLst>
          </p:cNvPr>
          <p:cNvGrpSpPr/>
          <p:nvPr/>
        </p:nvGrpSpPr>
        <p:grpSpPr>
          <a:xfrm>
            <a:off x="6312024" y="1216310"/>
            <a:ext cx="2486238" cy="4637657"/>
            <a:chOff x="6312024" y="1216310"/>
            <a:chExt cx="2486238" cy="4637657"/>
          </a:xfrm>
        </p:grpSpPr>
        <p:cxnSp>
          <p:nvCxnSpPr>
            <p:cNvPr id="103" name="Straight Connector 102">
              <a:extLst>
                <a:ext uri="{FF2B5EF4-FFF2-40B4-BE49-F238E27FC236}">
                  <a16:creationId xmlns:a16="http://schemas.microsoft.com/office/drawing/2014/main" id="{13E4CC94-2C31-6947-02C0-300D2F071A5E}"/>
                </a:ext>
              </a:extLst>
            </p:cNvPr>
            <p:cNvCxnSpPr>
              <a:cxnSpLocks/>
            </p:cNvCxnSpPr>
            <p:nvPr/>
          </p:nvCxnSpPr>
          <p:spPr>
            <a:xfrm rot="20727502">
              <a:off x="6465879" y="12163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3C2E84DA-A82E-2FA4-9A73-D226EEF98A88}"/>
                </a:ext>
              </a:extLst>
            </p:cNvPr>
            <p:cNvCxnSpPr>
              <a:cxnSpLocks/>
            </p:cNvCxnSpPr>
            <p:nvPr/>
          </p:nvCxnSpPr>
          <p:spPr>
            <a:xfrm rot="20727502">
              <a:off x="6707179" y="25752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CD0077CF-160C-3C8D-FF4C-818F26B0A398}"/>
                </a:ext>
              </a:extLst>
            </p:cNvPr>
            <p:cNvCxnSpPr>
              <a:cxnSpLocks/>
            </p:cNvCxnSpPr>
            <p:nvPr/>
          </p:nvCxnSpPr>
          <p:spPr>
            <a:xfrm rot="20727502">
              <a:off x="6948479" y="43024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5843EA23-9752-1E85-A3DB-F8A81446B465}"/>
                </a:ext>
              </a:extLst>
            </p:cNvPr>
            <p:cNvCxnSpPr>
              <a:cxnSpLocks/>
            </p:cNvCxnSpPr>
            <p:nvPr/>
          </p:nvCxnSpPr>
          <p:spPr>
            <a:xfrm flipV="1">
              <a:off x="6312024" y="22768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4CF9AA24-8FDA-3EC9-8680-F3DBEBB51215}"/>
                </a:ext>
              </a:extLst>
            </p:cNvPr>
            <p:cNvCxnSpPr>
              <a:cxnSpLocks/>
            </p:cNvCxnSpPr>
            <p:nvPr/>
          </p:nvCxnSpPr>
          <p:spPr>
            <a:xfrm flipV="1">
              <a:off x="8102724" y="24673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B6C3368B-87D6-C42C-533B-26EA4A7203C0}"/>
                </a:ext>
              </a:extLst>
            </p:cNvPr>
            <p:cNvCxnSpPr>
              <a:cxnSpLocks/>
            </p:cNvCxnSpPr>
            <p:nvPr/>
          </p:nvCxnSpPr>
          <p:spPr>
            <a:xfrm flipV="1">
              <a:off x="7607424" y="58074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CD327118-DA36-8665-21F0-701304C65DC0}"/>
                </a:ext>
              </a:extLst>
            </p:cNvPr>
            <p:cNvCxnSpPr>
              <a:cxnSpLocks/>
            </p:cNvCxnSpPr>
            <p:nvPr/>
          </p:nvCxnSpPr>
          <p:spPr>
            <a:xfrm flipV="1">
              <a:off x="7594724" y="35468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4EF4D65C-ADBA-CBEF-4E8A-3025BE27DB57}"/>
                </a:ext>
              </a:extLst>
            </p:cNvPr>
            <p:cNvCxnSpPr>
              <a:cxnSpLocks/>
            </p:cNvCxnSpPr>
            <p:nvPr/>
          </p:nvCxnSpPr>
          <p:spPr>
            <a:xfrm flipV="1">
              <a:off x="7709024" y="13116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1D6CEEAD-6FFA-AA94-37CD-8F90449D463D}"/>
                </a:ext>
              </a:extLst>
            </p:cNvPr>
            <p:cNvCxnSpPr>
              <a:cxnSpLocks/>
            </p:cNvCxnSpPr>
            <p:nvPr/>
          </p:nvCxnSpPr>
          <p:spPr>
            <a:xfrm flipV="1">
              <a:off x="8483724" y="35595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86" name="Straight Connector 185">
              <a:extLst>
                <a:ext uri="{FF2B5EF4-FFF2-40B4-BE49-F238E27FC236}">
                  <a16:creationId xmlns:a16="http://schemas.microsoft.com/office/drawing/2014/main" id="{380C27DA-E8A3-5061-0A8C-B408B0BA8649}"/>
                </a:ext>
              </a:extLst>
            </p:cNvPr>
            <p:cNvCxnSpPr>
              <a:cxnSpLocks/>
            </p:cNvCxnSpPr>
            <p:nvPr/>
          </p:nvCxnSpPr>
          <p:spPr>
            <a:xfrm rot="20727502">
              <a:off x="8726254" y="2561127"/>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38" name="Group 137">
            <a:extLst>
              <a:ext uri="{FF2B5EF4-FFF2-40B4-BE49-F238E27FC236}">
                <a16:creationId xmlns:a16="http://schemas.microsoft.com/office/drawing/2014/main" id="{F7BDBFB4-C740-D494-3C1E-D5A3EE6B1EF2}"/>
              </a:ext>
            </a:extLst>
          </p:cNvPr>
          <p:cNvGrpSpPr/>
          <p:nvPr/>
        </p:nvGrpSpPr>
        <p:grpSpPr>
          <a:xfrm>
            <a:off x="7380454" y="903636"/>
            <a:ext cx="1955987" cy="4955718"/>
            <a:chOff x="7380454" y="903636"/>
            <a:chExt cx="1955987" cy="4955718"/>
          </a:xfrm>
        </p:grpSpPr>
        <p:grpSp>
          <p:nvGrpSpPr>
            <p:cNvPr id="139" name="Group 138">
              <a:extLst>
                <a:ext uri="{FF2B5EF4-FFF2-40B4-BE49-F238E27FC236}">
                  <a16:creationId xmlns:a16="http://schemas.microsoft.com/office/drawing/2014/main" id="{2D6E3081-BB5F-6F11-C733-FD2681F4E6F2}"/>
                </a:ext>
              </a:extLst>
            </p:cNvPr>
            <p:cNvGrpSpPr/>
            <p:nvPr/>
          </p:nvGrpSpPr>
          <p:grpSpPr>
            <a:xfrm rot="15264248">
              <a:off x="9151485" y="5674398"/>
              <a:ext cx="216024" cy="153888"/>
              <a:chOff x="6896471" y="4288096"/>
              <a:chExt cx="216024" cy="153888"/>
            </a:xfrm>
          </p:grpSpPr>
          <p:cxnSp>
            <p:nvCxnSpPr>
              <p:cNvPr id="152" name="Straight Connector 151">
                <a:extLst>
                  <a:ext uri="{FF2B5EF4-FFF2-40B4-BE49-F238E27FC236}">
                    <a16:creationId xmlns:a16="http://schemas.microsoft.com/office/drawing/2014/main" id="{F5FA1E05-673E-DB53-FDB3-09CBEAA1AA79}"/>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3" name="Straight Connector 152">
                <a:extLst>
                  <a:ext uri="{FF2B5EF4-FFF2-40B4-BE49-F238E27FC236}">
                    <a16:creationId xmlns:a16="http://schemas.microsoft.com/office/drawing/2014/main" id="{A12CA1C8-1EB6-6980-6313-E6E97BD0512B}"/>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a:extLst>
                  <a:ext uri="{FF2B5EF4-FFF2-40B4-BE49-F238E27FC236}">
                    <a16:creationId xmlns:a16="http://schemas.microsoft.com/office/drawing/2014/main" id="{21F6D0B5-339D-E193-B7EB-F7AD417EEA84}"/>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40" name="Group 139">
              <a:extLst>
                <a:ext uri="{FF2B5EF4-FFF2-40B4-BE49-F238E27FC236}">
                  <a16:creationId xmlns:a16="http://schemas.microsoft.com/office/drawing/2014/main" id="{E7165FB7-78EF-2A65-075D-6CA88B32A332}"/>
                </a:ext>
              </a:extLst>
            </p:cNvPr>
            <p:cNvGrpSpPr/>
            <p:nvPr/>
          </p:nvGrpSpPr>
          <p:grpSpPr>
            <a:xfrm rot="15264248">
              <a:off x="7459566" y="934704"/>
              <a:ext cx="216024" cy="153888"/>
              <a:chOff x="6896471" y="4288096"/>
              <a:chExt cx="216024" cy="153888"/>
            </a:xfrm>
          </p:grpSpPr>
          <p:cxnSp>
            <p:nvCxnSpPr>
              <p:cNvPr id="149" name="Straight Connector 148">
                <a:extLst>
                  <a:ext uri="{FF2B5EF4-FFF2-40B4-BE49-F238E27FC236}">
                    <a16:creationId xmlns:a16="http://schemas.microsoft.com/office/drawing/2014/main" id="{DF103A8B-DBA2-838F-E41C-6FB618CF3307}"/>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A2797502-C1DC-E3DA-7170-E3C1BDED5FAA}"/>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1" name="Straight Connector 150">
                <a:extLst>
                  <a:ext uri="{FF2B5EF4-FFF2-40B4-BE49-F238E27FC236}">
                    <a16:creationId xmlns:a16="http://schemas.microsoft.com/office/drawing/2014/main" id="{F2982C98-720B-797C-21B6-BBBB28A9DEEB}"/>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41" name="Group 140">
              <a:extLst>
                <a:ext uri="{FF2B5EF4-FFF2-40B4-BE49-F238E27FC236}">
                  <a16:creationId xmlns:a16="http://schemas.microsoft.com/office/drawing/2014/main" id="{DF8FF4E4-E2A3-340D-074D-4881D08BB363}"/>
                </a:ext>
              </a:extLst>
            </p:cNvPr>
            <p:cNvGrpSpPr/>
            <p:nvPr/>
          </p:nvGrpSpPr>
          <p:grpSpPr>
            <a:xfrm rot="15264248">
              <a:off x="7349389" y="2719428"/>
              <a:ext cx="216022" cy="153892"/>
              <a:chOff x="6907225" y="4249561"/>
              <a:chExt cx="216022" cy="153892"/>
            </a:xfrm>
          </p:grpSpPr>
          <p:cxnSp>
            <p:nvCxnSpPr>
              <p:cNvPr id="146" name="Straight Connector 145">
                <a:extLst>
                  <a:ext uri="{FF2B5EF4-FFF2-40B4-BE49-F238E27FC236}">
                    <a16:creationId xmlns:a16="http://schemas.microsoft.com/office/drawing/2014/main" id="{FB863B46-2DD3-94E9-F91E-A685EF8D1D36}"/>
                  </a:ext>
                </a:extLst>
              </p:cNvPr>
              <p:cNvCxnSpPr>
                <a:cxnSpLocks/>
              </p:cNvCxnSpPr>
              <p:nvPr/>
            </p:nvCxnSpPr>
            <p:spPr>
              <a:xfrm>
                <a:off x="6907225" y="4259437"/>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A6A5E2FE-AF6F-603C-EE4B-4DDAEAF5D3B3}"/>
                  </a:ext>
                </a:extLst>
              </p:cNvPr>
              <p:cNvCxnSpPr>
                <a:cxnSpLocks/>
              </p:cNvCxnSpPr>
              <p:nvPr/>
            </p:nvCxnSpPr>
            <p:spPr>
              <a:xfrm>
                <a:off x="6979234" y="4254501"/>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8369693C-ED50-6FD1-D330-BBA5C0895F96}"/>
                  </a:ext>
                </a:extLst>
              </p:cNvPr>
              <p:cNvCxnSpPr>
                <a:cxnSpLocks/>
              </p:cNvCxnSpPr>
              <p:nvPr/>
            </p:nvCxnSpPr>
            <p:spPr>
              <a:xfrm>
                <a:off x="7051239" y="4249561"/>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42" name="Group 141">
              <a:extLst>
                <a:ext uri="{FF2B5EF4-FFF2-40B4-BE49-F238E27FC236}">
                  <a16:creationId xmlns:a16="http://schemas.microsoft.com/office/drawing/2014/main" id="{B515BF1F-1B58-534C-5216-82E4753F18A9}"/>
                </a:ext>
              </a:extLst>
            </p:cNvPr>
            <p:cNvGrpSpPr/>
            <p:nvPr/>
          </p:nvGrpSpPr>
          <p:grpSpPr>
            <a:xfrm rot="15264248">
              <a:off x="8600509" y="4116660"/>
              <a:ext cx="216024" cy="153888"/>
              <a:chOff x="6896471" y="4288096"/>
              <a:chExt cx="216024" cy="153888"/>
            </a:xfrm>
          </p:grpSpPr>
          <p:cxnSp>
            <p:nvCxnSpPr>
              <p:cNvPr id="143" name="Straight Connector 142">
                <a:extLst>
                  <a:ext uri="{FF2B5EF4-FFF2-40B4-BE49-F238E27FC236}">
                    <a16:creationId xmlns:a16="http://schemas.microsoft.com/office/drawing/2014/main" id="{14CA4FA1-12B0-6C10-0850-5C17145C9E24}"/>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E938D6B5-7837-FD29-8F64-43FC0318157C}"/>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C97B0834-4B78-DE57-C055-C1CAED95B31C}"/>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294" name="Group 293">
            <a:extLst>
              <a:ext uri="{FF2B5EF4-FFF2-40B4-BE49-F238E27FC236}">
                <a16:creationId xmlns:a16="http://schemas.microsoft.com/office/drawing/2014/main" id="{B3A3B20E-997D-091C-BE5A-6AB66747CE30}"/>
              </a:ext>
            </a:extLst>
          </p:cNvPr>
          <p:cNvGrpSpPr/>
          <p:nvPr/>
        </p:nvGrpSpPr>
        <p:grpSpPr>
          <a:xfrm>
            <a:off x="417102" y="1417360"/>
            <a:ext cx="3197483" cy="584775"/>
            <a:chOff x="417102" y="1417360"/>
            <a:chExt cx="3197483" cy="584775"/>
          </a:xfrm>
        </p:grpSpPr>
        <p:sp>
          <p:nvSpPr>
            <p:cNvPr id="43" name="TextBox 42">
              <a:extLst>
                <a:ext uri="{FF2B5EF4-FFF2-40B4-BE49-F238E27FC236}">
                  <a16:creationId xmlns:a16="http://schemas.microsoft.com/office/drawing/2014/main" id="{BD1609D7-3BA0-3604-C40E-660C0722C0E1}"/>
                </a:ext>
              </a:extLst>
            </p:cNvPr>
            <p:cNvSpPr txBox="1"/>
            <p:nvPr/>
          </p:nvSpPr>
          <p:spPr>
            <a:xfrm>
              <a:off x="779781" y="1528336"/>
              <a:ext cx="2834804" cy="369332"/>
            </a:xfrm>
            <a:prstGeom prst="rect">
              <a:avLst/>
            </a:prstGeom>
            <a:noFill/>
          </p:spPr>
          <p:txBody>
            <a:bodyPr wrap="square">
              <a:spAutoFit/>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the line or branch name</a:t>
              </a:r>
              <a:endParaRPr lang="en-AU" dirty="0"/>
            </a:p>
          </p:txBody>
        </p:sp>
        <p:sp>
          <p:nvSpPr>
            <p:cNvPr id="157" name="TextBox 156">
              <a:extLst>
                <a:ext uri="{FF2B5EF4-FFF2-40B4-BE49-F238E27FC236}">
                  <a16:creationId xmlns:a16="http://schemas.microsoft.com/office/drawing/2014/main" id="{7ED42EF2-F066-DB0A-FEC0-3F7DAF890B14}"/>
                </a:ext>
              </a:extLst>
            </p:cNvPr>
            <p:cNvSpPr txBox="1"/>
            <p:nvPr/>
          </p:nvSpPr>
          <p:spPr>
            <a:xfrm>
              <a:off x="417102" y="1417360"/>
              <a:ext cx="271238" cy="584775"/>
            </a:xfrm>
            <a:prstGeom prst="rect">
              <a:avLst/>
            </a:prstGeom>
            <a:noFill/>
          </p:spPr>
          <p:txBody>
            <a:bodyPr wrap="square">
              <a:spAutoFit/>
            </a:bodyPr>
            <a:lstStyle/>
            <a:p>
              <a:r>
                <a:rPr lang="en-AU" sz="3200" dirty="0">
                  <a:effectLst/>
                  <a:latin typeface="Aptos" panose="020B0004020202020204" pitchFamily="34" charset="0"/>
                  <a:ea typeface="Aptos" panose="020B0004020202020204" pitchFamily="34" charset="0"/>
                  <a:cs typeface="Times New Roman" panose="02020603050405020304" pitchFamily="18" charset="0"/>
                </a:rPr>
                <a:t>☑</a:t>
              </a:r>
              <a:endParaRPr lang="en-AU" sz="3200" dirty="0"/>
            </a:p>
          </p:txBody>
        </p:sp>
      </p:grpSp>
      <p:grpSp>
        <p:nvGrpSpPr>
          <p:cNvPr id="296" name="Group 295">
            <a:extLst>
              <a:ext uri="{FF2B5EF4-FFF2-40B4-BE49-F238E27FC236}">
                <a16:creationId xmlns:a16="http://schemas.microsoft.com/office/drawing/2014/main" id="{EB284BF2-F63C-C50F-611C-1575B1B3563D}"/>
              </a:ext>
            </a:extLst>
          </p:cNvPr>
          <p:cNvGrpSpPr/>
          <p:nvPr/>
        </p:nvGrpSpPr>
        <p:grpSpPr>
          <a:xfrm>
            <a:off x="417102" y="1935520"/>
            <a:ext cx="5113171" cy="584775"/>
            <a:chOff x="417102" y="1935520"/>
            <a:chExt cx="5113171" cy="584775"/>
          </a:xfrm>
        </p:grpSpPr>
        <p:sp>
          <p:nvSpPr>
            <p:cNvPr id="41" name="TextBox 40">
              <a:extLst>
                <a:ext uri="{FF2B5EF4-FFF2-40B4-BE49-F238E27FC236}">
                  <a16:creationId xmlns:a16="http://schemas.microsoft.com/office/drawing/2014/main" id="{624219E6-74F2-EC4C-1229-737E45848CE4}"/>
                </a:ext>
              </a:extLst>
            </p:cNvPr>
            <p:cNvSpPr txBox="1"/>
            <p:nvPr/>
          </p:nvSpPr>
          <p:spPr>
            <a:xfrm>
              <a:off x="779780" y="2037834"/>
              <a:ext cx="4750493" cy="369332"/>
            </a:xfrm>
            <a:prstGeom prst="rect">
              <a:avLst/>
            </a:prstGeom>
            <a:noFill/>
          </p:spPr>
          <p:txBody>
            <a:bodyPr wrap="square">
              <a:spAutoFit/>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the Up Direction (towards track origin)</a:t>
              </a:r>
              <a:endParaRPr lang="en-AU" dirty="0"/>
            </a:p>
          </p:txBody>
        </p:sp>
        <p:sp>
          <p:nvSpPr>
            <p:cNvPr id="158" name="TextBox 157">
              <a:extLst>
                <a:ext uri="{FF2B5EF4-FFF2-40B4-BE49-F238E27FC236}">
                  <a16:creationId xmlns:a16="http://schemas.microsoft.com/office/drawing/2014/main" id="{6CD52077-1713-2ADD-238C-B0AFBCDFECAC}"/>
                </a:ext>
              </a:extLst>
            </p:cNvPr>
            <p:cNvSpPr txBox="1"/>
            <p:nvPr/>
          </p:nvSpPr>
          <p:spPr>
            <a:xfrm>
              <a:off x="417102" y="1935520"/>
              <a:ext cx="271238" cy="584775"/>
            </a:xfrm>
            <a:prstGeom prst="rect">
              <a:avLst/>
            </a:prstGeom>
            <a:noFill/>
          </p:spPr>
          <p:txBody>
            <a:bodyPr wrap="square">
              <a:spAutoFit/>
            </a:bodyPr>
            <a:lstStyle/>
            <a:p>
              <a:r>
                <a:rPr lang="en-AU" sz="3200" dirty="0">
                  <a:effectLst/>
                  <a:latin typeface="Aptos" panose="020B0004020202020204" pitchFamily="34" charset="0"/>
                  <a:ea typeface="Aptos" panose="020B0004020202020204" pitchFamily="34" charset="0"/>
                  <a:cs typeface="Times New Roman" panose="02020603050405020304" pitchFamily="18" charset="0"/>
                </a:rPr>
                <a:t>☑</a:t>
              </a:r>
              <a:endParaRPr lang="en-AU" sz="3200" dirty="0"/>
            </a:p>
          </p:txBody>
        </p:sp>
      </p:grpSp>
      <p:grpSp>
        <p:nvGrpSpPr>
          <p:cNvPr id="167" name="Group 166">
            <a:extLst>
              <a:ext uri="{FF2B5EF4-FFF2-40B4-BE49-F238E27FC236}">
                <a16:creationId xmlns:a16="http://schemas.microsoft.com/office/drawing/2014/main" id="{AD46EFB2-807A-57AA-0762-38EE7DAFF8BD}"/>
              </a:ext>
            </a:extLst>
          </p:cNvPr>
          <p:cNvGrpSpPr/>
          <p:nvPr/>
        </p:nvGrpSpPr>
        <p:grpSpPr>
          <a:xfrm>
            <a:off x="417102" y="2453680"/>
            <a:ext cx="5113171" cy="584775"/>
            <a:chOff x="417102" y="3073440"/>
            <a:chExt cx="5113171" cy="584775"/>
          </a:xfrm>
        </p:grpSpPr>
        <p:sp>
          <p:nvSpPr>
            <p:cNvPr id="159" name="TextBox 158">
              <a:extLst>
                <a:ext uri="{FF2B5EF4-FFF2-40B4-BE49-F238E27FC236}">
                  <a16:creationId xmlns:a16="http://schemas.microsoft.com/office/drawing/2014/main" id="{B0B9AB29-A42A-F608-BAE0-6DC65CD28DD4}"/>
                </a:ext>
              </a:extLst>
            </p:cNvPr>
            <p:cNvSpPr txBox="1"/>
            <p:nvPr/>
          </p:nvSpPr>
          <p:spPr>
            <a:xfrm>
              <a:off x="779780" y="3175754"/>
              <a:ext cx="4750493" cy="369332"/>
            </a:xfrm>
            <a:prstGeom prst="rect">
              <a:avLst/>
            </a:prstGeom>
            <a:noFill/>
          </p:spPr>
          <p:txBody>
            <a:bodyPr wrap="square">
              <a:spAutoFit/>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the North point</a:t>
              </a:r>
              <a:endParaRPr lang="en-AU" dirty="0"/>
            </a:p>
          </p:txBody>
        </p:sp>
        <p:sp>
          <p:nvSpPr>
            <p:cNvPr id="160" name="TextBox 159">
              <a:extLst>
                <a:ext uri="{FF2B5EF4-FFF2-40B4-BE49-F238E27FC236}">
                  <a16:creationId xmlns:a16="http://schemas.microsoft.com/office/drawing/2014/main" id="{8FAC45E5-4423-550C-4881-304EB1FC0744}"/>
                </a:ext>
              </a:extLst>
            </p:cNvPr>
            <p:cNvSpPr txBox="1"/>
            <p:nvPr/>
          </p:nvSpPr>
          <p:spPr>
            <a:xfrm>
              <a:off x="417102" y="3073440"/>
              <a:ext cx="271238" cy="584775"/>
            </a:xfrm>
            <a:prstGeom prst="rect">
              <a:avLst/>
            </a:prstGeom>
            <a:noFill/>
          </p:spPr>
          <p:txBody>
            <a:bodyPr wrap="square">
              <a:spAutoFit/>
            </a:bodyPr>
            <a:lstStyle/>
            <a:p>
              <a:r>
                <a:rPr lang="en-AU" sz="3200" dirty="0">
                  <a:effectLst/>
                  <a:latin typeface="Aptos" panose="020B0004020202020204" pitchFamily="34" charset="0"/>
                  <a:ea typeface="Aptos" panose="020B0004020202020204" pitchFamily="34" charset="0"/>
                  <a:cs typeface="Times New Roman" panose="02020603050405020304" pitchFamily="18" charset="0"/>
                </a:rPr>
                <a:t>☑</a:t>
              </a:r>
              <a:endParaRPr lang="en-AU" sz="3200" dirty="0"/>
            </a:p>
          </p:txBody>
        </p:sp>
      </p:grpSp>
      <p:grpSp>
        <p:nvGrpSpPr>
          <p:cNvPr id="166" name="Group 165">
            <a:extLst>
              <a:ext uri="{FF2B5EF4-FFF2-40B4-BE49-F238E27FC236}">
                <a16:creationId xmlns:a16="http://schemas.microsoft.com/office/drawing/2014/main" id="{54A43D5A-56EA-4290-7E7B-F683FBFF308A}"/>
              </a:ext>
            </a:extLst>
          </p:cNvPr>
          <p:cNvGrpSpPr/>
          <p:nvPr/>
        </p:nvGrpSpPr>
        <p:grpSpPr>
          <a:xfrm>
            <a:off x="9964391" y="332656"/>
            <a:ext cx="1583864" cy="1440160"/>
            <a:chOff x="9964391" y="332656"/>
            <a:chExt cx="1583864" cy="1440160"/>
          </a:xfrm>
        </p:grpSpPr>
        <p:sp>
          <p:nvSpPr>
            <p:cNvPr id="165" name="Rectangle 164">
              <a:extLst>
                <a:ext uri="{FF2B5EF4-FFF2-40B4-BE49-F238E27FC236}">
                  <a16:creationId xmlns:a16="http://schemas.microsoft.com/office/drawing/2014/main" id="{828CE67D-6774-E2CC-BC5B-9D4F318D7E20}"/>
                </a:ext>
              </a:extLst>
            </p:cNvPr>
            <p:cNvSpPr/>
            <p:nvPr/>
          </p:nvSpPr>
          <p:spPr>
            <a:xfrm>
              <a:off x="9964391" y="332656"/>
              <a:ext cx="1583864" cy="1440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rPr>
                <a:t>N</a:t>
              </a:r>
            </a:p>
          </p:txBody>
        </p:sp>
        <p:cxnSp>
          <p:nvCxnSpPr>
            <p:cNvPr id="162" name="Straight Arrow Connector 161">
              <a:extLst>
                <a:ext uri="{FF2B5EF4-FFF2-40B4-BE49-F238E27FC236}">
                  <a16:creationId xmlns:a16="http://schemas.microsoft.com/office/drawing/2014/main" id="{82507F79-047A-401A-88FF-BA46B7EB914B}"/>
                </a:ext>
              </a:extLst>
            </p:cNvPr>
            <p:cNvCxnSpPr>
              <a:cxnSpLocks/>
            </p:cNvCxnSpPr>
            <p:nvPr/>
          </p:nvCxnSpPr>
          <p:spPr>
            <a:xfrm>
              <a:off x="10966104" y="1196268"/>
              <a:ext cx="500629" cy="42484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grpSp>
        <p:nvGrpSpPr>
          <p:cNvPr id="295" name="Group 294">
            <a:extLst>
              <a:ext uri="{FF2B5EF4-FFF2-40B4-BE49-F238E27FC236}">
                <a16:creationId xmlns:a16="http://schemas.microsoft.com/office/drawing/2014/main" id="{177D2BED-5D44-9793-C34D-54D888389D56}"/>
              </a:ext>
            </a:extLst>
          </p:cNvPr>
          <p:cNvGrpSpPr/>
          <p:nvPr/>
        </p:nvGrpSpPr>
        <p:grpSpPr>
          <a:xfrm>
            <a:off x="5974969" y="3354372"/>
            <a:ext cx="1238057" cy="415498"/>
            <a:chOff x="5974969" y="3354372"/>
            <a:chExt cx="1238057" cy="415498"/>
          </a:xfrm>
        </p:grpSpPr>
        <p:sp>
          <p:nvSpPr>
            <p:cNvPr id="51" name="TextBox 50">
              <a:extLst>
                <a:ext uri="{FF2B5EF4-FFF2-40B4-BE49-F238E27FC236}">
                  <a16:creationId xmlns:a16="http://schemas.microsoft.com/office/drawing/2014/main" id="{ADD39CD8-C3EE-35F9-136E-D8810C879B7E}"/>
                </a:ext>
              </a:extLst>
            </p:cNvPr>
            <p:cNvSpPr txBox="1"/>
            <p:nvPr/>
          </p:nvSpPr>
          <p:spPr>
            <a:xfrm>
              <a:off x="6320283" y="3354372"/>
              <a:ext cx="892743" cy="415498"/>
            </a:xfrm>
            <a:prstGeom prst="rect">
              <a:avLst/>
            </a:prstGeom>
            <a:noFill/>
          </p:spPr>
          <p:txBody>
            <a:bodyPr wrap="square" rtlCol="0">
              <a:spAutoFit/>
            </a:bodyPr>
            <a:lstStyle/>
            <a:p>
              <a:r>
                <a:rPr lang="en-AU" sz="1050" dirty="0"/>
                <a:t>MAIN LINE To Helidon</a:t>
              </a:r>
            </a:p>
          </p:txBody>
        </p:sp>
        <p:cxnSp>
          <p:nvCxnSpPr>
            <p:cNvPr id="168" name="Straight Arrow Connector 167">
              <a:extLst>
                <a:ext uri="{FF2B5EF4-FFF2-40B4-BE49-F238E27FC236}">
                  <a16:creationId xmlns:a16="http://schemas.microsoft.com/office/drawing/2014/main" id="{2FD17F7D-F912-2C2D-E31D-9E910B46090C}"/>
                </a:ext>
              </a:extLst>
            </p:cNvPr>
            <p:cNvCxnSpPr>
              <a:cxnSpLocks/>
            </p:cNvCxnSpPr>
            <p:nvPr/>
          </p:nvCxnSpPr>
          <p:spPr>
            <a:xfrm flipH="1">
              <a:off x="5974969" y="3648928"/>
              <a:ext cx="324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71" name="Straight Connector 170">
            <a:extLst>
              <a:ext uri="{FF2B5EF4-FFF2-40B4-BE49-F238E27FC236}">
                <a16:creationId xmlns:a16="http://schemas.microsoft.com/office/drawing/2014/main" id="{B5616BF0-5E22-A578-6B59-08D59EB079C3}"/>
              </a:ext>
            </a:extLst>
          </p:cNvPr>
          <p:cNvCxnSpPr/>
          <p:nvPr/>
        </p:nvCxnSpPr>
        <p:spPr>
          <a:xfrm flipH="1">
            <a:off x="3984908" y="732291"/>
            <a:ext cx="2632773" cy="583491"/>
          </a:xfrm>
          <a:prstGeom prst="line">
            <a:avLst/>
          </a:prstGeom>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82C0CC96-6D03-CEB5-F4CD-A69309B089E2}"/>
              </a:ext>
            </a:extLst>
          </p:cNvPr>
          <p:cNvCxnSpPr/>
          <p:nvPr/>
        </p:nvCxnSpPr>
        <p:spPr>
          <a:xfrm flipH="1">
            <a:off x="8454958" y="-397005"/>
            <a:ext cx="2632773" cy="583491"/>
          </a:xfrm>
          <a:prstGeom prst="line">
            <a:avLst/>
          </a:prstGeom>
        </p:spPr>
        <p:style>
          <a:lnRef idx="1">
            <a:schemeClr val="dk1"/>
          </a:lnRef>
          <a:fillRef idx="0">
            <a:schemeClr val="dk1"/>
          </a:fillRef>
          <a:effectRef idx="0">
            <a:schemeClr val="dk1"/>
          </a:effectRef>
          <a:fontRef idx="minor">
            <a:schemeClr val="tx1"/>
          </a:fontRef>
        </p:style>
      </p:cxnSp>
      <p:sp>
        <p:nvSpPr>
          <p:cNvPr id="173" name="TextBox 172">
            <a:extLst>
              <a:ext uri="{FF2B5EF4-FFF2-40B4-BE49-F238E27FC236}">
                <a16:creationId xmlns:a16="http://schemas.microsoft.com/office/drawing/2014/main" id="{E09CD6CF-63AF-7C6D-1DBC-40983BA64354}"/>
              </a:ext>
            </a:extLst>
          </p:cNvPr>
          <p:cNvSpPr txBox="1"/>
          <p:nvPr/>
        </p:nvSpPr>
        <p:spPr>
          <a:xfrm rot="20912150">
            <a:off x="3752851" y="400315"/>
            <a:ext cx="1881669" cy="369332"/>
          </a:xfrm>
          <a:prstGeom prst="rect">
            <a:avLst/>
          </a:prstGeom>
          <a:noFill/>
        </p:spPr>
        <p:txBody>
          <a:bodyPr wrap="none" rtlCol="0">
            <a:spAutoFit/>
          </a:bodyPr>
          <a:lstStyle/>
          <a:p>
            <a:r>
              <a:rPr lang="en-AU" dirty="0"/>
              <a:t>STATION ROAD</a:t>
            </a:r>
          </a:p>
        </p:txBody>
      </p:sp>
      <p:grpSp>
        <p:nvGrpSpPr>
          <p:cNvPr id="177" name="Group 176">
            <a:extLst>
              <a:ext uri="{FF2B5EF4-FFF2-40B4-BE49-F238E27FC236}">
                <a16:creationId xmlns:a16="http://schemas.microsoft.com/office/drawing/2014/main" id="{D2A58740-C5ED-55AD-1BFD-19852D12DE51}"/>
              </a:ext>
            </a:extLst>
          </p:cNvPr>
          <p:cNvGrpSpPr/>
          <p:nvPr/>
        </p:nvGrpSpPr>
        <p:grpSpPr>
          <a:xfrm rot="5810517">
            <a:off x="5267659" y="834774"/>
            <a:ext cx="192244" cy="208068"/>
            <a:chOff x="7623856" y="1060014"/>
            <a:chExt cx="192244" cy="208068"/>
          </a:xfrm>
        </p:grpSpPr>
        <p:cxnSp>
          <p:nvCxnSpPr>
            <p:cNvPr id="174" name="Straight Connector 173">
              <a:extLst>
                <a:ext uri="{FF2B5EF4-FFF2-40B4-BE49-F238E27FC236}">
                  <a16:creationId xmlns:a16="http://schemas.microsoft.com/office/drawing/2014/main" id="{134B8ED1-8660-89C5-A2CB-85E833CD8222}"/>
                </a:ext>
              </a:extLst>
            </p:cNvPr>
            <p:cNvCxnSpPr>
              <a:cxnSpLocks/>
            </p:cNvCxnSpPr>
            <p:nvPr/>
          </p:nvCxnSpPr>
          <p:spPr>
            <a:xfrm rot="15264248">
              <a:off x="7708088" y="116007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07B0AEE0-5A45-12D0-F18F-5E634F2D8DF2}"/>
                </a:ext>
              </a:extLst>
            </p:cNvPr>
            <p:cNvCxnSpPr>
              <a:cxnSpLocks/>
            </p:cNvCxnSpPr>
            <p:nvPr/>
          </p:nvCxnSpPr>
          <p:spPr>
            <a:xfrm rot="15264248">
              <a:off x="7683974" y="109204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76" name="Straight Connector 175">
              <a:extLst>
                <a:ext uri="{FF2B5EF4-FFF2-40B4-BE49-F238E27FC236}">
                  <a16:creationId xmlns:a16="http://schemas.microsoft.com/office/drawing/2014/main" id="{223CED51-331B-825A-C1DF-580F52A86CA4}"/>
                </a:ext>
              </a:extLst>
            </p:cNvPr>
            <p:cNvCxnSpPr>
              <a:cxnSpLocks/>
            </p:cNvCxnSpPr>
            <p:nvPr/>
          </p:nvCxnSpPr>
          <p:spPr>
            <a:xfrm rot="15264248">
              <a:off x="7659860" y="1024010"/>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78" name="Group 177">
            <a:extLst>
              <a:ext uri="{FF2B5EF4-FFF2-40B4-BE49-F238E27FC236}">
                <a16:creationId xmlns:a16="http://schemas.microsoft.com/office/drawing/2014/main" id="{1A505FC8-B87E-D5EA-0E65-3C943EF00540}"/>
              </a:ext>
            </a:extLst>
          </p:cNvPr>
          <p:cNvGrpSpPr/>
          <p:nvPr/>
        </p:nvGrpSpPr>
        <p:grpSpPr>
          <a:xfrm rot="5810517">
            <a:off x="10028635" y="-353946"/>
            <a:ext cx="192244" cy="208068"/>
            <a:chOff x="7623856" y="1060014"/>
            <a:chExt cx="192244" cy="208068"/>
          </a:xfrm>
        </p:grpSpPr>
        <p:cxnSp>
          <p:nvCxnSpPr>
            <p:cNvPr id="179" name="Straight Connector 178">
              <a:extLst>
                <a:ext uri="{FF2B5EF4-FFF2-40B4-BE49-F238E27FC236}">
                  <a16:creationId xmlns:a16="http://schemas.microsoft.com/office/drawing/2014/main" id="{01798CBB-8409-4F22-17B8-38649F2E4CC5}"/>
                </a:ext>
              </a:extLst>
            </p:cNvPr>
            <p:cNvCxnSpPr>
              <a:cxnSpLocks/>
            </p:cNvCxnSpPr>
            <p:nvPr/>
          </p:nvCxnSpPr>
          <p:spPr>
            <a:xfrm rot="15264248">
              <a:off x="7708088" y="116007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BF706CDB-4F12-600B-EF50-E79D51652A8B}"/>
                </a:ext>
              </a:extLst>
            </p:cNvPr>
            <p:cNvCxnSpPr>
              <a:cxnSpLocks/>
            </p:cNvCxnSpPr>
            <p:nvPr/>
          </p:nvCxnSpPr>
          <p:spPr>
            <a:xfrm rot="15264248">
              <a:off x="7683974" y="109204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3D5BC785-6A0E-8CD2-07BF-6DF7E7EC55BD}"/>
                </a:ext>
              </a:extLst>
            </p:cNvPr>
            <p:cNvCxnSpPr>
              <a:cxnSpLocks/>
            </p:cNvCxnSpPr>
            <p:nvPr/>
          </p:nvCxnSpPr>
          <p:spPr>
            <a:xfrm rot="15264248">
              <a:off x="7659860" y="1024010"/>
              <a:ext cx="72008" cy="144016"/>
            </a:xfrm>
            <a:prstGeom prst="line">
              <a:avLst/>
            </a:prstGeom>
          </p:spPr>
          <p:style>
            <a:lnRef idx="1">
              <a:schemeClr val="dk1"/>
            </a:lnRef>
            <a:fillRef idx="0">
              <a:schemeClr val="dk1"/>
            </a:fillRef>
            <a:effectRef idx="0">
              <a:schemeClr val="dk1"/>
            </a:effectRef>
            <a:fontRef idx="minor">
              <a:schemeClr val="tx1"/>
            </a:fontRef>
          </p:style>
        </p:cxnSp>
      </p:grpSp>
      <p:cxnSp>
        <p:nvCxnSpPr>
          <p:cNvPr id="183" name="Straight Connector 182">
            <a:extLst>
              <a:ext uri="{FF2B5EF4-FFF2-40B4-BE49-F238E27FC236}">
                <a16:creationId xmlns:a16="http://schemas.microsoft.com/office/drawing/2014/main" id="{3DCC4838-3CC4-4BE6-00B8-AB729A692A67}"/>
              </a:ext>
            </a:extLst>
          </p:cNvPr>
          <p:cNvCxnSpPr/>
          <p:nvPr/>
        </p:nvCxnSpPr>
        <p:spPr>
          <a:xfrm flipV="1">
            <a:off x="3957188" y="-615300"/>
            <a:ext cx="6966775" cy="1647286"/>
          </a:xfrm>
          <a:prstGeom prst="line">
            <a:avLst/>
          </a:prstGeom>
        </p:spPr>
        <p:style>
          <a:lnRef idx="1">
            <a:schemeClr val="dk1"/>
          </a:lnRef>
          <a:fillRef idx="0">
            <a:schemeClr val="dk1"/>
          </a:fillRef>
          <a:effectRef idx="0">
            <a:schemeClr val="dk1"/>
          </a:effectRef>
          <a:fontRef idx="minor">
            <a:schemeClr val="tx1"/>
          </a:fontRef>
        </p:style>
      </p:cxnSp>
      <p:sp>
        <p:nvSpPr>
          <p:cNvPr id="184" name="TextBox 183">
            <a:extLst>
              <a:ext uri="{FF2B5EF4-FFF2-40B4-BE49-F238E27FC236}">
                <a16:creationId xmlns:a16="http://schemas.microsoft.com/office/drawing/2014/main" id="{D8635EB2-AAC5-0A2B-0ED8-65C36A58C85E}"/>
              </a:ext>
            </a:extLst>
          </p:cNvPr>
          <p:cNvSpPr txBox="1"/>
          <p:nvPr/>
        </p:nvSpPr>
        <p:spPr>
          <a:xfrm rot="20912150">
            <a:off x="5605236" y="430795"/>
            <a:ext cx="1377300" cy="369332"/>
          </a:xfrm>
          <a:prstGeom prst="rect">
            <a:avLst/>
          </a:prstGeom>
          <a:noFill/>
        </p:spPr>
        <p:txBody>
          <a:bodyPr wrap="none" rtlCol="0">
            <a:spAutoFit/>
          </a:bodyPr>
          <a:lstStyle/>
          <a:p>
            <a:r>
              <a:rPr lang="en-AU" dirty="0"/>
              <a:t>BIKE LANE</a:t>
            </a:r>
          </a:p>
        </p:txBody>
      </p:sp>
      <p:sp>
        <p:nvSpPr>
          <p:cNvPr id="187" name="Rectangle 186">
            <a:extLst>
              <a:ext uri="{FF2B5EF4-FFF2-40B4-BE49-F238E27FC236}">
                <a16:creationId xmlns:a16="http://schemas.microsoft.com/office/drawing/2014/main" id="{27B643FE-23B8-BBF4-C3E1-7BA0034E4B32}"/>
              </a:ext>
            </a:extLst>
          </p:cNvPr>
          <p:cNvSpPr/>
          <p:nvPr/>
        </p:nvSpPr>
        <p:spPr>
          <a:xfrm>
            <a:off x="9462173" y="5967666"/>
            <a:ext cx="2754507" cy="890334"/>
          </a:xfrm>
          <a:prstGeom prst="rect">
            <a:avLst/>
          </a:prstGeom>
          <a:pattFill prst="pct5">
            <a:fgClr>
              <a:schemeClr val="tx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Rectangle 187">
            <a:extLst>
              <a:ext uri="{FF2B5EF4-FFF2-40B4-BE49-F238E27FC236}">
                <a16:creationId xmlns:a16="http://schemas.microsoft.com/office/drawing/2014/main" id="{FB5E27E9-716C-D5F7-0C34-6E5E5F136377}"/>
              </a:ext>
            </a:extLst>
          </p:cNvPr>
          <p:cNvSpPr/>
          <p:nvPr/>
        </p:nvSpPr>
        <p:spPr>
          <a:xfrm rot="2487562">
            <a:off x="9016179" y="6056224"/>
            <a:ext cx="659603" cy="890334"/>
          </a:xfrm>
          <a:prstGeom prst="rect">
            <a:avLst/>
          </a:prstGeom>
          <a:pattFill prst="pct5">
            <a:fgClr>
              <a:schemeClr val="tx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9" name="TextBox 188">
            <a:extLst>
              <a:ext uri="{FF2B5EF4-FFF2-40B4-BE49-F238E27FC236}">
                <a16:creationId xmlns:a16="http://schemas.microsoft.com/office/drawing/2014/main" id="{5E7AD781-C961-9832-0413-A03BAB97686A}"/>
              </a:ext>
            </a:extLst>
          </p:cNvPr>
          <p:cNvSpPr txBox="1"/>
          <p:nvPr/>
        </p:nvSpPr>
        <p:spPr>
          <a:xfrm>
            <a:off x="10164349" y="6093296"/>
            <a:ext cx="1306768" cy="230832"/>
          </a:xfrm>
          <a:prstGeom prst="rect">
            <a:avLst/>
          </a:prstGeom>
          <a:noFill/>
        </p:spPr>
        <p:txBody>
          <a:bodyPr wrap="none" rtlCol="0">
            <a:spAutoFit/>
          </a:bodyPr>
          <a:lstStyle/>
          <a:p>
            <a:r>
              <a:rPr lang="en-AU" sz="900" dirty="0"/>
              <a:t>UNSEALED / GRASS</a:t>
            </a:r>
          </a:p>
        </p:txBody>
      </p:sp>
      <p:grpSp>
        <p:nvGrpSpPr>
          <p:cNvPr id="193" name="Group 192">
            <a:extLst>
              <a:ext uri="{FF2B5EF4-FFF2-40B4-BE49-F238E27FC236}">
                <a16:creationId xmlns:a16="http://schemas.microsoft.com/office/drawing/2014/main" id="{9049936B-7E93-4B09-A95B-9265943ACDFF}"/>
              </a:ext>
            </a:extLst>
          </p:cNvPr>
          <p:cNvGrpSpPr/>
          <p:nvPr/>
        </p:nvGrpSpPr>
        <p:grpSpPr>
          <a:xfrm>
            <a:off x="417102" y="2948980"/>
            <a:ext cx="5113171" cy="584775"/>
            <a:chOff x="417102" y="3073440"/>
            <a:chExt cx="5113171" cy="584775"/>
          </a:xfrm>
        </p:grpSpPr>
        <p:sp>
          <p:nvSpPr>
            <p:cNvPr id="194" name="TextBox 193">
              <a:extLst>
                <a:ext uri="{FF2B5EF4-FFF2-40B4-BE49-F238E27FC236}">
                  <a16:creationId xmlns:a16="http://schemas.microsoft.com/office/drawing/2014/main" id="{CB8DE81D-F366-6FF5-1BBD-4C62DB74DC7E}"/>
                </a:ext>
              </a:extLst>
            </p:cNvPr>
            <p:cNvSpPr txBox="1"/>
            <p:nvPr/>
          </p:nvSpPr>
          <p:spPr>
            <a:xfrm>
              <a:off x="779780" y="3175754"/>
              <a:ext cx="4750493" cy="369332"/>
            </a:xfrm>
            <a:prstGeom prst="rect">
              <a:avLst/>
            </a:prstGeom>
            <a:noFill/>
          </p:spPr>
          <p:txBody>
            <a:bodyPr wrap="square">
              <a:spAutoFit/>
            </a:bodyPr>
            <a:lstStyle/>
            <a:p>
              <a:r>
                <a:rPr lang="en-AU" dirty="0">
                  <a:latin typeface="Aptos" panose="020B0004020202020204" pitchFamily="34" charset="0"/>
                  <a:cs typeface="Times New Roman" panose="02020603050405020304" pitchFamily="18" charset="0"/>
                </a:rPr>
                <a:t>all road names</a:t>
              </a:r>
              <a:endParaRPr lang="en-AU" dirty="0"/>
            </a:p>
          </p:txBody>
        </p:sp>
        <p:sp>
          <p:nvSpPr>
            <p:cNvPr id="195" name="TextBox 194">
              <a:extLst>
                <a:ext uri="{FF2B5EF4-FFF2-40B4-BE49-F238E27FC236}">
                  <a16:creationId xmlns:a16="http://schemas.microsoft.com/office/drawing/2014/main" id="{6F0DDBBD-9C47-EA57-7CAF-A2FA56E87210}"/>
                </a:ext>
              </a:extLst>
            </p:cNvPr>
            <p:cNvSpPr txBox="1"/>
            <p:nvPr/>
          </p:nvSpPr>
          <p:spPr>
            <a:xfrm>
              <a:off x="417102" y="3073440"/>
              <a:ext cx="271238" cy="584775"/>
            </a:xfrm>
            <a:prstGeom prst="rect">
              <a:avLst/>
            </a:prstGeom>
            <a:noFill/>
          </p:spPr>
          <p:txBody>
            <a:bodyPr wrap="square">
              <a:spAutoFit/>
            </a:bodyPr>
            <a:lstStyle/>
            <a:p>
              <a:r>
                <a:rPr lang="en-AU" sz="3200" dirty="0">
                  <a:effectLst/>
                  <a:latin typeface="Aptos" panose="020B0004020202020204" pitchFamily="34" charset="0"/>
                  <a:ea typeface="Aptos" panose="020B0004020202020204" pitchFamily="34" charset="0"/>
                  <a:cs typeface="Times New Roman" panose="02020603050405020304" pitchFamily="18" charset="0"/>
                </a:rPr>
                <a:t>☑</a:t>
              </a:r>
              <a:endParaRPr lang="en-AU" sz="3200" dirty="0"/>
            </a:p>
          </p:txBody>
        </p:sp>
      </p:grpSp>
      <p:grpSp>
        <p:nvGrpSpPr>
          <p:cNvPr id="198" name="Group 197">
            <a:extLst>
              <a:ext uri="{FF2B5EF4-FFF2-40B4-BE49-F238E27FC236}">
                <a16:creationId xmlns:a16="http://schemas.microsoft.com/office/drawing/2014/main" id="{45A200DD-5914-8B7F-FF37-40E18A159F42}"/>
              </a:ext>
            </a:extLst>
          </p:cNvPr>
          <p:cNvGrpSpPr/>
          <p:nvPr/>
        </p:nvGrpSpPr>
        <p:grpSpPr>
          <a:xfrm>
            <a:off x="10256664" y="4581128"/>
            <a:ext cx="1225832" cy="886923"/>
            <a:chOff x="10256664" y="4581128"/>
            <a:chExt cx="1225832" cy="886923"/>
          </a:xfrm>
        </p:grpSpPr>
        <p:sp>
          <p:nvSpPr>
            <p:cNvPr id="196" name="Cloud 195">
              <a:extLst>
                <a:ext uri="{FF2B5EF4-FFF2-40B4-BE49-F238E27FC236}">
                  <a16:creationId xmlns:a16="http://schemas.microsoft.com/office/drawing/2014/main" id="{881C2C7D-8C77-9BAD-BAFB-A52421CA936C}"/>
                </a:ext>
              </a:extLst>
            </p:cNvPr>
            <p:cNvSpPr/>
            <p:nvPr/>
          </p:nvSpPr>
          <p:spPr>
            <a:xfrm>
              <a:off x="10256664" y="4581128"/>
              <a:ext cx="1225832" cy="886923"/>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TextBox 196">
              <a:extLst>
                <a:ext uri="{FF2B5EF4-FFF2-40B4-BE49-F238E27FC236}">
                  <a16:creationId xmlns:a16="http://schemas.microsoft.com/office/drawing/2014/main" id="{D618750C-3D61-0FDB-E483-314B39F70E20}"/>
                </a:ext>
              </a:extLst>
            </p:cNvPr>
            <p:cNvSpPr txBox="1"/>
            <p:nvPr/>
          </p:nvSpPr>
          <p:spPr>
            <a:xfrm>
              <a:off x="10712576" y="4814097"/>
              <a:ext cx="300082" cy="369332"/>
            </a:xfrm>
            <a:prstGeom prst="rect">
              <a:avLst/>
            </a:prstGeom>
            <a:noFill/>
          </p:spPr>
          <p:txBody>
            <a:bodyPr wrap="none" rtlCol="0">
              <a:spAutoFit/>
            </a:bodyPr>
            <a:lstStyle/>
            <a:p>
              <a:r>
                <a:rPr lang="en-AU" dirty="0"/>
                <a:t>x</a:t>
              </a:r>
            </a:p>
          </p:txBody>
        </p:sp>
      </p:grpSp>
      <p:sp>
        <p:nvSpPr>
          <p:cNvPr id="205" name="Rectangle 204">
            <a:extLst>
              <a:ext uri="{FF2B5EF4-FFF2-40B4-BE49-F238E27FC236}">
                <a16:creationId xmlns:a16="http://schemas.microsoft.com/office/drawing/2014/main" id="{72961D84-D946-8B60-A12A-80EB7D53836C}"/>
              </a:ext>
            </a:extLst>
          </p:cNvPr>
          <p:cNvSpPr/>
          <p:nvPr/>
        </p:nvSpPr>
        <p:spPr>
          <a:xfrm rot="20974996">
            <a:off x="9462173" y="56992"/>
            <a:ext cx="1583864" cy="8600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SHED</a:t>
            </a:r>
            <a:endParaRPr lang="en-AU" dirty="0">
              <a:solidFill>
                <a:schemeClr val="tx1"/>
              </a:solidFill>
            </a:endParaRPr>
          </a:p>
        </p:txBody>
      </p:sp>
      <p:grpSp>
        <p:nvGrpSpPr>
          <p:cNvPr id="207" name="Group 206">
            <a:extLst>
              <a:ext uri="{FF2B5EF4-FFF2-40B4-BE49-F238E27FC236}">
                <a16:creationId xmlns:a16="http://schemas.microsoft.com/office/drawing/2014/main" id="{BA4C6A0F-0D03-258E-4786-3E1A12EA820D}"/>
              </a:ext>
            </a:extLst>
          </p:cNvPr>
          <p:cNvGrpSpPr/>
          <p:nvPr/>
        </p:nvGrpSpPr>
        <p:grpSpPr>
          <a:xfrm>
            <a:off x="417102" y="3444280"/>
            <a:ext cx="3999529" cy="1856640"/>
            <a:chOff x="417102" y="3073440"/>
            <a:chExt cx="3999529" cy="1856640"/>
          </a:xfrm>
        </p:grpSpPr>
        <p:sp>
          <p:nvSpPr>
            <p:cNvPr id="208" name="TextBox 207">
              <a:extLst>
                <a:ext uri="{FF2B5EF4-FFF2-40B4-BE49-F238E27FC236}">
                  <a16:creationId xmlns:a16="http://schemas.microsoft.com/office/drawing/2014/main" id="{6B09891F-D64F-9FD7-0D61-947D578066E5}"/>
                </a:ext>
              </a:extLst>
            </p:cNvPr>
            <p:cNvSpPr txBox="1"/>
            <p:nvPr/>
          </p:nvSpPr>
          <p:spPr>
            <a:xfrm>
              <a:off x="779781" y="3175754"/>
              <a:ext cx="3636850" cy="1754326"/>
            </a:xfrm>
            <a:prstGeom prst="rect">
              <a:avLst/>
            </a:prstGeom>
            <a:noFill/>
          </p:spPr>
          <p:txBody>
            <a:bodyPr wrap="square">
              <a:spAutoFit/>
            </a:bodyPr>
            <a:lstStyle/>
            <a:p>
              <a:r>
                <a:rPr lang="en-AU" sz="1800" dirty="0">
                  <a:effectLst/>
                  <a:latin typeface="Aptos" panose="020B0004020202020204" pitchFamily="34" charset="0"/>
                  <a:ea typeface="Aptos" panose="020B0004020202020204" pitchFamily="34" charset="0"/>
                  <a:cs typeface="Times New Roman" panose="02020603050405020304" pitchFamily="18" charset="0"/>
                </a:rPr>
                <a:t>any features in the vicinity of the crossing which effect approach visibility, e.g. tall vegetation, fencing, and buildings and any other significant features which will be shown on site photographs</a:t>
              </a:r>
              <a:endParaRPr lang="en-AU" dirty="0"/>
            </a:p>
          </p:txBody>
        </p:sp>
        <p:sp>
          <p:nvSpPr>
            <p:cNvPr id="209" name="TextBox 208">
              <a:extLst>
                <a:ext uri="{FF2B5EF4-FFF2-40B4-BE49-F238E27FC236}">
                  <a16:creationId xmlns:a16="http://schemas.microsoft.com/office/drawing/2014/main" id="{5F969504-B22B-756E-A55D-8168FE0533A6}"/>
                </a:ext>
              </a:extLst>
            </p:cNvPr>
            <p:cNvSpPr txBox="1"/>
            <p:nvPr/>
          </p:nvSpPr>
          <p:spPr>
            <a:xfrm>
              <a:off x="417102" y="3073440"/>
              <a:ext cx="271238" cy="584775"/>
            </a:xfrm>
            <a:prstGeom prst="rect">
              <a:avLst/>
            </a:prstGeom>
            <a:noFill/>
          </p:spPr>
          <p:txBody>
            <a:bodyPr wrap="square">
              <a:spAutoFit/>
            </a:bodyPr>
            <a:lstStyle/>
            <a:p>
              <a:r>
                <a:rPr lang="en-AU" sz="3200" dirty="0">
                  <a:effectLst/>
                  <a:latin typeface="Aptos" panose="020B0004020202020204" pitchFamily="34" charset="0"/>
                  <a:ea typeface="Aptos" panose="020B0004020202020204" pitchFamily="34" charset="0"/>
                  <a:cs typeface="Times New Roman" panose="02020603050405020304" pitchFamily="18" charset="0"/>
                </a:rPr>
                <a:t>☑</a:t>
              </a:r>
              <a:endParaRPr lang="en-AU" sz="3200" dirty="0"/>
            </a:p>
          </p:txBody>
        </p:sp>
      </p:grpSp>
      <p:grpSp>
        <p:nvGrpSpPr>
          <p:cNvPr id="284" name="Group 283">
            <a:extLst>
              <a:ext uri="{FF2B5EF4-FFF2-40B4-BE49-F238E27FC236}">
                <a16:creationId xmlns:a16="http://schemas.microsoft.com/office/drawing/2014/main" id="{70AEEE8B-AF45-F1E8-19C2-735A5A5AAACD}"/>
              </a:ext>
            </a:extLst>
          </p:cNvPr>
          <p:cNvGrpSpPr/>
          <p:nvPr/>
        </p:nvGrpSpPr>
        <p:grpSpPr>
          <a:xfrm>
            <a:off x="6372302" y="1864520"/>
            <a:ext cx="537136" cy="288663"/>
            <a:chOff x="6372302" y="1864520"/>
            <a:chExt cx="537136" cy="288663"/>
          </a:xfrm>
        </p:grpSpPr>
        <p:grpSp>
          <p:nvGrpSpPr>
            <p:cNvPr id="223" name="Group 222">
              <a:extLst>
                <a:ext uri="{FF2B5EF4-FFF2-40B4-BE49-F238E27FC236}">
                  <a16:creationId xmlns:a16="http://schemas.microsoft.com/office/drawing/2014/main" id="{C89DDFB8-9101-6E3A-AA2B-714357C777DA}"/>
                </a:ext>
              </a:extLst>
            </p:cNvPr>
            <p:cNvGrpSpPr/>
            <p:nvPr/>
          </p:nvGrpSpPr>
          <p:grpSpPr>
            <a:xfrm>
              <a:off x="6372302" y="1864520"/>
              <a:ext cx="537136" cy="288663"/>
              <a:chOff x="6037990" y="1906250"/>
              <a:chExt cx="537136" cy="288663"/>
            </a:xfrm>
          </p:grpSpPr>
          <p:cxnSp>
            <p:nvCxnSpPr>
              <p:cNvPr id="224" name="Straight Arrow Connector 223">
                <a:extLst>
                  <a:ext uri="{FF2B5EF4-FFF2-40B4-BE49-F238E27FC236}">
                    <a16:creationId xmlns:a16="http://schemas.microsoft.com/office/drawing/2014/main" id="{45729E5E-3190-F161-9B5F-502AACB80A77}"/>
                  </a:ext>
                </a:extLst>
              </p:cNvPr>
              <p:cNvCxnSpPr>
                <a:cxnSpLocks/>
              </p:cNvCxnSpPr>
              <p:nvPr/>
            </p:nvCxnSpPr>
            <p:spPr>
              <a:xfrm rot="2400000" flipV="1">
                <a:off x="6467126" y="1906250"/>
                <a:ext cx="108000" cy="169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93E3D3CD-2B26-E9CE-A1D4-0E075446633E}"/>
                  </a:ext>
                </a:extLst>
              </p:cNvPr>
              <p:cNvCxnSpPr>
                <a:cxnSpLocks/>
              </p:cNvCxnSpPr>
              <p:nvPr/>
            </p:nvCxnSpPr>
            <p:spPr>
              <a:xfrm rot="1800000" flipH="1">
                <a:off x="6037990" y="2042520"/>
                <a:ext cx="144000" cy="152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29" name="TextBox 228">
              <a:extLst>
                <a:ext uri="{FF2B5EF4-FFF2-40B4-BE49-F238E27FC236}">
                  <a16:creationId xmlns:a16="http://schemas.microsoft.com/office/drawing/2014/main" id="{8C71C02D-59FB-4BC3-8AAC-D47E4CF575B1}"/>
                </a:ext>
              </a:extLst>
            </p:cNvPr>
            <p:cNvSpPr txBox="1"/>
            <p:nvPr/>
          </p:nvSpPr>
          <p:spPr>
            <a:xfrm rot="20602657">
              <a:off x="6453737" y="1908270"/>
              <a:ext cx="385042" cy="200055"/>
            </a:xfrm>
            <a:prstGeom prst="rect">
              <a:avLst/>
            </a:prstGeom>
            <a:noFill/>
          </p:spPr>
          <p:txBody>
            <a:bodyPr wrap="none" rtlCol="0">
              <a:spAutoFit/>
            </a:bodyPr>
            <a:lstStyle/>
            <a:p>
              <a:r>
                <a:rPr lang="en-AU" sz="700" dirty="0">
                  <a:solidFill>
                    <a:schemeClr val="accent1"/>
                  </a:solidFill>
                </a:rPr>
                <a:t>1.7m</a:t>
              </a:r>
            </a:p>
          </p:txBody>
        </p:sp>
      </p:grpSp>
      <p:grpSp>
        <p:nvGrpSpPr>
          <p:cNvPr id="287" name="Group 286">
            <a:extLst>
              <a:ext uri="{FF2B5EF4-FFF2-40B4-BE49-F238E27FC236}">
                <a16:creationId xmlns:a16="http://schemas.microsoft.com/office/drawing/2014/main" id="{D50B197C-A68A-5C93-FC07-63F27AAA9438}"/>
              </a:ext>
            </a:extLst>
          </p:cNvPr>
          <p:cNvGrpSpPr/>
          <p:nvPr/>
        </p:nvGrpSpPr>
        <p:grpSpPr>
          <a:xfrm>
            <a:off x="7537676" y="5347126"/>
            <a:ext cx="670671" cy="200055"/>
            <a:chOff x="7537676" y="5347126"/>
            <a:chExt cx="670671" cy="200055"/>
          </a:xfrm>
        </p:grpSpPr>
        <p:grpSp>
          <p:nvGrpSpPr>
            <p:cNvPr id="226" name="Group 225">
              <a:extLst>
                <a:ext uri="{FF2B5EF4-FFF2-40B4-BE49-F238E27FC236}">
                  <a16:creationId xmlns:a16="http://schemas.microsoft.com/office/drawing/2014/main" id="{2DCC1E49-64FA-D78D-C049-507D55566D70}"/>
                </a:ext>
              </a:extLst>
            </p:cNvPr>
            <p:cNvGrpSpPr/>
            <p:nvPr/>
          </p:nvGrpSpPr>
          <p:grpSpPr>
            <a:xfrm rot="1244655">
              <a:off x="7537676" y="5379109"/>
              <a:ext cx="670671" cy="153568"/>
              <a:chOff x="6291479" y="1933784"/>
              <a:chExt cx="670671" cy="153568"/>
            </a:xfrm>
          </p:grpSpPr>
          <p:cxnSp>
            <p:nvCxnSpPr>
              <p:cNvPr id="227" name="Straight Arrow Connector 226">
                <a:extLst>
                  <a:ext uri="{FF2B5EF4-FFF2-40B4-BE49-F238E27FC236}">
                    <a16:creationId xmlns:a16="http://schemas.microsoft.com/office/drawing/2014/main" id="{41E0CC44-AA18-C16C-7BF0-7966F1A7F905}"/>
                  </a:ext>
                </a:extLst>
              </p:cNvPr>
              <p:cNvCxnSpPr>
                <a:cxnSpLocks/>
              </p:cNvCxnSpPr>
              <p:nvPr/>
            </p:nvCxnSpPr>
            <p:spPr>
              <a:xfrm rot="20355345">
                <a:off x="6731924" y="1933784"/>
                <a:ext cx="230226" cy="17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37B4EEB8-E682-8267-2C04-7D97AF28C560}"/>
                  </a:ext>
                </a:extLst>
              </p:cNvPr>
              <p:cNvCxnSpPr>
                <a:cxnSpLocks/>
              </p:cNvCxnSpPr>
              <p:nvPr/>
            </p:nvCxnSpPr>
            <p:spPr>
              <a:xfrm rot="20355345" flipH="1" flipV="1">
                <a:off x="6291479" y="2067304"/>
                <a:ext cx="247628" cy="20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30" name="TextBox 229">
              <a:extLst>
                <a:ext uri="{FF2B5EF4-FFF2-40B4-BE49-F238E27FC236}">
                  <a16:creationId xmlns:a16="http://schemas.microsoft.com/office/drawing/2014/main" id="{1215C62E-DF99-B9D3-7FEF-6B30C2EA1662}"/>
                </a:ext>
              </a:extLst>
            </p:cNvPr>
            <p:cNvSpPr txBox="1"/>
            <p:nvPr/>
          </p:nvSpPr>
          <p:spPr>
            <a:xfrm rot="207030">
              <a:off x="7687651" y="5347126"/>
              <a:ext cx="385042" cy="200055"/>
            </a:xfrm>
            <a:prstGeom prst="rect">
              <a:avLst/>
            </a:prstGeom>
            <a:noFill/>
          </p:spPr>
          <p:txBody>
            <a:bodyPr wrap="none" rtlCol="0">
              <a:spAutoFit/>
            </a:bodyPr>
            <a:lstStyle/>
            <a:p>
              <a:r>
                <a:rPr lang="en-AU" sz="700" dirty="0">
                  <a:solidFill>
                    <a:schemeClr val="accent1"/>
                  </a:solidFill>
                </a:rPr>
                <a:t>1.7m</a:t>
              </a:r>
            </a:p>
          </p:txBody>
        </p:sp>
      </p:grpSp>
      <p:grpSp>
        <p:nvGrpSpPr>
          <p:cNvPr id="270" name="Group 269">
            <a:extLst>
              <a:ext uri="{FF2B5EF4-FFF2-40B4-BE49-F238E27FC236}">
                <a16:creationId xmlns:a16="http://schemas.microsoft.com/office/drawing/2014/main" id="{E6DC4DED-A612-9E2C-96C7-912DBD6C7AC3}"/>
              </a:ext>
            </a:extLst>
          </p:cNvPr>
          <p:cNvGrpSpPr/>
          <p:nvPr/>
        </p:nvGrpSpPr>
        <p:grpSpPr>
          <a:xfrm rot="816263">
            <a:off x="7748721" y="3388728"/>
            <a:ext cx="733902" cy="391499"/>
            <a:chOff x="7540017" y="2806603"/>
            <a:chExt cx="733902" cy="391499"/>
          </a:xfrm>
        </p:grpSpPr>
        <p:cxnSp>
          <p:nvCxnSpPr>
            <p:cNvPr id="221" name="Straight Arrow Connector 220">
              <a:extLst>
                <a:ext uri="{FF2B5EF4-FFF2-40B4-BE49-F238E27FC236}">
                  <a16:creationId xmlns:a16="http://schemas.microsoft.com/office/drawing/2014/main" id="{5D6D1BBE-87B9-7357-3FB6-57F641785DB0}"/>
                </a:ext>
              </a:extLst>
            </p:cNvPr>
            <p:cNvCxnSpPr>
              <a:cxnSpLocks/>
            </p:cNvCxnSpPr>
            <p:nvPr/>
          </p:nvCxnSpPr>
          <p:spPr>
            <a:xfrm rot="2280000" flipH="1">
              <a:off x="7540017" y="2982519"/>
              <a:ext cx="144000" cy="215583"/>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22" name="Straight Arrow Connector 221">
              <a:extLst>
                <a:ext uri="{FF2B5EF4-FFF2-40B4-BE49-F238E27FC236}">
                  <a16:creationId xmlns:a16="http://schemas.microsoft.com/office/drawing/2014/main" id="{77439ED7-3309-3786-EADB-B7EB60E0B25C}"/>
                </a:ext>
              </a:extLst>
            </p:cNvPr>
            <p:cNvCxnSpPr>
              <a:cxnSpLocks/>
            </p:cNvCxnSpPr>
            <p:nvPr/>
          </p:nvCxnSpPr>
          <p:spPr>
            <a:xfrm rot="1440000" flipV="1">
              <a:off x="8057919" y="2806603"/>
              <a:ext cx="216000" cy="20156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45516B96-82EF-6A74-7A10-8291CD6BB8E4}"/>
                </a:ext>
              </a:extLst>
            </p:cNvPr>
            <p:cNvSpPr txBox="1"/>
            <p:nvPr/>
          </p:nvSpPr>
          <p:spPr>
            <a:xfrm rot="20562280">
              <a:off x="7637320" y="2859493"/>
              <a:ext cx="497252" cy="261610"/>
            </a:xfrm>
            <a:prstGeom prst="rect">
              <a:avLst/>
            </a:prstGeom>
            <a:noFill/>
          </p:spPr>
          <p:txBody>
            <a:bodyPr wrap="none" rtlCol="0">
              <a:spAutoFit/>
            </a:bodyPr>
            <a:lstStyle/>
            <a:p>
              <a:r>
                <a:rPr lang="en-AU" sz="1050" dirty="0">
                  <a:solidFill>
                    <a:schemeClr val="accent1"/>
                  </a:solidFill>
                </a:rPr>
                <a:t>1.2m</a:t>
              </a:r>
            </a:p>
          </p:txBody>
        </p:sp>
      </p:grpSp>
      <p:grpSp>
        <p:nvGrpSpPr>
          <p:cNvPr id="285" name="Group 284">
            <a:extLst>
              <a:ext uri="{FF2B5EF4-FFF2-40B4-BE49-F238E27FC236}">
                <a16:creationId xmlns:a16="http://schemas.microsoft.com/office/drawing/2014/main" id="{A0827ADE-A312-4E5C-6CFC-C872D235813B}"/>
              </a:ext>
            </a:extLst>
          </p:cNvPr>
          <p:cNvGrpSpPr/>
          <p:nvPr/>
        </p:nvGrpSpPr>
        <p:grpSpPr>
          <a:xfrm>
            <a:off x="7615734" y="2313171"/>
            <a:ext cx="332933" cy="483283"/>
            <a:chOff x="7615734" y="2313171"/>
            <a:chExt cx="332933" cy="483283"/>
          </a:xfrm>
        </p:grpSpPr>
        <p:sp>
          <p:nvSpPr>
            <p:cNvPr id="234" name="Right Triangle 233">
              <a:extLst>
                <a:ext uri="{FF2B5EF4-FFF2-40B4-BE49-F238E27FC236}">
                  <a16:creationId xmlns:a16="http://schemas.microsoft.com/office/drawing/2014/main" id="{BC2456B0-BDCC-34E7-338A-63DB3AE94129}"/>
                </a:ext>
              </a:extLst>
            </p:cNvPr>
            <p:cNvSpPr/>
            <p:nvPr/>
          </p:nvSpPr>
          <p:spPr>
            <a:xfrm rot="4154753">
              <a:off x="7570901" y="2418688"/>
              <a:ext cx="446527" cy="309005"/>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6" name="TextBox 235">
              <a:extLst>
                <a:ext uri="{FF2B5EF4-FFF2-40B4-BE49-F238E27FC236}">
                  <a16:creationId xmlns:a16="http://schemas.microsoft.com/office/drawing/2014/main" id="{295195A1-2D88-9A4E-1C2A-A25BEC6E5526}"/>
                </a:ext>
              </a:extLst>
            </p:cNvPr>
            <p:cNvSpPr txBox="1"/>
            <p:nvPr/>
          </p:nvSpPr>
          <p:spPr>
            <a:xfrm rot="4201482">
              <a:off x="7520837" y="2408068"/>
              <a:ext cx="389850" cy="200055"/>
            </a:xfrm>
            <a:prstGeom prst="rect">
              <a:avLst/>
            </a:prstGeom>
            <a:noFill/>
          </p:spPr>
          <p:txBody>
            <a:bodyPr wrap="none" rtlCol="0">
              <a:spAutoFit/>
            </a:bodyPr>
            <a:lstStyle/>
            <a:p>
              <a:r>
                <a:rPr lang="en-AU" sz="700" dirty="0">
                  <a:solidFill>
                    <a:schemeClr val="accent1"/>
                  </a:solidFill>
                </a:rPr>
                <a:t>5.8%</a:t>
              </a:r>
            </a:p>
          </p:txBody>
        </p:sp>
      </p:grpSp>
      <p:grpSp>
        <p:nvGrpSpPr>
          <p:cNvPr id="286" name="Group 285">
            <a:extLst>
              <a:ext uri="{FF2B5EF4-FFF2-40B4-BE49-F238E27FC236}">
                <a16:creationId xmlns:a16="http://schemas.microsoft.com/office/drawing/2014/main" id="{41C97C66-21DE-F775-B66A-5C865BA89168}"/>
              </a:ext>
            </a:extLst>
          </p:cNvPr>
          <p:cNvGrpSpPr/>
          <p:nvPr/>
        </p:nvGrpSpPr>
        <p:grpSpPr>
          <a:xfrm>
            <a:off x="8294152" y="4197649"/>
            <a:ext cx="290005" cy="517247"/>
            <a:chOff x="8294152" y="4197649"/>
            <a:chExt cx="290005" cy="517247"/>
          </a:xfrm>
        </p:grpSpPr>
        <p:sp>
          <p:nvSpPr>
            <p:cNvPr id="237" name="Right Triangle 236">
              <a:extLst>
                <a:ext uri="{FF2B5EF4-FFF2-40B4-BE49-F238E27FC236}">
                  <a16:creationId xmlns:a16="http://schemas.microsoft.com/office/drawing/2014/main" id="{6F9C1169-0490-17F0-E38B-435BE54284CC}"/>
                </a:ext>
              </a:extLst>
            </p:cNvPr>
            <p:cNvSpPr/>
            <p:nvPr/>
          </p:nvSpPr>
          <p:spPr>
            <a:xfrm rot="15007371" flipV="1">
              <a:off x="8216278" y="4276297"/>
              <a:ext cx="446527" cy="289231"/>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8" name="TextBox 237">
              <a:extLst>
                <a:ext uri="{FF2B5EF4-FFF2-40B4-BE49-F238E27FC236}">
                  <a16:creationId xmlns:a16="http://schemas.microsoft.com/office/drawing/2014/main" id="{549E9CED-D777-6A12-2368-66EF3D085111}"/>
                </a:ext>
              </a:extLst>
            </p:cNvPr>
            <p:cNvSpPr txBox="1"/>
            <p:nvPr/>
          </p:nvSpPr>
          <p:spPr>
            <a:xfrm rot="4063305">
              <a:off x="8199494" y="4420183"/>
              <a:ext cx="389371" cy="200055"/>
            </a:xfrm>
            <a:prstGeom prst="rect">
              <a:avLst/>
            </a:prstGeom>
            <a:noFill/>
          </p:spPr>
          <p:txBody>
            <a:bodyPr wrap="square" rtlCol="0">
              <a:spAutoFit/>
            </a:bodyPr>
            <a:lstStyle/>
            <a:p>
              <a:r>
                <a:rPr lang="en-AU" sz="700" dirty="0">
                  <a:solidFill>
                    <a:schemeClr val="accent1"/>
                  </a:solidFill>
                </a:rPr>
                <a:t>6.3%</a:t>
              </a:r>
            </a:p>
          </p:txBody>
        </p:sp>
      </p:grpSp>
      <p:grpSp>
        <p:nvGrpSpPr>
          <p:cNvPr id="245" name="Group 244">
            <a:extLst>
              <a:ext uri="{FF2B5EF4-FFF2-40B4-BE49-F238E27FC236}">
                <a16:creationId xmlns:a16="http://schemas.microsoft.com/office/drawing/2014/main" id="{DD971A80-9F36-3D77-2B07-24FAB6C748F1}"/>
              </a:ext>
            </a:extLst>
          </p:cNvPr>
          <p:cNvGrpSpPr/>
          <p:nvPr/>
        </p:nvGrpSpPr>
        <p:grpSpPr>
          <a:xfrm>
            <a:off x="7187506" y="2532796"/>
            <a:ext cx="253916" cy="657989"/>
            <a:chOff x="7193368" y="2526934"/>
            <a:chExt cx="253916" cy="657989"/>
          </a:xfrm>
        </p:grpSpPr>
        <p:cxnSp>
          <p:nvCxnSpPr>
            <p:cNvPr id="239" name="Straight Arrow Connector 238">
              <a:extLst>
                <a:ext uri="{FF2B5EF4-FFF2-40B4-BE49-F238E27FC236}">
                  <a16:creationId xmlns:a16="http://schemas.microsoft.com/office/drawing/2014/main" id="{49A5DE9C-D91B-E4F4-32E7-48EC2ED86550}"/>
                </a:ext>
              </a:extLst>
            </p:cNvPr>
            <p:cNvCxnSpPr>
              <a:cxnSpLocks/>
            </p:cNvCxnSpPr>
            <p:nvPr/>
          </p:nvCxnSpPr>
          <p:spPr>
            <a:xfrm rot="300000">
              <a:off x="7364919" y="3040923"/>
              <a:ext cx="72782" cy="144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40" name="TextBox 239">
              <a:extLst>
                <a:ext uri="{FF2B5EF4-FFF2-40B4-BE49-F238E27FC236}">
                  <a16:creationId xmlns:a16="http://schemas.microsoft.com/office/drawing/2014/main" id="{E4609949-C6DD-AB3D-9B96-F9E08B87B7CF}"/>
                </a:ext>
              </a:extLst>
            </p:cNvPr>
            <p:cNvSpPr txBox="1"/>
            <p:nvPr/>
          </p:nvSpPr>
          <p:spPr>
            <a:xfrm rot="4188119">
              <a:off x="7078112" y="2753490"/>
              <a:ext cx="484428" cy="253916"/>
            </a:xfrm>
            <a:prstGeom prst="rect">
              <a:avLst/>
            </a:prstGeom>
            <a:noFill/>
          </p:spPr>
          <p:txBody>
            <a:bodyPr wrap="none" rtlCol="0">
              <a:spAutoFit/>
            </a:bodyPr>
            <a:lstStyle/>
            <a:p>
              <a:r>
                <a:rPr lang="en-AU" sz="1050" dirty="0">
                  <a:solidFill>
                    <a:schemeClr val="accent1"/>
                  </a:solidFill>
                </a:rPr>
                <a:t>1.5m</a:t>
              </a:r>
            </a:p>
          </p:txBody>
        </p:sp>
        <p:cxnSp>
          <p:nvCxnSpPr>
            <p:cNvPr id="243" name="Straight Arrow Connector 242">
              <a:extLst>
                <a:ext uri="{FF2B5EF4-FFF2-40B4-BE49-F238E27FC236}">
                  <a16:creationId xmlns:a16="http://schemas.microsoft.com/office/drawing/2014/main" id="{378D9ED3-4E1F-140D-09B5-99779EBDC5C0}"/>
                </a:ext>
              </a:extLst>
            </p:cNvPr>
            <p:cNvCxnSpPr>
              <a:cxnSpLocks/>
            </p:cNvCxnSpPr>
            <p:nvPr/>
          </p:nvCxnSpPr>
          <p:spPr>
            <a:xfrm rot="21060000" flipH="1" flipV="1">
              <a:off x="7210626" y="2526934"/>
              <a:ext cx="36000" cy="216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46" name="Group 245">
            <a:extLst>
              <a:ext uri="{FF2B5EF4-FFF2-40B4-BE49-F238E27FC236}">
                <a16:creationId xmlns:a16="http://schemas.microsoft.com/office/drawing/2014/main" id="{1C6013E6-56FD-D5E0-48CB-881EF60DB42A}"/>
              </a:ext>
            </a:extLst>
          </p:cNvPr>
          <p:cNvGrpSpPr/>
          <p:nvPr/>
        </p:nvGrpSpPr>
        <p:grpSpPr>
          <a:xfrm>
            <a:off x="7641989" y="3820854"/>
            <a:ext cx="311405" cy="873584"/>
            <a:chOff x="7149659" y="2328724"/>
            <a:chExt cx="311405" cy="873584"/>
          </a:xfrm>
        </p:grpSpPr>
        <p:cxnSp>
          <p:nvCxnSpPr>
            <p:cNvPr id="247" name="Straight Arrow Connector 246">
              <a:extLst>
                <a:ext uri="{FF2B5EF4-FFF2-40B4-BE49-F238E27FC236}">
                  <a16:creationId xmlns:a16="http://schemas.microsoft.com/office/drawing/2014/main" id="{CAFFD5D4-78FD-05D9-48F7-41E640FD2F5B}"/>
                </a:ext>
              </a:extLst>
            </p:cNvPr>
            <p:cNvCxnSpPr>
              <a:cxnSpLocks/>
            </p:cNvCxnSpPr>
            <p:nvPr/>
          </p:nvCxnSpPr>
          <p:spPr>
            <a:xfrm rot="21240000">
              <a:off x="7374334" y="2878308"/>
              <a:ext cx="86730" cy="324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48" name="TextBox 247">
              <a:extLst>
                <a:ext uri="{FF2B5EF4-FFF2-40B4-BE49-F238E27FC236}">
                  <a16:creationId xmlns:a16="http://schemas.microsoft.com/office/drawing/2014/main" id="{B88A9408-CD87-F223-23E7-9BF127CBA3F5}"/>
                </a:ext>
              </a:extLst>
            </p:cNvPr>
            <p:cNvSpPr txBox="1"/>
            <p:nvPr/>
          </p:nvSpPr>
          <p:spPr>
            <a:xfrm rot="4209124">
              <a:off x="7043250" y="2573612"/>
              <a:ext cx="484428" cy="253916"/>
            </a:xfrm>
            <a:prstGeom prst="rect">
              <a:avLst/>
            </a:prstGeom>
            <a:noFill/>
          </p:spPr>
          <p:txBody>
            <a:bodyPr wrap="none" rtlCol="0">
              <a:spAutoFit/>
            </a:bodyPr>
            <a:lstStyle/>
            <a:p>
              <a:r>
                <a:rPr lang="en-AU" sz="1050" dirty="0">
                  <a:solidFill>
                    <a:schemeClr val="accent1"/>
                  </a:solidFill>
                </a:rPr>
                <a:t>1.8m</a:t>
              </a:r>
            </a:p>
          </p:txBody>
        </p:sp>
        <p:cxnSp>
          <p:nvCxnSpPr>
            <p:cNvPr id="249" name="Straight Arrow Connector 248">
              <a:extLst>
                <a:ext uri="{FF2B5EF4-FFF2-40B4-BE49-F238E27FC236}">
                  <a16:creationId xmlns:a16="http://schemas.microsoft.com/office/drawing/2014/main" id="{DA156321-924C-ED2A-B53E-B9183D9DD022}"/>
                </a:ext>
              </a:extLst>
            </p:cNvPr>
            <p:cNvCxnSpPr>
              <a:cxnSpLocks/>
            </p:cNvCxnSpPr>
            <p:nvPr/>
          </p:nvCxnSpPr>
          <p:spPr>
            <a:xfrm rot="60000" flipH="1" flipV="1">
              <a:off x="7149659" y="2328724"/>
              <a:ext cx="84671" cy="20527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50" name="Group 249">
            <a:extLst>
              <a:ext uri="{FF2B5EF4-FFF2-40B4-BE49-F238E27FC236}">
                <a16:creationId xmlns:a16="http://schemas.microsoft.com/office/drawing/2014/main" id="{6D7D4225-7540-5D92-9894-5A26A7970C1D}"/>
              </a:ext>
            </a:extLst>
          </p:cNvPr>
          <p:cNvGrpSpPr/>
          <p:nvPr/>
        </p:nvGrpSpPr>
        <p:grpSpPr>
          <a:xfrm>
            <a:off x="7043534" y="2570920"/>
            <a:ext cx="785343" cy="2166299"/>
            <a:chOff x="7216761" y="2500416"/>
            <a:chExt cx="785343" cy="2166299"/>
          </a:xfrm>
        </p:grpSpPr>
        <p:cxnSp>
          <p:nvCxnSpPr>
            <p:cNvPr id="251" name="Straight Arrow Connector 250">
              <a:extLst>
                <a:ext uri="{FF2B5EF4-FFF2-40B4-BE49-F238E27FC236}">
                  <a16:creationId xmlns:a16="http://schemas.microsoft.com/office/drawing/2014/main" id="{9F319B36-162C-768E-EEA3-A11E60531A60}"/>
                </a:ext>
              </a:extLst>
            </p:cNvPr>
            <p:cNvCxnSpPr>
              <a:cxnSpLocks/>
            </p:cNvCxnSpPr>
            <p:nvPr/>
          </p:nvCxnSpPr>
          <p:spPr>
            <a:xfrm>
              <a:off x="7640752" y="3611899"/>
              <a:ext cx="361352" cy="1054816"/>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52" name="TextBox 251">
              <a:extLst>
                <a:ext uri="{FF2B5EF4-FFF2-40B4-BE49-F238E27FC236}">
                  <a16:creationId xmlns:a16="http://schemas.microsoft.com/office/drawing/2014/main" id="{9FB8E969-C5D3-437F-EBBD-576E7886F1FB}"/>
                </a:ext>
              </a:extLst>
            </p:cNvPr>
            <p:cNvSpPr txBox="1"/>
            <p:nvPr/>
          </p:nvSpPr>
          <p:spPr>
            <a:xfrm rot="4123691">
              <a:off x="7328444" y="3285174"/>
              <a:ext cx="484428" cy="253916"/>
            </a:xfrm>
            <a:prstGeom prst="rect">
              <a:avLst/>
            </a:prstGeom>
            <a:noFill/>
          </p:spPr>
          <p:txBody>
            <a:bodyPr wrap="none" rtlCol="0">
              <a:spAutoFit/>
            </a:bodyPr>
            <a:lstStyle/>
            <a:p>
              <a:r>
                <a:rPr lang="en-AU" sz="1050" dirty="0">
                  <a:solidFill>
                    <a:schemeClr val="accent1"/>
                  </a:solidFill>
                </a:rPr>
                <a:t>4.9m</a:t>
              </a:r>
            </a:p>
          </p:txBody>
        </p:sp>
        <p:cxnSp>
          <p:nvCxnSpPr>
            <p:cNvPr id="253" name="Straight Arrow Connector 252">
              <a:extLst>
                <a:ext uri="{FF2B5EF4-FFF2-40B4-BE49-F238E27FC236}">
                  <a16:creationId xmlns:a16="http://schemas.microsoft.com/office/drawing/2014/main" id="{E70F932F-940C-2F32-9BE7-0D73FA20661A}"/>
                </a:ext>
              </a:extLst>
            </p:cNvPr>
            <p:cNvCxnSpPr>
              <a:cxnSpLocks/>
              <a:stCxn id="252" idx="1"/>
            </p:cNvCxnSpPr>
            <p:nvPr/>
          </p:nvCxnSpPr>
          <p:spPr>
            <a:xfrm flipH="1" flipV="1">
              <a:off x="7216761" y="2500416"/>
              <a:ext cx="266023" cy="720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88" name="Group 287">
            <a:extLst>
              <a:ext uri="{FF2B5EF4-FFF2-40B4-BE49-F238E27FC236}">
                <a16:creationId xmlns:a16="http://schemas.microsoft.com/office/drawing/2014/main" id="{F9104691-068D-68A5-0B52-56C8F3F70239}"/>
              </a:ext>
            </a:extLst>
          </p:cNvPr>
          <p:cNvGrpSpPr/>
          <p:nvPr/>
        </p:nvGrpSpPr>
        <p:grpSpPr>
          <a:xfrm rot="16381803">
            <a:off x="6888767" y="1217050"/>
            <a:ext cx="356780" cy="475917"/>
            <a:chOff x="7591887" y="2320537"/>
            <a:chExt cx="356780" cy="475917"/>
          </a:xfrm>
        </p:grpSpPr>
        <p:sp>
          <p:nvSpPr>
            <p:cNvPr id="289" name="Right Triangle 288">
              <a:extLst>
                <a:ext uri="{FF2B5EF4-FFF2-40B4-BE49-F238E27FC236}">
                  <a16:creationId xmlns:a16="http://schemas.microsoft.com/office/drawing/2014/main" id="{AA8F9008-8747-0E1D-A5FA-CDA4E0E9767E}"/>
                </a:ext>
              </a:extLst>
            </p:cNvPr>
            <p:cNvSpPr/>
            <p:nvPr/>
          </p:nvSpPr>
          <p:spPr>
            <a:xfrm rot="4154753">
              <a:off x="7570901" y="2418688"/>
              <a:ext cx="446527" cy="309005"/>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0" name="TextBox 289">
              <a:extLst>
                <a:ext uri="{FF2B5EF4-FFF2-40B4-BE49-F238E27FC236}">
                  <a16:creationId xmlns:a16="http://schemas.microsoft.com/office/drawing/2014/main" id="{C3CD042D-C37D-D811-396C-89F75E09BCCE}"/>
                </a:ext>
              </a:extLst>
            </p:cNvPr>
            <p:cNvSpPr txBox="1"/>
            <p:nvPr/>
          </p:nvSpPr>
          <p:spPr>
            <a:xfrm rot="4087478">
              <a:off x="7496990" y="2415434"/>
              <a:ext cx="389850" cy="200055"/>
            </a:xfrm>
            <a:prstGeom prst="rect">
              <a:avLst/>
            </a:prstGeom>
            <a:noFill/>
          </p:spPr>
          <p:txBody>
            <a:bodyPr wrap="none" rtlCol="0">
              <a:spAutoFit/>
            </a:bodyPr>
            <a:lstStyle/>
            <a:p>
              <a:r>
                <a:rPr lang="en-AU" sz="700" dirty="0">
                  <a:solidFill>
                    <a:schemeClr val="accent1"/>
                  </a:solidFill>
                </a:rPr>
                <a:t>1.2%</a:t>
              </a:r>
            </a:p>
          </p:txBody>
        </p:sp>
      </p:grpSp>
      <p:sp>
        <p:nvSpPr>
          <p:cNvPr id="293" name="TextBox 292">
            <a:extLst>
              <a:ext uri="{FF2B5EF4-FFF2-40B4-BE49-F238E27FC236}">
                <a16:creationId xmlns:a16="http://schemas.microsoft.com/office/drawing/2014/main" id="{391FA10A-FBC3-9A22-BBA4-863134FA66F8}"/>
              </a:ext>
            </a:extLst>
          </p:cNvPr>
          <p:cNvSpPr txBox="1"/>
          <p:nvPr/>
        </p:nvSpPr>
        <p:spPr>
          <a:xfrm>
            <a:off x="8486320" y="5948453"/>
            <a:ext cx="397866" cy="200055"/>
          </a:xfrm>
          <a:prstGeom prst="rect">
            <a:avLst/>
          </a:prstGeom>
          <a:noFill/>
        </p:spPr>
        <p:txBody>
          <a:bodyPr wrap="none" rtlCol="0">
            <a:spAutoFit/>
          </a:bodyPr>
          <a:lstStyle/>
          <a:p>
            <a:r>
              <a:rPr lang="en-AU" sz="700" dirty="0">
                <a:solidFill>
                  <a:schemeClr val="accent1"/>
                </a:solidFill>
              </a:rPr>
              <a:t>Level</a:t>
            </a:r>
          </a:p>
        </p:txBody>
      </p:sp>
      <p:sp>
        <p:nvSpPr>
          <p:cNvPr id="190" name="Rectangle 189">
            <a:extLst>
              <a:ext uri="{FF2B5EF4-FFF2-40B4-BE49-F238E27FC236}">
                <a16:creationId xmlns:a16="http://schemas.microsoft.com/office/drawing/2014/main" id="{37D877DE-03D7-171F-09AE-D40A8042D0D1}"/>
              </a:ext>
            </a:extLst>
          </p:cNvPr>
          <p:cNvSpPr/>
          <p:nvPr/>
        </p:nvSpPr>
        <p:spPr>
          <a:xfrm>
            <a:off x="5519936" y="6525344"/>
            <a:ext cx="6984776" cy="4742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TextBox 191">
            <a:extLst>
              <a:ext uri="{FF2B5EF4-FFF2-40B4-BE49-F238E27FC236}">
                <a16:creationId xmlns:a16="http://schemas.microsoft.com/office/drawing/2014/main" id="{0F0D9F53-3EEA-DC33-CDF1-1E4F13A9A2EF}"/>
              </a:ext>
            </a:extLst>
          </p:cNvPr>
          <p:cNvSpPr txBox="1"/>
          <p:nvPr/>
        </p:nvSpPr>
        <p:spPr>
          <a:xfrm>
            <a:off x="7193341" y="6493653"/>
            <a:ext cx="1202252" cy="369332"/>
          </a:xfrm>
          <a:prstGeom prst="rect">
            <a:avLst/>
          </a:prstGeom>
          <a:noFill/>
        </p:spPr>
        <p:txBody>
          <a:bodyPr wrap="none" rtlCol="0">
            <a:spAutoFit/>
          </a:bodyPr>
          <a:lstStyle/>
          <a:p>
            <a:r>
              <a:rPr lang="en-AU" dirty="0"/>
              <a:t>MARY ST</a:t>
            </a:r>
          </a:p>
        </p:txBody>
      </p:sp>
      <p:cxnSp>
        <p:nvCxnSpPr>
          <p:cNvPr id="298" name="Straight Connector 297">
            <a:extLst>
              <a:ext uri="{FF2B5EF4-FFF2-40B4-BE49-F238E27FC236}">
                <a16:creationId xmlns:a16="http://schemas.microsoft.com/office/drawing/2014/main" id="{47F5E1B0-E85E-B77D-E2A2-01D997E6214F}"/>
              </a:ext>
            </a:extLst>
          </p:cNvPr>
          <p:cNvCxnSpPr>
            <a:cxnSpLocks/>
          </p:cNvCxnSpPr>
          <p:nvPr/>
        </p:nvCxnSpPr>
        <p:spPr>
          <a:xfrm rot="20727502">
            <a:off x="10313979" y="587053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299" name="Straight Connector 298">
            <a:extLst>
              <a:ext uri="{FF2B5EF4-FFF2-40B4-BE49-F238E27FC236}">
                <a16:creationId xmlns:a16="http://schemas.microsoft.com/office/drawing/2014/main" id="{B792272D-2705-CD14-9C1D-AD4157D2818C}"/>
              </a:ext>
            </a:extLst>
          </p:cNvPr>
          <p:cNvCxnSpPr>
            <a:cxnSpLocks/>
          </p:cNvCxnSpPr>
          <p:nvPr/>
        </p:nvCxnSpPr>
        <p:spPr>
          <a:xfrm rot="20727502">
            <a:off x="9751481" y="4296522"/>
            <a:ext cx="72008" cy="144016"/>
          </a:xfrm>
          <a:prstGeom prst="line">
            <a:avLst/>
          </a:prstGeom>
        </p:spPr>
        <p:style>
          <a:lnRef idx="1">
            <a:schemeClr val="dk1"/>
          </a:lnRef>
          <a:fillRef idx="0">
            <a:schemeClr val="dk1"/>
          </a:fillRef>
          <a:effectRef idx="0">
            <a:schemeClr val="dk1"/>
          </a:effectRef>
          <a:fontRef idx="minor">
            <a:schemeClr val="tx1"/>
          </a:fontRef>
        </p:style>
      </p:cxnSp>
      <p:sp>
        <p:nvSpPr>
          <p:cNvPr id="732" name="TextBox 731">
            <a:extLst>
              <a:ext uri="{FF2B5EF4-FFF2-40B4-BE49-F238E27FC236}">
                <a16:creationId xmlns:a16="http://schemas.microsoft.com/office/drawing/2014/main" id="{25ABA268-06CE-482F-BADD-82EB8CC3401E}"/>
              </a:ext>
            </a:extLst>
          </p:cNvPr>
          <p:cNvSpPr txBox="1"/>
          <p:nvPr/>
        </p:nvSpPr>
        <p:spPr>
          <a:xfrm>
            <a:off x="8224866" y="2049102"/>
            <a:ext cx="791932" cy="253916"/>
          </a:xfrm>
          <a:prstGeom prst="rect">
            <a:avLst/>
          </a:prstGeom>
          <a:noFill/>
        </p:spPr>
        <p:txBody>
          <a:bodyPr wrap="square" rtlCol="0">
            <a:spAutoFit/>
          </a:bodyPr>
          <a:lstStyle/>
          <a:p>
            <a:r>
              <a:rPr lang="en-AU" sz="1050" dirty="0"/>
              <a:t>RX-12</a:t>
            </a:r>
          </a:p>
        </p:txBody>
      </p:sp>
      <p:sp>
        <p:nvSpPr>
          <p:cNvPr id="733" name="TextBox 732">
            <a:extLst>
              <a:ext uri="{FF2B5EF4-FFF2-40B4-BE49-F238E27FC236}">
                <a16:creationId xmlns:a16="http://schemas.microsoft.com/office/drawing/2014/main" id="{D82F7C45-D06B-D71B-A1ED-F022E2A550C7}"/>
              </a:ext>
            </a:extLst>
          </p:cNvPr>
          <p:cNvSpPr txBox="1"/>
          <p:nvPr/>
        </p:nvSpPr>
        <p:spPr>
          <a:xfrm>
            <a:off x="8942875" y="4150549"/>
            <a:ext cx="1583864" cy="253916"/>
          </a:xfrm>
          <a:prstGeom prst="rect">
            <a:avLst/>
          </a:prstGeom>
          <a:noFill/>
        </p:spPr>
        <p:txBody>
          <a:bodyPr wrap="square" rtlCol="0">
            <a:spAutoFit/>
          </a:bodyPr>
          <a:lstStyle/>
          <a:p>
            <a:r>
              <a:rPr lang="en-AU" sz="1050" dirty="0"/>
              <a:t>RX-12</a:t>
            </a:r>
          </a:p>
        </p:txBody>
      </p:sp>
      <p:sp>
        <p:nvSpPr>
          <p:cNvPr id="734" name="TextBox 733">
            <a:extLst>
              <a:ext uri="{FF2B5EF4-FFF2-40B4-BE49-F238E27FC236}">
                <a16:creationId xmlns:a16="http://schemas.microsoft.com/office/drawing/2014/main" id="{CAD13C84-4A34-D70D-9FF9-D1105909ACA3}"/>
              </a:ext>
            </a:extLst>
          </p:cNvPr>
          <p:cNvSpPr txBox="1"/>
          <p:nvPr/>
        </p:nvSpPr>
        <p:spPr>
          <a:xfrm rot="20402635">
            <a:off x="7541775" y="299480"/>
            <a:ext cx="792088" cy="253916"/>
          </a:xfrm>
          <a:prstGeom prst="rect">
            <a:avLst/>
          </a:prstGeom>
          <a:noFill/>
        </p:spPr>
        <p:txBody>
          <a:bodyPr wrap="square" rtlCol="0">
            <a:spAutoFit/>
          </a:bodyPr>
          <a:lstStyle/>
          <a:p>
            <a:r>
              <a:rPr lang="en-AU" sz="1050" dirty="0"/>
              <a:t>G9-58</a:t>
            </a:r>
          </a:p>
        </p:txBody>
      </p:sp>
      <p:sp>
        <p:nvSpPr>
          <p:cNvPr id="735" name="TextBox 734">
            <a:extLst>
              <a:ext uri="{FF2B5EF4-FFF2-40B4-BE49-F238E27FC236}">
                <a16:creationId xmlns:a16="http://schemas.microsoft.com/office/drawing/2014/main" id="{FD106030-2631-E4EA-8143-767C6972C014}"/>
              </a:ext>
            </a:extLst>
          </p:cNvPr>
          <p:cNvSpPr txBox="1"/>
          <p:nvPr/>
        </p:nvSpPr>
        <p:spPr>
          <a:xfrm>
            <a:off x="7982783" y="6294205"/>
            <a:ext cx="792088" cy="253916"/>
          </a:xfrm>
          <a:prstGeom prst="rect">
            <a:avLst/>
          </a:prstGeom>
          <a:noFill/>
        </p:spPr>
        <p:txBody>
          <a:bodyPr wrap="square" rtlCol="0">
            <a:spAutoFit/>
          </a:bodyPr>
          <a:lstStyle/>
          <a:p>
            <a:r>
              <a:rPr lang="en-AU" sz="1050" dirty="0"/>
              <a:t>G9-58</a:t>
            </a:r>
          </a:p>
        </p:txBody>
      </p:sp>
    </p:spTree>
    <p:extLst>
      <p:ext uri="{BB962C8B-B14F-4D97-AF65-F5344CB8AC3E}">
        <p14:creationId xmlns:p14="http://schemas.microsoft.com/office/powerpoint/2010/main" val="221362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500"/>
                                        <p:tgtEl>
                                          <p:spTgt spid="29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11"/>
                                        </p:tgtEl>
                                      </p:cBhvr>
                                    </p:animEffect>
                                    <p:set>
                                      <p:cBhvr>
                                        <p:cTn id="11" dur="1" fill="hold">
                                          <p:stCondLst>
                                            <p:cond delay="499"/>
                                          </p:stCondLst>
                                        </p:cTn>
                                        <p:tgtEl>
                                          <p:spTgt spid="111"/>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6"/>
                                        </p:tgtEl>
                                        <p:attrNameLst>
                                          <p:attrName>style.visibility</p:attrName>
                                        </p:attrNameLst>
                                      </p:cBhvr>
                                      <p:to>
                                        <p:strVal val="visible"/>
                                      </p:to>
                                    </p:set>
                                    <p:animEffect transition="in" filter="fade">
                                      <p:cBhvr>
                                        <p:cTn id="19" dur="500"/>
                                        <p:tgtEl>
                                          <p:spTgt spid="29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par>
                                <p:cTn id="24" presetID="10" presetClass="entr" presetSubtype="0"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7"/>
                                        </p:tgtEl>
                                        <p:attrNameLst>
                                          <p:attrName>style.visibility</p:attrName>
                                        </p:attrNameLst>
                                      </p:cBhvr>
                                      <p:to>
                                        <p:strVal val="visible"/>
                                      </p:to>
                                    </p:set>
                                    <p:animEffect transition="in" filter="fade">
                                      <p:cBhvr>
                                        <p:cTn id="31" dur="500"/>
                                        <p:tgtEl>
                                          <p:spTgt spid="16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66"/>
                                        </p:tgtEl>
                                        <p:attrNameLst>
                                          <p:attrName>style.visibility</p:attrName>
                                        </p:attrNameLst>
                                      </p:cBhvr>
                                      <p:to>
                                        <p:strVal val="visible"/>
                                      </p:to>
                                    </p:set>
                                    <p:animEffect transition="in" filter="fade">
                                      <p:cBhvr>
                                        <p:cTn id="35" dur="500"/>
                                        <p:tgtEl>
                                          <p:spTgt spid="16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3"/>
                                        </p:tgtEl>
                                        <p:attrNameLst>
                                          <p:attrName>style.visibility</p:attrName>
                                        </p:attrNameLst>
                                      </p:cBhvr>
                                      <p:to>
                                        <p:strVal val="visible"/>
                                      </p:to>
                                    </p:set>
                                    <p:animEffect transition="in" filter="fade">
                                      <p:cBhvr>
                                        <p:cTn id="40" dur="500"/>
                                        <p:tgtEl>
                                          <p:spTgt spid="193"/>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92"/>
                                        </p:tgtEl>
                                        <p:attrNameLst>
                                          <p:attrName>style.visibility</p:attrName>
                                        </p:attrNameLst>
                                      </p:cBhvr>
                                      <p:to>
                                        <p:strVal val="visible"/>
                                      </p:to>
                                    </p:set>
                                    <p:animEffect transition="in" filter="fade">
                                      <p:cBhvr>
                                        <p:cTn id="44" dur="500"/>
                                        <p:tgtEl>
                                          <p:spTgt spid="19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3"/>
                                        </p:tgtEl>
                                        <p:attrNameLst>
                                          <p:attrName>style.visibility</p:attrName>
                                        </p:attrNameLst>
                                      </p:cBhvr>
                                      <p:to>
                                        <p:strVal val="visible"/>
                                      </p:to>
                                    </p:set>
                                    <p:animEffect transition="in" filter="fade">
                                      <p:cBhvr>
                                        <p:cTn id="47" dur="500"/>
                                        <p:tgtEl>
                                          <p:spTgt spid="173"/>
                                        </p:tgtEl>
                                      </p:cBhvr>
                                    </p:animEffect>
                                  </p:childTnLst>
                                </p:cTn>
                              </p:par>
                              <p:par>
                                <p:cTn id="48" presetID="10" presetClass="entr" presetSubtype="0" fill="hold" nodeType="withEffect">
                                  <p:stCondLst>
                                    <p:cond delay="0"/>
                                  </p:stCondLst>
                                  <p:childTnLst>
                                    <p:set>
                                      <p:cBhvr>
                                        <p:cTn id="49" dur="1" fill="hold">
                                          <p:stCondLst>
                                            <p:cond delay="0"/>
                                          </p:stCondLst>
                                        </p:cTn>
                                        <p:tgtEl>
                                          <p:spTgt spid="183"/>
                                        </p:tgtEl>
                                        <p:attrNameLst>
                                          <p:attrName>style.visibility</p:attrName>
                                        </p:attrNameLst>
                                      </p:cBhvr>
                                      <p:to>
                                        <p:strVal val="visible"/>
                                      </p:to>
                                    </p:set>
                                    <p:animEffect transition="in" filter="fade">
                                      <p:cBhvr>
                                        <p:cTn id="50" dur="500"/>
                                        <p:tgtEl>
                                          <p:spTgt spid="18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0"/>
                                        </p:tgtEl>
                                        <p:attrNameLst>
                                          <p:attrName>style.visibility</p:attrName>
                                        </p:attrNameLst>
                                      </p:cBhvr>
                                      <p:to>
                                        <p:strVal val="visible"/>
                                      </p:to>
                                    </p:set>
                                    <p:animEffect transition="in" filter="fade">
                                      <p:cBhvr>
                                        <p:cTn id="53" dur="500"/>
                                        <p:tgtEl>
                                          <p:spTgt spid="190"/>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16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7"/>
                                        </p:tgtEl>
                                        <p:attrNameLst>
                                          <p:attrName>style.visibility</p:attrName>
                                        </p:attrNameLst>
                                      </p:cBhvr>
                                      <p:to>
                                        <p:strVal val="visible"/>
                                      </p:to>
                                    </p:set>
                                    <p:animEffect transition="in" filter="fade">
                                      <p:cBhvr>
                                        <p:cTn id="60" dur="500"/>
                                        <p:tgtEl>
                                          <p:spTgt spid="207"/>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0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7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7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7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8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8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11" grpId="0"/>
      <p:bldP spid="56" grpId="0"/>
      <p:bldP spid="68" grpId="0"/>
      <p:bldP spid="173" grpId="0"/>
      <p:bldP spid="184" grpId="0"/>
      <p:bldP spid="187" grpId="0" animBg="1"/>
      <p:bldP spid="188" grpId="0" animBg="1"/>
      <p:bldP spid="189" grpId="0"/>
      <p:bldP spid="205" grpId="0" animBg="1"/>
      <p:bldP spid="190" grpId="0" animBg="1"/>
      <p:bldP spid="19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57CF4-FDB6-2008-2D36-7BF57B5023E6}"/>
            </a:ext>
          </a:extLst>
        </p:cNvPr>
        <p:cNvGrpSpPr/>
        <p:nvPr/>
      </p:nvGrpSpPr>
      <p:grpSpPr>
        <a:xfrm>
          <a:off x="0" y="0"/>
          <a:ext cx="0" cy="0"/>
          <a:chOff x="0" y="0"/>
          <a:chExt cx="0" cy="0"/>
        </a:xfrm>
      </p:grpSpPr>
      <p:grpSp>
        <p:nvGrpSpPr>
          <p:cNvPr id="317" name="Group 316">
            <a:extLst>
              <a:ext uri="{FF2B5EF4-FFF2-40B4-BE49-F238E27FC236}">
                <a16:creationId xmlns:a16="http://schemas.microsoft.com/office/drawing/2014/main" id="{0301CBD0-B66B-7969-A974-73BED476B6BC}"/>
              </a:ext>
            </a:extLst>
          </p:cNvPr>
          <p:cNvGrpSpPr/>
          <p:nvPr/>
        </p:nvGrpSpPr>
        <p:grpSpPr>
          <a:xfrm rot="120000">
            <a:off x="7780107" y="3807778"/>
            <a:ext cx="249764" cy="555372"/>
            <a:chOff x="8135093" y="2621798"/>
            <a:chExt cx="249764" cy="555372"/>
          </a:xfrm>
        </p:grpSpPr>
        <p:sp>
          <p:nvSpPr>
            <p:cNvPr id="318" name="Rectangle 317">
              <a:extLst>
                <a:ext uri="{FF2B5EF4-FFF2-40B4-BE49-F238E27FC236}">
                  <a16:creationId xmlns:a16="http://schemas.microsoft.com/office/drawing/2014/main" id="{03A4B868-39BD-4F5D-4EB4-2DEC62EBB5D5}"/>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9" name="Oval 318">
              <a:extLst>
                <a:ext uri="{FF2B5EF4-FFF2-40B4-BE49-F238E27FC236}">
                  <a16:creationId xmlns:a16="http://schemas.microsoft.com/office/drawing/2014/main" id="{6785476A-180A-4718-F00E-19269F697317}"/>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0" name="Oval 319">
              <a:extLst>
                <a:ext uri="{FF2B5EF4-FFF2-40B4-BE49-F238E27FC236}">
                  <a16:creationId xmlns:a16="http://schemas.microsoft.com/office/drawing/2014/main" id="{A59FEE27-0813-3FB0-635A-2B4E0F4DC216}"/>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1" name="Oval 320">
              <a:extLst>
                <a:ext uri="{FF2B5EF4-FFF2-40B4-BE49-F238E27FC236}">
                  <a16:creationId xmlns:a16="http://schemas.microsoft.com/office/drawing/2014/main" id="{2E6E4515-2F26-8C45-93CE-36C1D4A56C60}"/>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2" name="Oval 321">
              <a:extLst>
                <a:ext uri="{FF2B5EF4-FFF2-40B4-BE49-F238E27FC236}">
                  <a16:creationId xmlns:a16="http://schemas.microsoft.com/office/drawing/2014/main" id="{B6BF5693-44C8-F448-FF43-70AE7E9AF14C}"/>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3" name="Oval 322">
              <a:extLst>
                <a:ext uri="{FF2B5EF4-FFF2-40B4-BE49-F238E27FC236}">
                  <a16:creationId xmlns:a16="http://schemas.microsoft.com/office/drawing/2014/main" id="{8466AD83-29E7-FECA-F7E1-FFBB28CC37E5}"/>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4" name="Oval 323">
              <a:extLst>
                <a:ext uri="{FF2B5EF4-FFF2-40B4-BE49-F238E27FC236}">
                  <a16:creationId xmlns:a16="http://schemas.microsoft.com/office/drawing/2014/main" id="{CC996C87-39A1-0E6E-C609-BB939C837B37}"/>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5" name="Oval 324">
              <a:extLst>
                <a:ext uri="{FF2B5EF4-FFF2-40B4-BE49-F238E27FC236}">
                  <a16:creationId xmlns:a16="http://schemas.microsoft.com/office/drawing/2014/main" id="{DF4B77C7-0C0C-28EC-6C73-DA214118A1AD}"/>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6" name="Oval 325">
              <a:extLst>
                <a:ext uri="{FF2B5EF4-FFF2-40B4-BE49-F238E27FC236}">
                  <a16:creationId xmlns:a16="http://schemas.microsoft.com/office/drawing/2014/main" id="{9930A57F-ADFE-1FA1-F62B-E9999C9D00C2}"/>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7" name="Oval 326">
              <a:extLst>
                <a:ext uri="{FF2B5EF4-FFF2-40B4-BE49-F238E27FC236}">
                  <a16:creationId xmlns:a16="http://schemas.microsoft.com/office/drawing/2014/main" id="{B382B210-C1FE-49CD-95DF-1B38A578CBE9}"/>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8" name="Oval 327">
              <a:extLst>
                <a:ext uri="{FF2B5EF4-FFF2-40B4-BE49-F238E27FC236}">
                  <a16:creationId xmlns:a16="http://schemas.microsoft.com/office/drawing/2014/main" id="{F4D61C0A-974B-1861-55AA-D4FFB8840C2C}"/>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9" name="Oval 328">
              <a:extLst>
                <a:ext uri="{FF2B5EF4-FFF2-40B4-BE49-F238E27FC236}">
                  <a16:creationId xmlns:a16="http://schemas.microsoft.com/office/drawing/2014/main" id="{F9421383-8768-1533-3CB8-E2901796B72C}"/>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0" name="Oval 329">
              <a:extLst>
                <a:ext uri="{FF2B5EF4-FFF2-40B4-BE49-F238E27FC236}">
                  <a16:creationId xmlns:a16="http://schemas.microsoft.com/office/drawing/2014/main" id="{30FF8425-7C5A-FEB0-6B70-E349C9691851}"/>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31" name="Group 330">
            <a:extLst>
              <a:ext uri="{FF2B5EF4-FFF2-40B4-BE49-F238E27FC236}">
                <a16:creationId xmlns:a16="http://schemas.microsoft.com/office/drawing/2014/main" id="{BE39BBFA-BCF8-77AE-6D7A-D31FCFA3C71F}"/>
              </a:ext>
            </a:extLst>
          </p:cNvPr>
          <p:cNvGrpSpPr/>
          <p:nvPr/>
        </p:nvGrpSpPr>
        <p:grpSpPr>
          <a:xfrm rot="120000">
            <a:off x="8554747" y="3817728"/>
            <a:ext cx="249764" cy="555372"/>
            <a:chOff x="8135093" y="2621798"/>
            <a:chExt cx="249764" cy="555372"/>
          </a:xfrm>
        </p:grpSpPr>
        <p:sp>
          <p:nvSpPr>
            <p:cNvPr id="332" name="Rectangle 331">
              <a:extLst>
                <a:ext uri="{FF2B5EF4-FFF2-40B4-BE49-F238E27FC236}">
                  <a16:creationId xmlns:a16="http://schemas.microsoft.com/office/drawing/2014/main" id="{4C190751-5FFF-BF5E-060E-7C5D7E2461ED}"/>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3" name="Oval 332">
              <a:extLst>
                <a:ext uri="{FF2B5EF4-FFF2-40B4-BE49-F238E27FC236}">
                  <a16:creationId xmlns:a16="http://schemas.microsoft.com/office/drawing/2014/main" id="{25348781-36B1-D331-478B-B5777325A233}"/>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4" name="Oval 333">
              <a:extLst>
                <a:ext uri="{FF2B5EF4-FFF2-40B4-BE49-F238E27FC236}">
                  <a16:creationId xmlns:a16="http://schemas.microsoft.com/office/drawing/2014/main" id="{9C1905DB-D6A5-506E-F952-708035A01B49}"/>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5" name="Oval 334">
              <a:extLst>
                <a:ext uri="{FF2B5EF4-FFF2-40B4-BE49-F238E27FC236}">
                  <a16:creationId xmlns:a16="http://schemas.microsoft.com/office/drawing/2014/main" id="{F440E860-53B9-7FDC-8E69-8D65609D1F04}"/>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6" name="Oval 335">
              <a:extLst>
                <a:ext uri="{FF2B5EF4-FFF2-40B4-BE49-F238E27FC236}">
                  <a16:creationId xmlns:a16="http://schemas.microsoft.com/office/drawing/2014/main" id="{1E8A1AEC-9D60-213B-14F4-4B8EC8AE16E7}"/>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7" name="Oval 336">
              <a:extLst>
                <a:ext uri="{FF2B5EF4-FFF2-40B4-BE49-F238E27FC236}">
                  <a16:creationId xmlns:a16="http://schemas.microsoft.com/office/drawing/2014/main" id="{55CF820E-3E1D-0A02-8F40-5F6AEDAB5D25}"/>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8" name="Oval 337">
              <a:extLst>
                <a:ext uri="{FF2B5EF4-FFF2-40B4-BE49-F238E27FC236}">
                  <a16:creationId xmlns:a16="http://schemas.microsoft.com/office/drawing/2014/main" id="{AD40FEB5-3F9D-CDC6-C1E9-EDF6BAE0E27B}"/>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9" name="Oval 338">
              <a:extLst>
                <a:ext uri="{FF2B5EF4-FFF2-40B4-BE49-F238E27FC236}">
                  <a16:creationId xmlns:a16="http://schemas.microsoft.com/office/drawing/2014/main" id="{41D10AAD-617F-3635-3F3F-B1C4054EF471}"/>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0" name="Oval 339">
              <a:extLst>
                <a:ext uri="{FF2B5EF4-FFF2-40B4-BE49-F238E27FC236}">
                  <a16:creationId xmlns:a16="http://schemas.microsoft.com/office/drawing/2014/main" id="{FF25B603-8C53-525F-266C-A7B53AC472A7}"/>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1" name="Oval 340">
              <a:extLst>
                <a:ext uri="{FF2B5EF4-FFF2-40B4-BE49-F238E27FC236}">
                  <a16:creationId xmlns:a16="http://schemas.microsoft.com/office/drawing/2014/main" id="{1AFC92D9-F06F-2F49-D1E2-2B37ECBC86BF}"/>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2" name="Oval 341">
              <a:extLst>
                <a:ext uri="{FF2B5EF4-FFF2-40B4-BE49-F238E27FC236}">
                  <a16:creationId xmlns:a16="http://schemas.microsoft.com/office/drawing/2014/main" id="{F143ACF6-F10F-8760-98B2-6B8EA8312B27}"/>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3" name="Oval 342">
              <a:extLst>
                <a:ext uri="{FF2B5EF4-FFF2-40B4-BE49-F238E27FC236}">
                  <a16:creationId xmlns:a16="http://schemas.microsoft.com/office/drawing/2014/main" id="{D0E6C350-409B-0372-BA0F-D13CCE8C2EFD}"/>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4" name="Oval 343">
              <a:extLst>
                <a:ext uri="{FF2B5EF4-FFF2-40B4-BE49-F238E27FC236}">
                  <a16:creationId xmlns:a16="http://schemas.microsoft.com/office/drawing/2014/main" id="{36D36A04-FFB3-9637-4971-FFC96A8DB892}"/>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1" name="Group 260">
            <a:extLst>
              <a:ext uri="{FF2B5EF4-FFF2-40B4-BE49-F238E27FC236}">
                <a16:creationId xmlns:a16="http://schemas.microsoft.com/office/drawing/2014/main" id="{98C06C2B-CC9B-4910-C253-40BF3D2B4E1D}"/>
              </a:ext>
            </a:extLst>
          </p:cNvPr>
          <p:cNvGrpSpPr/>
          <p:nvPr/>
        </p:nvGrpSpPr>
        <p:grpSpPr>
          <a:xfrm rot="120000">
            <a:off x="7355021" y="2629716"/>
            <a:ext cx="249764" cy="555372"/>
            <a:chOff x="8135093" y="2621798"/>
            <a:chExt cx="249764" cy="555372"/>
          </a:xfrm>
        </p:grpSpPr>
        <p:sp>
          <p:nvSpPr>
            <p:cNvPr id="262" name="Rectangle 261">
              <a:extLst>
                <a:ext uri="{FF2B5EF4-FFF2-40B4-BE49-F238E27FC236}">
                  <a16:creationId xmlns:a16="http://schemas.microsoft.com/office/drawing/2014/main" id="{23353997-3283-522A-76C3-7C022138C2F6}"/>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3" name="Oval 262">
              <a:extLst>
                <a:ext uri="{FF2B5EF4-FFF2-40B4-BE49-F238E27FC236}">
                  <a16:creationId xmlns:a16="http://schemas.microsoft.com/office/drawing/2014/main" id="{4A559A7C-58DA-AD31-139C-0C54DE9C25EE}"/>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4" name="Oval 263">
              <a:extLst>
                <a:ext uri="{FF2B5EF4-FFF2-40B4-BE49-F238E27FC236}">
                  <a16:creationId xmlns:a16="http://schemas.microsoft.com/office/drawing/2014/main" id="{F09CEC82-A480-899F-2797-7498DA528F61}"/>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Oval 264">
              <a:extLst>
                <a:ext uri="{FF2B5EF4-FFF2-40B4-BE49-F238E27FC236}">
                  <a16:creationId xmlns:a16="http://schemas.microsoft.com/office/drawing/2014/main" id="{713CEF4F-7EE6-0158-2F22-503B798B85ED}"/>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Oval 265">
              <a:extLst>
                <a:ext uri="{FF2B5EF4-FFF2-40B4-BE49-F238E27FC236}">
                  <a16:creationId xmlns:a16="http://schemas.microsoft.com/office/drawing/2014/main" id="{41D99C20-096A-4DAD-C780-A6D46BCD18A9}"/>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Oval 266">
              <a:extLst>
                <a:ext uri="{FF2B5EF4-FFF2-40B4-BE49-F238E27FC236}">
                  <a16:creationId xmlns:a16="http://schemas.microsoft.com/office/drawing/2014/main" id="{E75ABAEE-3F0C-F3F2-B73A-5EC7CF7F250C}"/>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8" name="Oval 267">
              <a:extLst>
                <a:ext uri="{FF2B5EF4-FFF2-40B4-BE49-F238E27FC236}">
                  <a16:creationId xmlns:a16="http://schemas.microsoft.com/office/drawing/2014/main" id="{56806F81-78F7-BFEC-3055-4295EE368AB2}"/>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Oval 268">
              <a:extLst>
                <a:ext uri="{FF2B5EF4-FFF2-40B4-BE49-F238E27FC236}">
                  <a16:creationId xmlns:a16="http://schemas.microsoft.com/office/drawing/2014/main" id="{2BB0062B-169A-D715-F2D9-2512B3EE2C08}"/>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1" name="Oval 270">
              <a:extLst>
                <a:ext uri="{FF2B5EF4-FFF2-40B4-BE49-F238E27FC236}">
                  <a16:creationId xmlns:a16="http://schemas.microsoft.com/office/drawing/2014/main" id="{A6B93105-1F32-2963-15A2-A254027764F4}"/>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2" name="Oval 271">
              <a:extLst>
                <a:ext uri="{FF2B5EF4-FFF2-40B4-BE49-F238E27FC236}">
                  <a16:creationId xmlns:a16="http://schemas.microsoft.com/office/drawing/2014/main" id="{5A8AD8AD-CECB-4637-CA56-CBD65EBD4207}"/>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Oval 272">
              <a:extLst>
                <a:ext uri="{FF2B5EF4-FFF2-40B4-BE49-F238E27FC236}">
                  <a16:creationId xmlns:a16="http://schemas.microsoft.com/office/drawing/2014/main" id="{E39039F7-B1F7-7730-1EA6-C36A9F0CCFB4}"/>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Oval 273">
              <a:extLst>
                <a:ext uri="{FF2B5EF4-FFF2-40B4-BE49-F238E27FC236}">
                  <a16:creationId xmlns:a16="http://schemas.microsoft.com/office/drawing/2014/main" id="{D54F32D1-83CB-5BAA-D8F5-A5856EBC6D16}"/>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Oval 274">
              <a:extLst>
                <a:ext uri="{FF2B5EF4-FFF2-40B4-BE49-F238E27FC236}">
                  <a16:creationId xmlns:a16="http://schemas.microsoft.com/office/drawing/2014/main" id="{262A7F5A-95E8-5624-486C-63296FF04270}"/>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99" name="Group 198">
            <a:extLst>
              <a:ext uri="{FF2B5EF4-FFF2-40B4-BE49-F238E27FC236}">
                <a16:creationId xmlns:a16="http://schemas.microsoft.com/office/drawing/2014/main" id="{0C42B8A4-0882-FF04-C3C6-685A4EBAD83B}"/>
              </a:ext>
            </a:extLst>
          </p:cNvPr>
          <p:cNvGrpSpPr/>
          <p:nvPr/>
        </p:nvGrpSpPr>
        <p:grpSpPr>
          <a:xfrm>
            <a:off x="5303912" y="5301208"/>
            <a:ext cx="2252389" cy="1420774"/>
            <a:chOff x="10256664" y="4581128"/>
            <a:chExt cx="1225832" cy="886923"/>
          </a:xfrm>
          <a:noFill/>
        </p:grpSpPr>
        <p:sp>
          <p:nvSpPr>
            <p:cNvPr id="200" name="Cloud 199">
              <a:extLst>
                <a:ext uri="{FF2B5EF4-FFF2-40B4-BE49-F238E27FC236}">
                  <a16:creationId xmlns:a16="http://schemas.microsoft.com/office/drawing/2014/main" id="{3E781AF2-1082-F13A-7601-69DDED30A445}"/>
                </a:ext>
              </a:extLst>
            </p:cNvPr>
            <p:cNvSpPr/>
            <p:nvPr/>
          </p:nvSpPr>
          <p:spPr>
            <a:xfrm>
              <a:off x="10256664" y="4581128"/>
              <a:ext cx="1225832" cy="88692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1" name="TextBox 200">
              <a:extLst>
                <a:ext uri="{FF2B5EF4-FFF2-40B4-BE49-F238E27FC236}">
                  <a16:creationId xmlns:a16="http://schemas.microsoft.com/office/drawing/2014/main" id="{E87CB5FB-6603-D151-D59C-C05A2E009125}"/>
                </a:ext>
              </a:extLst>
            </p:cNvPr>
            <p:cNvSpPr txBox="1"/>
            <p:nvPr/>
          </p:nvSpPr>
          <p:spPr>
            <a:xfrm>
              <a:off x="10712576" y="4814097"/>
              <a:ext cx="300082" cy="369332"/>
            </a:xfrm>
            <a:prstGeom prst="rect">
              <a:avLst/>
            </a:prstGeom>
            <a:grpFill/>
          </p:spPr>
          <p:txBody>
            <a:bodyPr wrap="none" rtlCol="0">
              <a:spAutoFit/>
            </a:bodyPr>
            <a:lstStyle/>
            <a:p>
              <a:r>
                <a:rPr lang="en-AU" dirty="0"/>
                <a:t>x</a:t>
              </a:r>
            </a:p>
          </p:txBody>
        </p:sp>
      </p:grpSp>
      <p:grpSp>
        <p:nvGrpSpPr>
          <p:cNvPr id="202" name="Group 201">
            <a:extLst>
              <a:ext uri="{FF2B5EF4-FFF2-40B4-BE49-F238E27FC236}">
                <a16:creationId xmlns:a16="http://schemas.microsoft.com/office/drawing/2014/main" id="{300C930C-B788-C28F-BE1B-F87C5E6F83F9}"/>
              </a:ext>
            </a:extLst>
          </p:cNvPr>
          <p:cNvGrpSpPr/>
          <p:nvPr/>
        </p:nvGrpSpPr>
        <p:grpSpPr>
          <a:xfrm rot="885051">
            <a:off x="4923987" y="4268399"/>
            <a:ext cx="2252389" cy="1420774"/>
            <a:chOff x="10256664" y="4581128"/>
            <a:chExt cx="1225832" cy="886923"/>
          </a:xfrm>
          <a:solidFill>
            <a:schemeClr val="bg1"/>
          </a:solidFill>
        </p:grpSpPr>
        <p:sp>
          <p:nvSpPr>
            <p:cNvPr id="203" name="Cloud 202">
              <a:extLst>
                <a:ext uri="{FF2B5EF4-FFF2-40B4-BE49-F238E27FC236}">
                  <a16:creationId xmlns:a16="http://schemas.microsoft.com/office/drawing/2014/main" id="{29D833AF-D011-8354-B10E-AACF6C7F035C}"/>
                </a:ext>
              </a:extLst>
            </p:cNvPr>
            <p:cNvSpPr/>
            <p:nvPr/>
          </p:nvSpPr>
          <p:spPr>
            <a:xfrm>
              <a:off x="10256664" y="4581128"/>
              <a:ext cx="1225832" cy="886923"/>
            </a:xfrm>
            <a:prstGeom prst="cloud">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4" name="TextBox 203">
              <a:extLst>
                <a:ext uri="{FF2B5EF4-FFF2-40B4-BE49-F238E27FC236}">
                  <a16:creationId xmlns:a16="http://schemas.microsoft.com/office/drawing/2014/main" id="{7CD969C9-5E79-A869-4A3D-F30188F127BA}"/>
                </a:ext>
              </a:extLst>
            </p:cNvPr>
            <p:cNvSpPr txBox="1"/>
            <p:nvPr/>
          </p:nvSpPr>
          <p:spPr>
            <a:xfrm>
              <a:off x="10712576" y="4814097"/>
              <a:ext cx="300082" cy="369332"/>
            </a:xfrm>
            <a:prstGeom prst="rect">
              <a:avLst/>
            </a:prstGeom>
            <a:grpFill/>
          </p:spPr>
          <p:txBody>
            <a:bodyPr wrap="none" rtlCol="0">
              <a:spAutoFit/>
            </a:bodyPr>
            <a:lstStyle/>
            <a:p>
              <a:r>
                <a:rPr lang="en-AU" dirty="0"/>
                <a:t>x</a:t>
              </a:r>
            </a:p>
          </p:txBody>
        </p:sp>
      </p:grpSp>
      <p:sp>
        <p:nvSpPr>
          <p:cNvPr id="169" name="Rectangle 168">
            <a:extLst>
              <a:ext uri="{FF2B5EF4-FFF2-40B4-BE49-F238E27FC236}">
                <a16:creationId xmlns:a16="http://schemas.microsoft.com/office/drawing/2014/main" id="{6926577E-0A81-6961-AD2E-2A53269F36BE}"/>
              </a:ext>
            </a:extLst>
          </p:cNvPr>
          <p:cNvSpPr/>
          <p:nvPr/>
        </p:nvSpPr>
        <p:spPr>
          <a:xfrm rot="21391837">
            <a:off x="-1361049" y="-802385"/>
            <a:ext cx="14074520" cy="1430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4" name="Picture 93">
            <a:extLst>
              <a:ext uri="{FF2B5EF4-FFF2-40B4-BE49-F238E27FC236}">
                <a16:creationId xmlns:a16="http://schemas.microsoft.com/office/drawing/2014/main" id="{FECBF163-8C0F-7C16-E70D-B1AA0095413D}"/>
              </a:ext>
            </a:extLst>
          </p:cNvPr>
          <p:cNvPicPr>
            <a:picLocks noChangeAspect="1"/>
          </p:cNvPicPr>
          <p:nvPr/>
        </p:nvPicPr>
        <p:blipFill>
          <a:blip r:embed="rId2"/>
          <a:stretch>
            <a:fillRect/>
          </a:stretch>
        </p:blipFill>
        <p:spPr>
          <a:xfrm>
            <a:off x="7790966" y="4490502"/>
            <a:ext cx="1225832" cy="737167"/>
          </a:xfrm>
          <a:prstGeom prst="rect">
            <a:avLst/>
          </a:prstGeom>
        </p:spPr>
      </p:pic>
      <p:pic>
        <p:nvPicPr>
          <p:cNvPr id="93" name="Picture 92">
            <a:extLst>
              <a:ext uri="{FF2B5EF4-FFF2-40B4-BE49-F238E27FC236}">
                <a16:creationId xmlns:a16="http://schemas.microsoft.com/office/drawing/2014/main" id="{C78759AF-1C40-8132-9A51-1582B0D3541F}"/>
              </a:ext>
            </a:extLst>
          </p:cNvPr>
          <p:cNvPicPr>
            <a:picLocks noChangeAspect="1"/>
          </p:cNvPicPr>
          <p:nvPr/>
        </p:nvPicPr>
        <p:blipFill>
          <a:blip r:embed="rId2"/>
          <a:stretch>
            <a:fillRect/>
          </a:stretch>
        </p:blipFill>
        <p:spPr>
          <a:xfrm>
            <a:off x="6856634" y="1888778"/>
            <a:ext cx="1225832" cy="737167"/>
          </a:xfrm>
          <a:prstGeom prst="rect">
            <a:avLst/>
          </a:prstGeom>
        </p:spPr>
      </p:pic>
      <p:sp>
        <p:nvSpPr>
          <p:cNvPr id="11" name="TextBox 10">
            <a:extLst>
              <a:ext uri="{FF2B5EF4-FFF2-40B4-BE49-F238E27FC236}">
                <a16:creationId xmlns:a16="http://schemas.microsoft.com/office/drawing/2014/main" id="{6AD54B5A-F691-D8A9-6AE6-243FBBC37EB2}"/>
              </a:ext>
            </a:extLst>
          </p:cNvPr>
          <p:cNvSpPr txBox="1"/>
          <p:nvPr/>
        </p:nvSpPr>
        <p:spPr>
          <a:xfrm>
            <a:off x="350030" y="3316640"/>
            <a:ext cx="3297698" cy="461665"/>
          </a:xfrm>
          <a:prstGeom prst="rect">
            <a:avLst/>
          </a:prstGeom>
          <a:noFill/>
        </p:spPr>
        <p:txBody>
          <a:bodyPr wrap="none" rtlCol="0">
            <a:spAutoFit/>
          </a:bodyPr>
          <a:lstStyle/>
          <a:p>
            <a:r>
              <a:rPr lang="en-AU" sz="2400" b="1" dirty="0"/>
              <a:t>Site Sketch Checklist</a:t>
            </a:r>
            <a:endParaRPr lang="en-AU" b="1" dirty="0"/>
          </a:p>
        </p:txBody>
      </p:sp>
      <p:grpSp>
        <p:nvGrpSpPr>
          <p:cNvPr id="53" name="Group 52">
            <a:extLst>
              <a:ext uri="{FF2B5EF4-FFF2-40B4-BE49-F238E27FC236}">
                <a16:creationId xmlns:a16="http://schemas.microsoft.com/office/drawing/2014/main" id="{872F108E-43A9-B684-4BD0-5FB692E63085}"/>
              </a:ext>
            </a:extLst>
          </p:cNvPr>
          <p:cNvGrpSpPr/>
          <p:nvPr/>
        </p:nvGrpSpPr>
        <p:grpSpPr>
          <a:xfrm>
            <a:off x="5635057" y="188640"/>
            <a:ext cx="6725639" cy="6432653"/>
            <a:chOff x="5635057" y="188640"/>
            <a:chExt cx="6725639" cy="6432653"/>
          </a:xfrm>
        </p:grpSpPr>
        <p:cxnSp>
          <p:nvCxnSpPr>
            <p:cNvPr id="3" name="Straight Connector 2">
              <a:extLst>
                <a:ext uri="{FF2B5EF4-FFF2-40B4-BE49-F238E27FC236}">
                  <a16:creationId xmlns:a16="http://schemas.microsoft.com/office/drawing/2014/main" id="{16128502-D41C-468D-A10A-6DA3392E5308}"/>
                </a:ext>
              </a:extLst>
            </p:cNvPr>
            <p:cNvCxnSpPr>
              <a:cxnSpLocks/>
            </p:cNvCxnSpPr>
            <p:nvPr/>
          </p:nvCxnSpPr>
          <p:spPr>
            <a:xfrm flipH="1">
              <a:off x="7555780" y="188640"/>
              <a:ext cx="917707" cy="5771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A6679C6-3903-2086-6532-CF4A615F4C6F}"/>
                </a:ext>
              </a:extLst>
            </p:cNvPr>
            <p:cNvCxnSpPr>
              <a:cxnSpLocks/>
            </p:cNvCxnSpPr>
            <p:nvPr/>
          </p:nvCxnSpPr>
          <p:spPr>
            <a:xfrm flipH="1" flipV="1">
              <a:off x="7560543" y="745654"/>
              <a:ext cx="1847825" cy="5203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D7F6C0-39D7-B3F6-4322-8E42FA711589}"/>
                </a:ext>
              </a:extLst>
            </p:cNvPr>
            <p:cNvCxnSpPr>
              <a:cxnSpLocks/>
            </p:cNvCxnSpPr>
            <p:nvPr/>
          </p:nvCxnSpPr>
          <p:spPr>
            <a:xfrm flipH="1">
              <a:off x="6960096" y="1565934"/>
              <a:ext cx="893246" cy="350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3EEA360-A93B-4D91-14CE-B8D6ED40464F}"/>
                </a:ext>
              </a:extLst>
            </p:cNvPr>
            <p:cNvCxnSpPr>
              <a:cxnSpLocks/>
            </p:cNvCxnSpPr>
            <p:nvPr/>
          </p:nvCxnSpPr>
          <p:spPr>
            <a:xfrm flipH="1">
              <a:off x="6119128" y="1075773"/>
              <a:ext cx="620181" cy="515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7CE853-C936-B671-6350-5E5C844A5E17}"/>
                </a:ext>
              </a:extLst>
            </p:cNvPr>
            <p:cNvCxnSpPr>
              <a:cxnSpLocks/>
            </p:cNvCxnSpPr>
            <p:nvPr/>
          </p:nvCxnSpPr>
          <p:spPr>
            <a:xfrm flipH="1" flipV="1">
              <a:off x="6611278" y="730800"/>
              <a:ext cx="123268" cy="344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1DECD8-5DF7-89E1-0AAD-B6A4E6144D45}"/>
                </a:ext>
              </a:extLst>
            </p:cNvPr>
            <p:cNvCxnSpPr>
              <a:cxnSpLocks/>
            </p:cNvCxnSpPr>
            <p:nvPr/>
          </p:nvCxnSpPr>
          <p:spPr>
            <a:xfrm flipH="1" flipV="1">
              <a:off x="6123891" y="1586589"/>
              <a:ext cx="404157" cy="1050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28AA73-BDF2-42B7-436D-49CE13BD6380}"/>
                </a:ext>
              </a:extLst>
            </p:cNvPr>
            <p:cNvCxnSpPr>
              <a:cxnSpLocks/>
            </p:cNvCxnSpPr>
            <p:nvPr/>
          </p:nvCxnSpPr>
          <p:spPr>
            <a:xfrm flipH="1">
              <a:off x="6456644" y="2636944"/>
              <a:ext cx="86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C7FC01-6696-8039-F328-429A6C7A9E1E}"/>
                </a:ext>
              </a:extLst>
            </p:cNvPr>
            <p:cNvCxnSpPr>
              <a:cxnSpLocks/>
            </p:cNvCxnSpPr>
            <p:nvPr/>
          </p:nvCxnSpPr>
          <p:spPr>
            <a:xfrm flipH="1" flipV="1">
              <a:off x="7313628" y="2636944"/>
              <a:ext cx="726588" cy="2026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E039D3F-E0B9-3103-9AF2-06C65AC79B5F}"/>
                </a:ext>
              </a:extLst>
            </p:cNvPr>
            <p:cNvCxnSpPr>
              <a:cxnSpLocks/>
            </p:cNvCxnSpPr>
            <p:nvPr/>
          </p:nvCxnSpPr>
          <p:spPr>
            <a:xfrm flipH="1">
              <a:off x="7406719" y="4653136"/>
              <a:ext cx="633497" cy="504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E0E61C-F39F-1EFD-CCDA-FB35CEE05E63}"/>
                </a:ext>
              </a:extLst>
            </p:cNvPr>
            <p:cNvCxnSpPr>
              <a:cxnSpLocks/>
            </p:cNvCxnSpPr>
            <p:nvPr/>
          </p:nvCxnSpPr>
          <p:spPr>
            <a:xfrm flipH="1" flipV="1">
              <a:off x="7406719" y="5147117"/>
              <a:ext cx="446623" cy="11330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4F1EAAD-834B-2088-B262-BD4BE2F54E38}"/>
                </a:ext>
              </a:extLst>
            </p:cNvPr>
            <p:cNvCxnSpPr>
              <a:cxnSpLocks/>
            </p:cNvCxnSpPr>
            <p:nvPr/>
          </p:nvCxnSpPr>
          <p:spPr>
            <a:xfrm flipH="1">
              <a:off x="7853342" y="6278698"/>
              <a:ext cx="7976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4952F0C-419C-511C-B0B9-17E753B4E6F2}"/>
                </a:ext>
              </a:extLst>
            </p:cNvPr>
            <p:cNvCxnSpPr>
              <a:cxnSpLocks/>
            </p:cNvCxnSpPr>
            <p:nvPr/>
          </p:nvCxnSpPr>
          <p:spPr>
            <a:xfrm flipH="1" flipV="1">
              <a:off x="8641775" y="6277218"/>
              <a:ext cx="123268" cy="3440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E6ED14F-4A9C-FA62-FF63-C30D83EA4DFB}"/>
                </a:ext>
              </a:extLst>
            </p:cNvPr>
            <p:cNvCxnSpPr>
              <a:cxnSpLocks/>
            </p:cNvCxnSpPr>
            <p:nvPr/>
          </p:nvCxnSpPr>
          <p:spPr>
            <a:xfrm flipH="1">
              <a:off x="9410351" y="5949280"/>
              <a:ext cx="29503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894D10-93ED-72CD-C54B-1F81508FC595}"/>
                </a:ext>
              </a:extLst>
            </p:cNvPr>
            <p:cNvCxnSpPr>
              <a:cxnSpLocks/>
            </p:cNvCxnSpPr>
            <p:nvPr/>
          </p:nvCxnSpPr>
          <p:spPr>
            <a:xfrm flipH="1">
              <a:off x="8218682" y="5128065"/>
              <a:ext cx="893246" cy="350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FCF8BE3-75B8-1CEB-4314-097B438B4DCC}"/>
                </a:ext>
              </a:extLst>
            </p:cNvPr>
            <p:cNvCxnSpPr>
              <a:cxnSpLocks/>
            </p:cNvCxnSpPr>
            <p:nvPr/>
          </p:nvCxnSpPr>
          <p:spPr>
            <a:xfrm flipH="1">
              <a:off x="8236782" y="2631229"/>
              <a:ext cx="2534023"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EBBA1E13-C2CE-CFFC-4151-1BBB4670427E}"/>
                </a:ext>
              </a:extLst>
            </p:cNvPr>
            <p:cNvCxnSpPr>
              <a:cxnSpLocks/>
            </p:cNvCxnSpPr>
            <p:nvPr/>
          </p:nvCxnSpPr>
          <p:spPr>
            <a:xfrm flipH="1">
              <a:off x="8843094" y="4365104"/>
              <a:ext cx="1947715" cy="0"/>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C3FB89BB-3E4A-9D85-1466-E8B397DFDDEF}"/>
                </a:ext>
              </a:extLst>
            </p:cNvPr>
            <p:cNvCxnSpPr>
              <a:cxnSpLocks/>
            </p:cNvCxnSpPr>
            <p:nvPr/>
          </p:nvCxnSpPr>
          <p:spPr>
            <a:xfrm flipH="1">
              <a:off x="5657444" y="3212976"/>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15F83F-0E12-2912-4833-75095B936192}"/>
                </a:ext>
              </a:extLst>
            </p:cNvPr>
            <p:cNvCxnSpPr>
              <a:cxnSpLocks/>
            </p:cNvCxnSpPr>
            <p:nvPr/>
          </p:nvCxnSpPr>
          <p:spPr>
            <a:xfrm flipH="1">
              <a:off x="5650936" y="3789008"/>
              <a:ext cx="511907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69CD075-C280-1B0E-E4EF-E2580D5DFB13}"/>
                </a:ext>
              </a:extLst>
            </p:cNvPr>
            <p:cNvCxnSpPr>
              <a:cxnSpLocks/>
            </p:cNvCxnSpPr>
            <p:nvPr/>
          </p:nvCxnSpPr>
          <p:spPr>
            <a:xfrm flipH="1">
              <a:off x="5651252" y="2628477"/>
              <a:ext cx="864000" cy="0"/>
            </a:xfrm>
            <a:prstGeom prst="line">
              <a:avLst/>
            </a:prstGeom>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49822D41-E753-45F7-AC4E-EB8AAB2827BE}"/>
                </a:ext>
              </a:extLst>
            </p:cNvPr>
            <p:cNvCxnSpPr>
              <a:cxnSpLocks/>
            </p:cNvCxnSpPr>
            <p:nvPr/>
          </p:nvCxnSpPr>
          <p:spPr>
            <a:xfrm flipH="1">
              <a:off x="5635057" y="4365104"/>
              <a:ext cx="2304000"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14" name="Group 13">
            <a:extLst>
              <a:ext uri="{FF2B5EF4-FFF2-40B4-BE49-F238E27FC236}">
                <a16:creationId xmlns:a16="http://schemas.microsoft.com/office/drawing/2014/main" id="{0A3D11E1-5B3A-5118-EBB9-8C223E95CE88}"/>
              </a:ext>
            </a:extLst>
          </p:cNvPr>
          <p:cNvGrpSpPr/>
          <p:nvPr/>
        </p:nvGrpSpPr>
        <p:grpSpPr>
          <a:xfrm rot="20269211">
            <a:off x="7164655" y="1705963"/>
            <a:ext cx="360000" cy="73632"/>
            <a:chOff x="11280616" y="2111766"/>
            <a:chExt cx="360000" cy="73632"/>
          </a:xfrm>
        </p:grpSpPr>
        <p:sp>
          <p:nvSpPr>
            <p:cNvPr id="97" name="Oval 96">
              <a:extLst>
                <a:ext uri="{FF2B5EF4-FFF2-40B4-BE49-F238E27FC236}">
                  <a16:creationId xmlns:a16="http://schemas.microsoft.com/office/drawing/2014/main" id="{F49948A2-5314-78AB-B507-A7AA53FCE141}"/>
                </a:ext>
              </a:extLst>
            </p:cNvPr>
            <p:cNvSpPr/>
            <p:nvPr/>
          </p:nvSpPr>
          <p:spPr>
            <a:xfrm>
              <a:off x="1135465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Oval 1">
              <a:extLst>
                <a:ext uri="{FF2B5EF4-FFF2-40B4-BE49-F238E27FC236}">
                  <a16:creationId xmlns:a16="http://schemas.microsoft.com/office/drawing/2014/main" id="{A9C415C2-5F75-B93D-A67E-1DB2002DCA1E}"/>
                </a:ext>
              </a:extLst>
            </p:cNvPr>
            <p:cNvSpPr/>
            <p:nvPr/>
          </p:nvSpPr>
          <p:spPr>
            <a:xfrm>
              <a:off x="1149660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a:extLst>
                <a:ext uri="{FF2B5EF4-FFF2-40B4-BE49-F238E27FC236}">
                  <a16:creationId xmlns:a16="http://schemas.microsoft.com/office/drawing/2014/main" id="{87F2D091-6362-2488-CC8B-8D5FBB8E3A84}"/>
                </a:ext>
              </a:extLst>
            </p:cNvPr>
            <p:cNvCxnSpPr>
              <a:cxnSpLocks/>
            </p:cNvCxnSpPr>
            <p:nvPr/>
          </p:nvCxnSpPr>
          <p:spPr>
            <a:xfrm flipH="1">
              <a:off x="11280616" y="211176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D8BD0709-6527-89CD-EB74-7812912F86C4}"/>
              </a:ext>
            </a:extLst>
          </p:cNvPr>
          <p:cNvGrpSpPr/>
          <p:nvPr/>
        </p:nvGrpSpPr>
        <p:grpSpPr>
          <a:xfrm rot="10373540">
            <a:off x="8500959" y="6368532"/>
            <a:ext cx="180000" cy="74487"/>
            <a:chOff x="11582407" y="2587458"/>
            <a:chExt cx="180000" cy="74487"/>
          </a:xfrm>
        </p:grpSpPr>
        <p:sp>
          <p:nvSpPr>
            <p:cNvPr id="6" name="Oval 5">
              <a:extLst>
                <a:ext uri="{FF2B5EF4-FFF2-40B4-BE49-F238E27FC236}">
                  <a16:creationId xmlns:a16="http://schemas.microsoft.com/office/drawing/2014/main" id="{BE5009B4-05BC-BF3F-2B7F-819F4066D7F5}"/>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81B97A3E-67A5-B0EB-9A1A-6B4AA296A5F0}"/>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02D23779-A408-29C5-25C7-1403A8A28014}"/>
              </a:ext>
            </a:extLst>
          </p:cNvPr>
          <p:cNvGrpSpPr/>
          <p:nvPr/>
        </p:nvGrpSpPr>
        <p:grpSpPr>
          <a:xfrm rot="20715876">
            <a:off x="7471811" y="583013"/>
            <a:ext cx="180000" cy="74487"/>
            <a:chOff x="11582407" y="2587458"/>
            <a:chExt cx="180000" cy="74487"/>
          </a:xfrm>
        </p:grpSpPr>
        <p:sp>
          <p:nvSpPr>
            <p:cNvPr id="18" name="Oval 17">
              <a:extLst>
                <a:ext uri="{FF2B5EF4-FFF2-40B4-BE49-F238E27FC236}">
                  <a16:creationId xmlns:a16="http://schemas.microsoft.com/office/drawing/2014/main" id="{D7982131-073E-3A22-D31D-3BE942E21B6C}"/>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 name="Straight Connector 18">
              <a:extLst>
                <a:ext uri="{FF2B5EF4-FFF2-40B4-BE49-F238E27FC236}">
                  <a16:creationId xmlns:a16="http://schemas.microsoft.com/office/drawing/2014/main" id="{594C1501-F155-5E8C-818C-228EB8DD0883}"/>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B7FC87AB-069B-2936-2618-06EB2CDE6459}"/>
              </a:ext>
            </a:extLst>
          </p:cNvPr>
          <p:cNvCxnSpPr>
            <a:cxnSpLocks/>
          </p:cNvCxnSpPr>
          <p:nvPr/>
        </p:nvCxnSpPr>
        <p:spPr>
          <a:xfrm flipH="1">
            <a:off x="7522225" y="1370138"/>
            <a:ext cx="1008079" cy="253027"/>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nvGrpSpPr>
          <p:cNvPr id="32" name="Group 31">
            <a:extLst>
              <a:ext uri="{FF2B5EF4-FFF2-40B4-BE49-F238E27FC236}">
                <a16:creationId xmlns:a16="http://schemas.microsoft.com/office/drawing/2014/main" id="{5478C462-12AF-2E70-453B-BD6CB54ABCE5}"/>
              </a:ext>
            </a:extLst>
          </p:cNvPr>
          <p:cNvGrpSpPr/>
          <p:nvPr/>
        </p:nvGrpSpPr>
        <p:grpSpPr>
          <a:xfrm rot="9525018">
            <a:off x="8472621" y="5307175"/>
            <a:ext cx="360000" cy="73632"/>
            <a:chOff x="11280616" y="2111766"/>
            <a:chExt cx="360000" cy="73632"/>
          </a:xfrm>
        </p:grpSpPr>
        <p:sp>
          <p:nvSpPr>
            <p:cNvPr id="34" name="Oval 33">
              <a:extLst>
                <a:ext uri="{FF2B5EF4-FFF2-40B4-BE49-F238E27FC236}">
                  <a16:creationId xmlns:a16="http://schemas.microsoft.com/office/drawing/2014/main" id="{133A0C07-DDCF-7B39-95CA-763F2C5729BB}"/>
                </a:ext>
              </a:extLst>
            </p:cNvPr>
            <p:cNvSpPr/>
            <p:nvPr/>
          </p:nvSpPr>
          <p:spPr>
            <a:xfrm>
              <a:off x="1135465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E5742FD9-4998-FCF9-7696-903D3F7E5EB2}"/>
                </a:ext>
              </a:extLst>
            </p:cNvPr>
            <p:cNvSpPr/>
            <p:nvPr/>
          </p:nvSpPr>
          <p:spPr>
            <a:xfrm>
              <a:off x="11496600" y="2113398"/>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7" name="Straight Connector 36">
              <a:extLst>
                <a:ext uri="{FF2B5EF4-FFF2-40B4-BE49-F238E27FC236}">
                  <a16:creationId xmlns:a16="http://schemas.microsoft.com/office/drawing/2014/main" id="{D2701158-40E5-59AA-E66C-AB1BDA74E26F}"/>
                </a:ext>
              </a:extLst>
            </p:cNvPr>
            <p:cNvCxnSpPr>
              <a:cxnSpLocks/>
            </p:cNvCxnSpPr>
            <p:nvPr/>
          </p:nvCxnSpPr>
          <p:spPr>
            <a:xfrm flipH="1">
              <a:off x="11280616" y="211176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Oval 48">
            <a:extLst>
              <a:ext uri="{FF2B5EF4-FFF2-40B4-BE49-F238E27FC236}">
                <a16:creationId xmlns:a16="http://schemas.microsoft.com/office/drawing/2014/main" id="{5F8AA9E8-7E19-740A-C1B3-3A9FFBAD1F61}"/>
              </a:ext>
            </a:extLst>
          </p:cNvPr>
          <p:cNvSpPr/>
          <p:nvPr/>
        </p:nvSpPr>
        <p:spPr>
          <a:xfrm rot="20715876">
            <a:off x="8176267" y="2275799"/>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Oval 53">
            <a:extLst>
              <a:ext uri="{FF2B5EF4-FFF2-40B4-BE49-F238E27FC236}">
                <a16:creationId xmlns:a16="http://schemas.microsoft.com/office/drawing/2014/main" id="{85CBB016-57EA-865A-A887-EAEF6CB94D8A}"/>
              </a:ext>
            </a:extLst>
          </p:cNvPr>
          <p:cNvSpPr/>
          <p:nvPr/>
        </p:nvSpPr>
        <p:spPr>
          <a:xfrm rot="20715876">
            <a:off x="8898323" y="4241162"/>
            <a:ext cx="72000" cy="72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5" name="Straight Arrow Connector 84">
            <a:extLst>
              <a:ext uri="{FF2B5EF4-FFF2-40B4-BE49-F238E27FC236}">
                <a16:creationId xmlns:a16="http://schemas.microsoft.com/office/drawing/2014/main" id="{171F8186-AAA7-22BF-D87D-FC02E40DB05F}"/>
              </a:ext>
            </a:extLst>
          </p:cNvPr>
          <p:cNvCxnSpPr>
            <a:cxnSpLocks/>
          </p:cNvCxnSpPr>
          <p:nvPr/>
        </p:nvCxnSpPr>
        <p:spPr>
          <a:xfrm flipH="1">
            <a:off x="8833726" y="5252007"/>
            <a:ext cx="628447" cy="19265"/>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91" name="TextBox 90">
            <a:extLst>
              <a:ext uri="{FF2B5EF4-FFF2-40B4-BE49-F238E27FC236}">
                <a16:creationId xmlns:a16="http://schemas.microsoft.com/office/drawing/2014/main" id="{EB30298E-92C2-CB72-E171-AF25D96C055C}"/>
              </a:ext>
            </a:extLst>
          </p:cNvPr>
          <p:cNvSpPr txBox="1"/>
          <p:nvPr/>
        </p:nvSpPr>
        <p:spPr>
          <a:xfrm>
            <a:off x="9464576" y="5115807"/>
            <a:ext cx="792088" cy="253916"/>
          </a:xfrm>
          <a:prstGeom prst="rect">
            <a:avLst/>
          </a:prstGeom>
          <a:noFill/>
        </p:spPr>
        <p:txBody>
          <a:bodyPr wrap="square" rtlCol="0">
            <a:spAutoFit/>
          </a:bodyPr>
          <a:lstStyle/>
          <a:p>
            <a:r>
              <a:rPr lang="en-AU" sz="1050" dirty="0"/>
              <a:t>W7-14-6</a:t>
            </a:r>
          </a:p>
        </p:txBody>
      </p:sp>
      <p:sp>
        <p:nvSpPr>
          <p:cNvPr id="92" name="TextBox 91">
            <a:extLst>
              <a:ext uri="{FF2B5EF4-FFF2-40B4-BE49-F238E27FC236}">
                <a16:creationId xmlns:a16="http://schemas.microsoft.com/office/drawing/2014/main" id="{BDD6B98B-6320-034D-702E-05DD45EF19E8}"/>
              </a:ext>
            </a:extLst>
          </p:cNvPr>
          <p:cNvSpPr txBox="1"/>
          <p:nvPr/>
        </p:nvSpPr>
        <p:spPr>
          <a:xfrm>
            <a:off x="8471223" y="1232333"/>
            <a:ext cx="792088" cy="253916"/>
          </a:xfrm>
          <a:prstGeom prst="rect">
            <a:avLst/>
          </a:prstGeom>
          <a:noFill/>
        </p:spPr>
        <p:txBody>
          <a:bodyPr wrap="square" rtlCol="0">
            <a:spAutoFit/>
          </a:bodyPr>
          <a:lstStyle/>
          <a:p>
            <a:r>
              <a:rPr lang="en-AU" sz="1050" dirty="0"/>
              <a:t>W7-14-6</a:t>
            </a:r>
          </a:p>
        </p:txBody>
      </p:sp>
      <p:grpSp>
        <p:nvGrpSpPr>
          <p:cNvPr id="7" name="Group 6">
            <a:extLst>
              <a:ext uri="{FF2B5EF4-FFF2-40B4-BE49-F238E27FC236}">
                <a16:creationId xmlns:a16="http://schemas.microsoft.com/office/drawing/2014/main" id="{00EEC75D-EF64-7698-6979-FC825291AADD}"/>
              </a:ext>
            </a:extLst>
          </p:cNvPr>
          <p:cNvGrpSpPr/>
          <p:nvPr/>
        </p:nvGrpSpPr>
        <p:grpSpPr>
          <a:xfrm rot="19913552">
            <a:off x="8120473" y="2276977"/>
            <a:ext cx="180000" cy="74487"/>
            <a:chOff x="11582407" y="2587458"/>
            <a:chExt cx="180000" cy="74487"/>
          </a:xfrm>
        </p:grpSpPr>
        <p:sp>
          <p:nvSpPr>
            <p:cNvPr id="10" name="Oval 9">
              <a:extLst>
                <a:ext uri="{FF2B5EF4-FFF2-40B4-BE49-F238E27FC236}">
                  <a16:creationId xmlns:a16="http://schemas.microsoft.com/office/drawing/2014/main" id="{87EE1AED-7674-A596-B3E0-CA913E466AAB}"/>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6" name="Straight Connector 65">
              <a:extLst>
                <a:ext uri="{FF2B5EF4-FFF2-40B4-BE49-F238E27FC236}">
                  <a16:creationId xmlns:a16="http://schemas.microsoft.com/office/drawing/2014/main" id="{E1937464-4057-AF07-38EC-DE96E3E6AF7F}"/>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789A4F4-E5E2-08D8-FBA8-F13023C938A6}"/>
              </a:ext>
            </a:extLst>
          </p:cNvPr>
          <p:cNvGrpSpPr/>
          <p:nvPr/>
        </p:nvGrpSpPr>
        <p:grpSpPr>
          <a:xfrm rot="11541792">
            <a:off x="8848397" y="4241959"/>
            <a:ext cx="180000" cy="74487"/>
            <a:chOff x="11582407" y="2587458"/>
            <a:chExt cx="180000" cy="74487"/>
          </a:xfrm>
        </p:grpSpPr>
        <p:sp>
          <p:nvSpPr>
            <p:cNvPr id="74" name="Oval 73">
              <a:extLst>
                <a:ext uri="{FF2B5EF4-FFF2-40B4-BE49-F238E27FC236}">
                  <a16:creationId xmlns:a16="http://schemas.microsoft.com/office/drawing/2014/main" id="{261AC254-6E02-DA66-9F8C-BB99DFA6E55D}"/>
                </a:ext>
              </a:extLst>
            </p:cNvPr>
            <p:cNvSpPr/>
            <p:nvPr/>
          </p:nvSpPr>
          <p:spPr>
            <a:xfrm>
              <a:off x="11640616" y="2589945"/>
              <a:ext cx="72000" cy="72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5" name="Straight Connector 74">
              <a:extLst>
                <a:ext uri="{FF2B5EF4-FFF2-40B4-BE49-F238E27FC236}">
                  <a16:creationId xmlns:a16="http://schemas.microsoft.com/office/drawing/2014/main" id="{7A904784-D2CE-2ED2-3FB5-EF4F9D464BBE}"/>
                </a:ext>
              </a:extLst>
            </p:cNvPr>
            <p:cNvCxnSpPr>
              <a:cxnSpLocks/>
            </p:cNvCxnSpPr>
            <p:nvPr/>
          </p:nvCxnSpPr>
          <p:spPr>
            <a:xfrm flipH="1">
              <a:off x="11582407" y="2587458"/>
              <a:ext cx="18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CCAEDC57-6A71-8E7E-5366-36E8E7AF235E}"/>
              </a:ext>
            </a:extLst>
          </p:cNvPr>
          <p:cNvSpPr txBox="1"/>
          <p:nvPr/>
        </p:nvSpPr>
        <p:spPr>
          <a:xfrm>
            <a:off x="5915665" y="2780928"/>
            <a:ext cx="792088" cy="253916"/>
          </a:xfrm>
          <a:prstGeom prst="rect">
            <a:avLst/>
          </a:prstGeom>
          <a:noFill/>
        </p:spPr>
        <p:txBody>
          <a:bodyPr wrap="square" rtlCol="0">
            <a:spAutoFit/>
          </a:bodyPr>
          <a:lstStyle/>
          <a:p>
            <a:r>
              <a:rPr lang="en-AU" sz="1050" dirty="0" err="1"/>
              <a:t>Uptrack</a:t>
            </a:r>
            <a:endParaRPr lang="en-AU" sz="1050" dirty="0"/>
          </a:p>
        </p:txBody>
      </p:sp>
      <p:cxnSp>
        <p:nvCxnSpPr>
          <p:cNvPr id="64" name="Straight Arrow Connector 63">
            <a:extLst>
              <a:ext uri="{FF2B5EF4-FFF2-40B4-BE49-F238E27FC236}">
                <a16:creationId xmlns:a16="http://schemas.microsoft.com/office/drawing/2014/main" id="{40F4CC1E-AAED-3E9E-1362-59257BAA4702}"/>
              </a:ext>
            </a:extLst>
          </p:cNvPr>
          <p:cNvCxnSpPr>
            <a:cxnSpLocks/>
          </p:cNvCxnSpPr>
          <p:nvPr/>
        </p:nvCxnSpPr>
        <p:spPr>
          <a:xfrm flipH="1">
            <a:off x="5657444" y="3042166"/>
            <a:ext cx="1086628"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11A87F7C-B50D-CBB4-7119-20EF3CB4B694}"/>
              </a:ext>
            </a:extLst>
          </p:cNvPr>
          <p:cNvSpPr txBox="1"/>
          <p:nvPr/>
        </p:nvSpPr>
        <p:spPr>
          <a:xfrm>
            <a:off x="9653304" y="3507970"/>
            <a:ext cx="1070646" cy="253916"/>
          </a:xfrm>
          <a:prstGeom prst="rect">
            <a:avLst/>
          </a:prstGeom>
          <a:noFill/>
        </p:spPr>
        <p:txBody>
          <a:bodyPr wrap="square" rtlCol="0">
            <a:spAutoFit/>
          </a:bodyPr>
          <a:lstStyle/>
          <a:p>
            <a:r>
              <a:rPr lang="en-AU" sz="1050" dirty="0"/>
              <a:t>To Ipswich</a:t>
            </a:r>
          </a:p>
        </p:txBody>
      </p:sp>
      <p:cxnSp>
        <p:nvCxnSpPr>
          <p:cNvPr id="83" name="Straight Arrow Connector 82">
            <a:extLst>
              <a:ext uri="{FF2B5EF4-FFF2-40B4-BE49-F238E27FC236}">
                <a16:creationId xmlns:a16="http://schemas.microsoft.com/office/drawing/2014/main" id="{69234216-F9CC-CB2C-94FE-6D389F48ED41}"/>
              </a:ext>
            </a:extLst>
          </p:cNvPr>
          <p:cNvCxnSpPr/>
          <p:nvPr/>
        </p:nvCxnSpPr>
        <p:spPr>
          <a:xfrm>
            <a:off x="10440289" y="3633688"/>
            <a:ext cx="324000" cy="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nvGrpSpPr>
          <p:cNvPr id="101" name="Group 100">
            <a:extLst>
              <a:ext uri="{FF2B5EF4-FFF2-40B4-BE49-F238E27FC236}">
                <a16:creationId xmlns:a16="http://schemas.microsoft.com/office/drawing/2014/main" id="{F4EB9E7B-4F7F-0B53-BC78-DA2B7E2146C6}"/>
              </a:ext>
            </a:extLst>
          </p:cNvPr>
          <p:cNvGrpSpPr/>
          <p:nvPr/>
        </p:nvGrpSpPr>
        <p:grpSpPr>
          <a:xfrm>
            <a:off x="6312024" y="1216310"/>
            <a:ext cx="2486238" cy="4637657"/>
            <a:chOff x="6312024" y="1216310"/>
            <a:chExt cx="2486238" cy="4637657"/>
          </a:xfrm>
        </p:grpSpPr>
        <p:cxnSp>
          <p:nvCxnSpPr>
            <p:cNvPr id="103" name="Straight Connector 102">
              <a:extLst>
                <a:ext uri="{FF2B5EF4-FFF2-40B4-BE49-F238E27FC236}">
                  <a16:creationId xmlns:a16="http://schemas.microsoft.com/office/drawing/2014/main" id="{E0382653-7318-7C8B-B616-965A0441C76D}"/>
                </a:ext>
              </a:extLst>
            </p:cNvPr>
            <p:cNvCxnSpPr>
              <a:cxnSpLocks/>
            </p:cNvCxnSpPr>
            <p:nvPr/>
          </p:nvCxnSpPr>
          <p:spPr>
            <a:xfrm rot="20727502">
              <a:off x="6465879" y="12163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BBC2C107-376B-3B37-2976-450844C0A5AF}"/>
                </a:ext>
              </a:extLst>
            </p:cNvPr>
            <p:cNvCxnSpPr>
              <a:cxnSpLocks/>
            </p:cNvCxnSpPr>
            <p:nvPr/>
          </p:nvCxnSpPr>
          <p:spPr>
            <a:xfrm rot="20727502">
              <a:off x="6707179" y="25752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ACD0A668-9636-883E-FCFF-36FFD32750E1}"/>
                </a:ext>
              </a:extLst>
            </p:cNvPr>
            <p:cNvCxnSpPr>
              <a:cxnSpLocks/>
            </p:cNvCxnSpPr>
            <p:nvPr/>
          </p:nvCxnSpPr>
          <p:spPr>
            <a:xfrm rot="20727502">
              <a:off x="6948479" y="430241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a16="http://schemas.microsoft.com/office/drawing/2014/main" id="{2D9FF1D4-7A1C-A8C5-BC10-66E4614791F7}"/>
                </a:ext>
              </a:extLst>
            </p:cNvPr>
            <p:cNvCxnSpPr>
              <a:cxnSpLocks/>
            </p:cNvCxnSpPr>
            <p:nvPr/>
          </p:nvCxnSpPr>
          <p:spPr>
            <a:xfrm flipV="1">
              <a:off x="6312024" y="22768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BA963FB2-7379-BCFF-231F-812B010F7D1B}"/>
                </a:ext>
              </a:extLst>
            </p:cNvPr>
            <p:cNvCxnSpPr>
              <a:cxnSpLocks/>
            </p:cNvCxnSpPr>
            <p:nvPr/>
          </p:nvCxnSpPr>
          <p:spPr>
            <a:xfrm flipV="1">
              <a:off x="8102724" y="24673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F1E5152C-F07B-8DAF-1488-CD72746E5E92}"/>
                </a:ext>
              </a:extLst>
            </p:cNvPr>
            <p:cNvCxnSpPr>
              <a:cxnSpLocks/>
            </p:cNvCxnSpPr>
            <p:nvPr/>
          </p:nvCxnSpPr>
          <p:spPr>
            <a:xfrm flipV="1">
              <a:off x="7607424" y="58074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AEEFB4E3-2DA4-5208-4EAB-AE245172B12A}"/>
                </a:ext>
              </a:extLst>
            </p:cNvPr>
            <p:cNvCxnSpPr>
              <a:cxnSpLocks/>
            </p:cNvCxnSpPr>
            <p:nvPr/>
          </p:nvCxnSpPr>
          <p:spPr>
            <a:xfrm flipV="1">
              <a:off x="7594724" y="35468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D4DBD151-4081-400D-A76B-65B44EB8162B}"/>
                </a:ext>
              </a:extLst>
            </p:cNvPr>
            <p:cNvCxnSpPr>
              <a:cxnSpLocks/>
            </p:cNvCxnSpPr>
            <p:nvPr/>
          </p:nvCxnSpPr>
          <p:spPr>
            <a:xfrm flipV="1">
              <a:off x="7709024" y="13116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37" name="Straight Connector 136">
              <a:extLst>
                <a:ext uri="{FF2B5EF4-FFF2-40B4-BE49-F238E27FC236}">
                  <a16:creationId xmlns:a16="http://schemas.microsoft.com/office/drawing/2014/main" id="{5D1D0ABE-4229-B75B-0DC4-000FE0FAECD1}"/>
                </a:ext>
              </a:extLst>
            </p:cNvPr>
            <p:cNvCxnSpPr>
              <a:cxnSpLocks/>
            </p:cNvCxnSpPr>
            <p:nvPr/>
          </p:nvCxnSpPr>
          <p:spPr>
            <a:xfrm flipV="1">
              <a:off x="8483724" y="3559572"/>
              <a:ext cx="142720" cy="46495"/>
            </a:xfrm>
            <a:prstGeom prst="line">
              <a:avLst/>
            </a:prstGeom>
          </p:spPr>
          <p:style>
            <a:lnRef idx="1">
              <a:schemeClr val="dk1"/>
            </a:lnRef>
            <a:fillRef idx="0">
              <a:schemeClr val="dk1"/>
            </a:fillRef>
            <a:effectRef idx="0">
              <a:schemeClr val="dk1"/>
            </a:effectRef>
            <a:fontRef idx="minor">
              <a:schemeClr val="tx1"/>
            </a:fontRef>
          </p:style>
        </p:cxnSp>
        <p:cxnSp>
          <p:nvCxnSpPr>
            <p:cNvPr id="186" name="Straight Connector 185">
              <a:extLst>
                <a:ext uri="{FF2B5EF4-FFF2-40B4-BE49-F238E27FC236}">
                  <a16:creationId xmlns:a16="http://schemas.microsoft.com/office/drawing/2014/main" id="{5B791306-22C1-2678-96A8-C2CCA3240E69}"/>
                </a:ext>
              </a:extLst>
            </p:cNvPr>
            <p:cNvCxnSpPr>
              <a:cxnSpLocks/>
            </p:cNvCxnSpPr>
            <p:nvPr/>
          </p:nvCxnSpPr>
          <p:spPr>
            <a:xfrm rot="20727502">
              <a:off x="8726254" y="2561127"/>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38" name="Group 137">
            <a:extLst>
              <a:ext uri="{FF2B5EF4-FFF2-40B4-BE49-F238E27FC236}">
                <a16:creationId xmlns:a16="http://schemas.microsoft.com/office/drawing/2014/main" id="{AA9C0404-A0EE-16C6-B4D7-4B3B4985EF63}"/>
              </a:ext>
            </a:extLst>
          </p:cNvPr>
          <p:cNvGrpSpPr/>
          <p:nvPr/>
        </p:nvGrpSpPr>
        <p:grpSpPr>
          <a:xfrm>
            <a:off x="7380454" y="903636"/>
            <a:ext cx="1955987" cy="4955718"/>
            <a:chOff x="7380454" y="903636"/>
            <a:chExt cx="1955987" cy="4955718"/>
          </a:xfrm>
        </p:grpSpPr>
        <p:grpSp>
          <p:nvGrpSpPr>
            <p:cNvPr id="139" name="Group 138">
              <a:extLst>
                <a:ext uri="{FF2B5EF4-FFF2-40B4-BE49-F238E27FC236}">
                  <a16:creationId xmlns:a16="http://schemas.microsoft.com/office/drawing/2014/main" id="{5ED396EA-487B-AC8B-8BFC-E97F2D3FA3C3}"/>
                </a:ext>
              </a:extLst>
            </p:cNvPr>
            <p:cNvGrpSpPr/>
            <p:nvPr/>
          </p:nvGrpSpPr>
          <p:grpSpPr>
            <a:xfrm rot="15264248">
              <a:off x="9151485" y="5674398"/>
              <a:ext cx="216024" cy="153888"/>
              <a:chOff x="6896471" y="4288096"/>
              <a:chExt cx="216024" cy="153888"/>
            </a:xfrm>
          </p:grpSpPr>
          <p:cxnSp>
            <p:nvCxnSpPr>
              <p:cNvPr id="152" name="Straight Connector 151">
                <a:extLst>
                  <a:ext uri="{FF2B5EF4-FFF2-40B4-BE49-F238E27FC236}">
                    <a16:creationId xmlns:a16="http://schemas.microsoft.com/office/drawing/2014/main" id="{513BDBDF-5FF0-AB69-D84A-D2E606CD1EA5}"/>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3" name="Straight Connector 152">
                <a:extLst>
                  <a:ext uri="{FF2B5EF4-FFF2-40B4-BE49-F238E27FC236}">
                    <a16:creationId xmlns:a16="http://schemas.microsoft.com/office/drawing/2014/main" id="{87DF0097-DFE4-A6BD-F357-E820C0CB2C06}"/>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4" name="Straight Connector 153">
                <a:extLst>
                  <a:ext uri="{FF2B5EF4-FFF2-40B4-BE49-F238E27FC236}">
                    <a16:creationId xmlns:a16="http://schemas.microsoft.com/office/drawing/2014/main" id="{DB70B5D8-B345-E443-FDA4-91C9E8DFBA9A}"/>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40" name="Group 139">
              <a:extLst>
                <a:ext uri="{FF2B5EF4-FFF2-40B4-BE49-F238E27FC236}">
                  <a16:creationId xmlns:a16="http://schemas.microsoft.com/office/drawing/2014/main" id="{5115746A-916A-431A-676E-95C9C4D1D838}"/>
                </a:ext>
              </a:extLst>
            </p:cNvPr>
            <p:cNvGrpSpPr/>
            <p:nvPr/>
          </p:nvGrpSpPr>
          <p:grpSpPr>
            <a:xfrm rot="15264248">
              <a:off x="7459566" y="934704"/>
              <a:ext cx="216024" cy="153888"/>
              <a:chOff x="6896471" y="4288096"/>
              <a:chExt cx="216024" cy="153888"/>
            </a:xfrm>
          </p:grpSpPr>
          <p:cxnSp>
            <p:nvCxnSpPr>
              <p:cNvPr id="149" name="Straight Connector 148">
                <a:extLst>
                  <a:ext uri="{FF2B5EF4-FFF2-40B4-BE49-F238E27FC236}">
                    <a16:creationId xmlns:a16="http://schemas.microsoft.com/office/drawing/2014/main" id="{F5BD495D-C8F1-F87A-D09B-9C27A88A754E}"/>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C31C17B4-D270-5A88-102D-E9798FE82D7E}"/>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51" name="Straight Connector 150">
                <a:extLst>
                  <a:ext uri="{FF2B5EF4-FFF2-40B4-BE49-F238E27FC236}">
                    <a16:creationId xmlns:a16="http://schemas.microsoft.com/office/drawing/2014/main" id="{B01B99DC-48BD-0565-D5BC-C58A2F3A0620}"/>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41" name="Group 140">
              <a:extLst>
                <a:ext uri="{FF2B5EF4-FFF2-40B4-BE49-F238E27FC236}">
                  <a16:creationId xmlns:a16="http://schemas.microsoft.com/office/drawing/2014/main" id="{10108531-016C-5373-7C59-3B2778B6B179}"/>
                </a:ext>
              </a:extLst>
            </p:cNvPr>
            <p:cNvGrpSpPr/>
            <p:nvPr/>
          </p:nvGrpSpPr>
          <p:grpSpPr>
            <a:xfrm rot="15264248">
              <a:off x="7349389" y="2719428"/>
              <a:ext cx="216022" cy="153892"/>
              <a:chOff x="6907225" y="4249561"/>
              <a:chExt cx="216022" cy="153892"/>
            </a:xfrm>
          </p:grpSpPr>
          <p:cxnSp>
            <p:nvCxnSpPr>
              <p:cNvPr id="146" name="Straight Connector 145">
                <a:extLst>
                  <a:ext uri="{FF2B5EF4-FFF2-40B4-BE49-F238E27FC236}">
                    <a16:creationId xmlns:a16="http://schemas.microsoft.com/office/drawing/2014/main" id="{C90EBE88-5910-027E-C622-DC4F5C6C060C}"/>
                  </a:ext>
                </a:extLst>
              </p:cNvPr>
              <p:cNvCxnSpPr>
                <a:cxnSpLocks/>
              </p:cNvCxnSpPr>
              <p:nvPr/>
            </p:nvCxnSpPr>
            <p:spPr>
              <a:xfrm>
                <a:off x="6907225" y="4259437"/>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F6E6A457-05E9-81CF-C5D1-A577F9FF6779}"/>
                  </a:ext>
                </a:extLst>
              </p:cNvPr>
              <p:cNvCxnSpPr>
                <a:cxnSpLocks/>
              </p:cNvCxnSpPr>
              <p:nvPr/>
            </p:nvCxnSpPr>
            <p:spPr>
              <a:xfrm>
                <a:off x="6979234" y="4254501"/>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a16="http://schemas.microsoft.com/office/drawing/2014/main" id="{035AFBA9-9989-3F4F-4156-AA0A94D901CE}"/>
                  </a:ext>
                </a:extLst>
              </p:cNvPr>
              <p:cNvCxnSpPr>
                <a:cxnSpLocks/>
              </p:cNvCxnSpPr>
              <p:nvPr/>
            </p:nvCxnSpPr>
            <p:spPr>
              <a:xfrm>
                <a:off x="7051239" y="4249561"/>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42" name="Group 141">
              <a:extLst>
                <a:ext uri="{FF2B5EF4-FFF2-40B4-BE49-F238E27FC236}">
                  <a16:creationId xmlns:a16="http://schemas.microsoft.com/office/drawing/2014/main" id="{0A147D32-2275-B13F-583D-17FC61EB3B45}"/>
                </a:ext>
              </a:extLst>
            </p:cNvPr>
            <p:cNvGrpSpPr/>
            <p:nvPr/>
          </p:nvGrpSpPr>
          <p:grpSpPr>
            <a:xfrm rot="15264248">
              <a:off x="8600509" y="4116660"/>
              <a:ext cx="216024" cy="153888"/>
              <a:chOff x="6896471" y="4288096"/>
              <a:chExt cx="216024" cy="153888"/>
            </a:xfrm>
          </p:grpSpPr>
          <p:cxnSp>
            <p:nvCxnSpPr>
              <p:cNvPr id="143" name="Straight Connector 142">
                <a:extLst>
                  <a:ext uri="{FF2B5EF4-FFF2-40B4-BE49-F238E27FC236}">
                    <a16:creationId xmlns:a16="http://schemas.microsoft.com/office/drawing/2014/main" id="{CE5EE27C-B63C-7ABC-94F1-30283472DE9D}"/>
                  </a:ext>
                </a:extLst>
              </p:cNvPr>
              <p:cNvCxnSpPr>
                <a:cxnSpLocks/>
              </p:cNvCxnSpPr>
              <p:nvPr/>
            </p:nvCxnSpPr>
            <p:spPr>
              <a:xfrm>
                <a:off x="6896471" y="429796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a16="http://schemas.microsoft.com/office/drawing/2014/main" id="{33843E76-BE4A-E641-1EF1-74E45A324D0B}"/>
                  </a:ext>
                </a:extLst>
              </p:cNvPr>
              <p:cNvCxnSpPr>
                <a:cxnSpLocks/>
              </p:cNvCxnSpPr>
              <p:nvPr/>
            </p:nvCxnSpPr>
            <p:spPr>
              <a:xfrm>
                <a:off x="6968479" y="4293032"/>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a16="http://schemas.microsoft.com/office/drawing/2014/main" id="{E536BC1B-4260-6836-0E63-0EF2B85B1D36}"/>
                  </a:ext>
                </a:extLst>
              </p:cNvPr>
              <p:cNvCxnSpPr>
                <a:cxnSpLocks/>
              </p:cNvCxnSpPr>
              <p:nvPr/>
            </p:nvCxnSpPr>
            <p:spPr>
              <a:xfrm>
                <a:off x="7040487" y="4288096"/>
                <a:ext cx="72008" cy="144016"/>
              </a:xfrm>
              <a:prstGeom prst="line">
                <a:avLst/>
              </a:prstGeom>
            </p:spPr>
            <p:style>
              <a:lnRef idx="1">
                <a:schemeClr val="dk1"/>
              </a:lnRef>
              <a:fillRef idx="0">
                <a:schemeClr val="dk1"/>
              </a:fillRef>
              <a:effectRef idx="0">
                <a:schemeClr val="dk1"/>
              </a:effectRef>
              <a:fontRef idx="minor">
                <a:schemeClr val="tx1"/>
              </a:fontRef>
            </p:style>
          </p:cxnSp>
        </p:grpSp>
      </p:grpSp>
      <p:grpSp>
        <p:nvGrpSpPr>
          <p:cNvPr id="294" name="Group 293">
            <a:extLst>
              <a:ext uri="{FF2B5EF4-FFF2-40B4-BE49-F238E27FC236}">
                <a16:creationId xmlns:a16="http://schemas.microsoft.com/office/drawing/2014/main" id="{0B615ED2-05C2-5618-8D82-83D480E60F21}"/>
              </a:ext>
            </a:extLst>
          </p:cNvPr>
          <p:cNvGrpSpPr/>
          <p:nvPr/>
        </p:nvGrpSpPr>
        <p:grpSpPr>
          <a:xfrm>
            <a:off x="417102" y="3825280"/>
            <a:ext cx="4932865" cy="584775"/>
            <a:chOff x="417102" y="1417360"/>
            <a:chExt cx="4932865" cy="584775"/>
          </a:xfrm>
        </p:grpSpPr>
        <p:sp>
          <p:nvSpPr>
            <p:cNvPr id="43" name="TextBox 42">
              <a:extLst>
                <a:ext uri="{FF2B5EF4-FFF2-40B4-BE49-F238E27FC236}">
                  <a16:creationId xmlns:a16="http://schemas.microsoft.com/office/drawing/2014/main" id="{02B4602B-3F7F-C07A-3024-6A782A2203DF}"/>
                </a:ext>
              </a:extLst>
            </p:cNvPr>
            <p:cNvSpPr txBox="1"/>
            <p:nvPr/>
          </p:nvSpPr>
          <p:spPr>
            <a:xfrm>
              <a:off x="779781" y="1528336"/>
              <a:ext cx="4570186" cy="369332"/>
            </a:xfrm>
            <a:prstGeom prst="rect">
              <a:avLst/>
            </a:prstGeom>
            <a:noFill/>
          </p:spPr>
          <p:txBody>
            <a:bodyPr wrap="square">
              <a:spAutoFit/>
            </a:bodyPr>
            <a:lstStyle/>
            <a:p>
              <a:r>
                <a:rPr lang="en-AU" sz="1800" kern="100" dirty="0">
                  <a:effectLst/>
                  <a:latin typeface="Aptos" panose="020B0004020202020204" pitchFamily="34" charset="0"/>
                  <a:ea typeface="Aptos" panose="020B0004020202020204" pitchFamily="34" charset="0"/>
                  <a:cs typeface="Times New Roman" panose="02020603050405020304" pitchFamily="18" charset="0"/>
                </a:rPr>
                <a:t>crossing details – ID and rail kilometrage</a:t>
              </a:r>
              <a:endParaRPr lang="en-AU" dirty="0"/>
            </a:p>
          </p:txBody>
        </p:sp>
        <p:sp>
          <p:nvSpPr>
            <p:cNvPr id="157" name="TextBox 156">
              <a:extLst>
                <a:ext uri="{FF2B5EF4-FFF2-40B4-BE49-F238E27FC236}">
                  <a16:creationId xmlns:a16="http://schemas.microsoft.com/office/drawing/2014/main" id="{C29598C6-42E0-C81B-170F-BCF52CD76463}"/>
                </a:ext>
              </a:extLst>
            </p:cNvPr>
            <p:cNvSpPr txBox="1"/>
            <p:nvPr/>
          </p:nvSpPr>
          <p:spPr>
            <a:xfrm>
              <a:off x="417102" y="1417360"/>
              <a:ext cx="271238" cy="584775"/>
            </a:xfrm>
            <a:prstGeom prst="rect">
              <a:avLst/>
            </a:prstGeom>
            <a:noFill/>
          </p:spPr>
          <p:txBody>
            <a:bodyPr wrap="square">
              <a:spAutoFit/>
            </a:bodyPr>
            <a:lstStyle/>
            <a:p>
              <a:r>
                <a:rPr lang="en-AU" sz="3200" dirty="0">
                  <a:effectLst/>
                  <a:latin typeface="Aptos" panose="020B0004020202020204" pitchFamily="34" charset="0"/>
                  <a:ea typeface="Aptos" panose="020B0004020202020204" pitchFamily="34" charset="0"/>
                  <a:cs typeface="Times New Roman" panose="02020603050405020304" pitchFamily="18" charset="0"/>
                </a:rPr>
                <a:t>☑</a:t>
              </a:r>
              <a:endParaRPr lang="en-AU" sz="3200" dirty="0"/>
            </a:p>
          </p:txBody>
        </p:sp>
      </p:grpSp>
      <p:grpSp>
        <p:nvGrpSpPr>
          <p:cNvPr id="296" name="Group 295">
            <a:extLst>
              <a:ext uri="{FF2B5EF4-FFF2-40B4-BE49-F238E27FC236}">
                <a16:creationId xmlns:a16="http://schemas.microsoft.com/office/drawing/2014/main" id="{BE9396C9-5160-73E5-D33B-254F6628223A}"/>
              </a:ext>
            </a:extLst>
          </p:cNvPr>
          <p:cNvGrpSpPr/>
          <p:nvPr/>
        </p:nvGrpSpPr>
        <p:grpSpPr>
          <a:xfrm>
            <a:off x="417102" y="4353600"/>
            <a:ext cx="5113171" cy="748645"/>
            <a:chOff x="417102" y="1935520"/>
            <a:chExt cx="5113171" cy="748645"/>
          </a:xfrm>
        </p:grpSpPr>
        <p:sp>
          <p:nvSpPr>
            <p:cNvPr id="41" name="TextBox 40">
              <a:extLst>
                <a:ext uri="{FF2B5EF4-FFF2-40B4-BE49-F238E27FC236}">
                  <a16:creationId xmlns:a16="http://schemas.microsoft.com/office/drawing/2014/main" id="{CFBB78FB-4872-B798-48C8-5EE8245A9F5C}"/>
                </a:ext>
              </a:extLst>
            </p:cNvPr>
            <p:cNvSpPr txBox="1"/>
            <p:nvPr/>
          </p:nvSpPr>
          <p:spPr>
            <a:xfrm>
              <a:off x="779780" y="2037834"/>
              <a:ext cx="4750493" cy="646331"/>
            </a:xfrm>
            <a:prstGeom prst="rect">
              <a:avLst/>
            </a:prstGeom>
            <a:noFill/>
          </p:spPr>
          <p:txBody>
            <a:bodyPr wrap="square">
              <a:spAutoFit/>
            </a:bodyPr>
            <a:lstStyle/>
            <a:p>
              <a:r>
                <a:rPr lang="en-AU" sz="1800" kern="100" dirty="0">
                  <a:effectLst/>
                  <a:latin typeface="Aptos" panose="020B0004020202020204" pitchFamily="34" charset="0"/>
                  <a:ea typeface="Aptos" panose="020B0004020202020204" pitchFamily="34" charset="0"/>
                  <a:cs typeface="Times New Roman" panose="02020603050405020304" pitchFamily="18" charset="0"/>
                </a:rPr>
                <a:t>type of crossing – i.e. public, private, pedestrian</a:t>
              </a:r>
              <a:endParaRPr lang="en-AU" dirty="0"/>
            </a:p>
          </p:txBody>
        </p:sp>
        <p:sp>
          <p:nvSpPr>
            <p:cNvPr id="158" name="TextBox 157">
              <a:extLst>
                <a:ext uri="{FF2B5EF4-FFF2-40B4-BE49-F238E27FC236}">
                  <a16:creationId xmlns:a16="http://schemas.microsoft.com/office/drawing/2014/main" id="{977602EE-ADD4-A197-5F91-B990F2B6B94C}"/>
                </a:ext>
              </a:extLst>
            </p:cNvPr>
            <p:cNvSpPr txBox="1"/>
            <p:nvPr/>
          </p:nvSpPr>
          <p:spPr>
            <a:xfrm>
              <a:off x="417102" y="1935520"/>
              <a:ext cx="271238" cy="584775"/>
            </a:xfrm>
            <a:prstGeom prst="rect">
              <a:avLst/>
            </a:prstGeom>
            <a:noFill/>
          </p:spPr>
          <p:txBody>
            <a:bodyPr wrap="square">
              <a:spAutoFit/>
            </a:bodyPr>
            <a:lstStyle/>
            <a:p>
              <a:r>
                <a:rPr lang="en-AU" sz="3200" dirty="0">
                  <a:effectLst/>
                  <a:latin typeface="Aptos" panose="020B0004020202020204" pitchFamily="34" charset="0"/>
                  <a:ea typeface="Aptos" panose="020B0004020202020204" pitchFamily="34" charset="0"/>
                  <a:cs typeface="Times New Roman" panose="02020603050405020304" pitchFamily="18" charset="0"/>
                </a:rPr>
                <a:t>☑</a:t>
              </a:r>
              <a:endParaRPr lang="en-AU" sz="3200" dirty="0"/>
            </a:p>
          </p:txBody>
        </p:sp>
      </p:grpSp>
      <p:grpSp>
        <p:nvGrpSpPr>
          <p:cNvPr id="167" name="Group 166">
            <a:extLst>
              <a:ext uri="{FF2B5EF4-FFF2-40B4-BE49-F238E27FC236}">
                <a16:creationId xmlns:a16="http://schemas.microsoft.com/office/drawing/2014/main" id="{2915CBC7-5607-CF83-A19A-845934E8C6DC}"/>
              </a:ext>
            </a:extLst>
          </p:cNvPr>
          <p:cNvGrpSpPr/>
          <p:nvPr/>
        </p:nvGrpSpPr>
        <p:grpSpPr>
          <a:xfrm>
            <a:off x="417102" y="5064800"/>
            <a:ext cx="5113171" cy="748645"/>
            <a:chOff x="417102" y="3073440"/>
            <a:chExt cx="5113171" cy="748645"/>
          </a:xfrm>
        </p:grpSpPr>
        <p:sp>
          <p:nvSpPr>
            <p:cNvPr id="159" name="TextBox 158">
              <a:extLst>
                <a:ext uri="{FF2B5EF4-FFF2-40B4-BE49-F238E27FC236}">
                  <a16:creationId xmlns:a16="http://schemas.microsoft.com/office/drawing/2014/main" id="{9972F375-5D4D-48DC-EF32-9987365775F7}"/>
                </a:ext>
              </a:extLst>
            </p:cNvPr>
            <p:cNvSpPr txBox="1"/>
            <p:nvPr/>
          </p:nvSpPr>
          <p:spPr>
            <a:xfrm>
              <a:off x="779780" y="3175754"/>
              <a:ext cx="4750493" cy="646331"/>
            </a:xfrm>
            <a:prstGeom prst="rect">
              <a:avLst/>
            </a:prstGeom>
            <a:noFill/>
          </p:spPr>
          <p:txBody>
            <a:bodyPr wrap="square">
              <a:spAutoFit/>
            </a:bodyPr>
            <a:lstStyle/>
            <a:p>
              <a:pPr>
                <a:buNone/>
              </a:pPr>
              <a:r>
                <a:rPr lang="en-AU" sz="1800" dirty="0">
                  <a:effectLst/>
                  <a:latin typeface="Aptos" panose="020B0004020202020204" pitchFamily="34" charset="0"/>
                  <a:ea typeface="Aptos" panose="020B0004020202020204" pitchFamily="34" charset="0"/>
                  <a:cs typeface="Times New Roman" panose="02020603050405020304" pitchFamily="18" charset="0"/>
                </a:rPr>
                <a:t>date of the site survey to which the sketch relates</a:t>
              </a:r>
              <a:endParaRPr lang="en-AU" dirty="0"/>
            </a:p>
          </p:txBody>
        </p:sp>
        <p:sp>
          <p:nvSpPr>
            <p:cNvPr id="160" name="TextBox 159">
              <a:extLst>
                <a:ext uri="{FF2B5EF4-FFF2-40B4-BE49-F238E27FC236}">
                  <a16:creationId xmlns:a16="http://schemas.microsoft.com/office/drawing/2014/main" id="{2D8E3896-2022-904F-28E5-FEE060A52C9D}"/>
                </a:ext>
              </a:extLst>
            </p:cNvPr>
            <p:cNvSpPr txBox="1"/>
            <p:nvPr/>
          </p:nvSpPr>
          <p:spPr>
            <a:xfrm>
              <a:off x="417102" y="3073440"/>
              <a:ext cx="271238" cy="584775"/>
            </a:xfrm>
            <a:prstGeom prst="rect">
              <a:avLst/>
            </a:prstGeom>
            <a:noFill/>
          </p:spPr>
          <p:txBody>
            <a:bodyPr wrap="square">
              <a:spAutoFit/>
            </a:bodyPr>
            <a:lstStyle/>
            <a:p>
              <a:r>
                <a:rPr lang="en-AU" sz="3200" dirty="0">
                  <a:effectLst/>
                  <a:latin typeface="Aptos" panose="020B0004020202020204" pitchFamily="34" charset="0"/>
                  <a:ea typeface="Aptos" panose="020B0004020202020204" pitchFamily="34" charset="0"/>
                  <a:cs typeface="Times New Roman" panose="02020603050405020304" pitchFamily="18" charset="0"/>
                </a:rPr>
                <a:t>☑</a:t>
              </a:r>
              <a:endParaRPr lang="en-AU" sz="3200" dirty="0"/>
            </a:p>
          </p:txBody>
        </p:sp>
      </p:grpSp>
      <p:grpSp>
        <p:nvGrpSpPr>
          <p:cNvPr id="166" name="Group 165">
            <a:extLst>
              <a:ext uri="{FF2B5EF4-FFF2-40B4-BE49-F238E27FC236}">
                <a16:creationId xmlns:a16="http://schemas.microsoft.com/office/drawing/2014/main" id="{AD25B4D8-CCB6-0873-F38E-3AB4118AB975}"/>
              </a:ext>
            </a:extLst>
          </p:cNvPr>
          <p:cNvGrpSpPr/>
          <p:nvPr/>
        </p:nvGrpSpPr>
        <p:grpSpPr>
          <a:xfrm>
            <a:off x="9964391" y="332656"/>
            <a:ext cx="1583864" cy="1440160"/>
            <a:chOff x="9964391" y="332656"/>
            <a:chExt cx="1583864" cy="1440160"/>
          </a:xfrm>
        </p:grpSpPr>
        <p:sp>
          <p:nvSpPr>
            <p:cNvPr id="165" name="Rectangle 164">
              <a:extLst>
                <a:ext uri="{FF2B5EF4-FFF2-40B4-BE49-F238E27FC236}">
                  <a16:creationId xmlns:a16="http://schemas.microsoft.com/office/drawing/2014/main" id="{B7703D3D-9D4A-4179-8B89-D1F5CD3DDCB6}"/>
                </a:ext>
              </a:extLst>
            </p:cNvPr>
            <p:cNvSpPr/>
            <p:nvPr/>
          </p:nvSpPr>
          <p:spPr>
            <a:xfrm>
              <a:off x="9964391" y="332656"/>
              <a:ext cx="1583864" cy="1440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dirty="0">
                  <a:solidFill>
                    <a:schemeClr val="tx1"/>
                  </a:solidFill>
                </a:rPr>
                <a:t>N</a:t>
              </a:r>
            </a:p>
          </p:txBody>
        </p:sp>
        <p:cxnSp>
          <p:nvCxnSpPr>
            <p:cNvPr id="162" name="Straight Arrow Connector 161">
              <a:extLst>
                <a:ext uri="{FF2B5EF4-FFF2-40B4-BE49-F238E27FC236}">
                  <a16:creationId xmlns:a16="http://schemas.microsoft.com/office/drawing/2014/main" id="{4F2C344F-E92A-4AFB-D928-018193E32EE8}"/>
                </a:ext>
              </a:extLst>
            </p:cNvPr>
            <p:cNvCxnSpPr>
              <a:cxnSpLocks/>
            </p:cNvCxnSpPr>
            <p:nvPr/>
          </p:nvCxnSpPr>
          <p:spPr>
            <a:xfrm>
              <a:off x="10966104" y="1196268"/>
              <a:ext cx="500629" cy="424842"/>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grpSp>
      <p:grpSp>
        <p:nvGrpSpPr>
          <p:cNvPr id="295" name="Group 294">
            <a:extLst>
              <a:ext uri="{FF2B5EF4-FFF2-40B4-BE49-F238E27FC236}">
                <a16:creationId xmlns:a16="http://schemas.microsoft.com/office/drawing/2014/main" id="{A13FED07-1597-A8D1-ECDD-DDDF82E26975}"/>
              </a:ext>
            </a:extLst>
          </p:cNvPr>
          <p:cNvGrpSpPr/>
          <p:nvPr/>
        </p:nvGrpSpPr>
        <p:grpSpPr>
          <a:xfrm>
            <a:off x="5974969" y="3354372"/>
            <a:ext cx="1238057" cy="415498"/>
            <a:chOff x="5974969" y="3354372"/>
            <a:chExt cx="1238057" cy="415498"/>
          </a:xfrm>
        </p:grpSpPr>
        <p:sp>
          <p:nvSpPr>
            <p:cNvPr id="51" name="TextBox 50">
              <a:extLst>
                <a:ext uri="{FF2B5EF4-FFF2-40B4-BE49-F238E27FC236}">
                  <a16:creationId xmlns:a16="http://schemas.microsoft.com/office/drawing/2014/main" id="{F93ACE54-1762-64B9-15CB-6ABBE3DFEE34}"/>
                </a:ext>
              </a:extLst>
            </p:cNvPr>
            <p:cNvSpPr txBox="1"/>
            <p:nvPr/>
          </p:nvSpPr>
          <p:spPr>
            <a:xfrm>
              <a:off x="6320283" y="3354372"/>
              <a:ext cx="892743" cy="415498"/>
            </a:xfrm>
            <a:prstGeom prst="rect">
              <a:avLst/>
            </a:prstGeom>
            <a:noFill/>
          </p:spPr>
          <p:txBody>
            <a:bodyPr wrap="square" rtlCol="0">
              <a:spAutoFit/>
            </a:bodyPr>
            <a:lstStyle/>
            <a:p>
              <a:r>
                <a:rPr lang="en-AU" sz="1050" dirty="0"/>
                <a:t>MAIN LINE To Helidon</a:t>
              </a:r>
            </a:p>
          </p:txBody>
        </p:sp>
        <p:cxnSp>
          <p:nvCxnSpPr>
            <p:cNvPr id="168" name="Straight Arrow Connector 167">
              <a:extLst>
                <a:ext uri="{FF2B5EF4-FFF2-40B4-BE49-F238E27FC236}">
                  <a16:creationId xmlns:a16="http://schemas.microsoft.com/office/drawing/2014/main" id="{DF7A4E60-1BB3-1FA0-CEF6-1171C697B7E8}"/>
                </a:ext>
              </a:extLst>
            </p:cNvPr>
            <p:cNvCxnSpPr>
              <a:cxnSpLocks/>
            </p:cNvCxnSpPr>
            <p:nvPr/>
          </p:nvCxnSpPr>
          <p:spPr>
            <a:xfrm flipH="1">
              <a:off x="5974969" y="3648928"/>
              <a:ext cx="324000" cy="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cxnSp>
        <p:nvCxnSpPr>
          <p:cNvPr id="171" name="Straight Connector 170">
            <a:extLst>
              <a:ext uri="{FF2B5EF4-FFF2-40B4-BE49-F238E27FC236}">
                <a16:creationId xmlns:a16="http://schemas.microsoft.com/office/drawing/2014/main" id="{2986F253-D072-01BD-4B12-87577AF70660}"/>
              </a:ext>
            </a:extLst>
          </p:cNvPr>
          <p:cNvCxnSpPr/>
          <p:nvPr/>
        </p:nvCxnSpPr>
        <p:spPr>
          <a:xfrm flipH="1">
            <a:off x="3984908" y="732291"/>
            <a:ext cx="2632773" cy="583491"/>
          </a:xfrm>
          <a:prstGeom prst="line">
            <a:avLst/>
          </a:prstGeom>
        </p:spPr>
        <p:style>
          <a:lnRef idx="1">
            <a:schemeClr val="dk1"/>
          </a:lnRef>
          <a:fillRef idx="0">
            <a:schemeClr val="dk1"/>
          </a:fillRef>
          <a:effectRef idx="0">
            <a:schemeClr val="dk1"/>
          </a:effectRef>
          <a:fontRef idx="minor">
            <a:schemeClr val="tx1"/>
          </a:fontRef>
        </p:style>
      </p:cxnSp>
      <p:cxnSp>
        <p:nvCxnSpPr>
          <p:cNvPr id="172" name="Straight Connector 171">
            <a:extLst>
              <a:ext uri="{FF2B5EF4-FFF2-40B4-BE49-F238E27FC236}">
                <a16:creationId xmlns:a16="http://schemas.microsoft.com/office/drawing/2014/main" id="{B2DF8269-83B5-EB9D-40B6-E27FCEA39ADC}"/>
              </a:ext>
            </a:extLst>
          </p:cNvPr>
          <p:cNvCxnSpPr/>
          <p:nvPr/>
        </p:nvCxnSpPr>
        <p:spPr>
          <a:xfrm flipH="1">
            <a:off x="8454958" y="-397005"/>
            <a:ext cx="2632773" cy="583491"/>
          </a:xfrm>
          <a:prstGeom prst="line">
            <a:avLst/>
          </a:prstGeom>
        </p:spPr>
        <p:style>
          <a:lnRef idx="1">
            <a:schemeClr val="dk1"/>
          </a:lnRef>
          <a:fillRef idx="0">
            <a:schemeClr val="dk1"/>
          </a:fillRef>
          <a:effectRef idx="0">
            <a:schemeClr val="dk1"/>
          </a:effectRef>
          <a:fontRef idx="minor">
            <a:schemeClr val="tx1"/>
          </a:fontRef>
        </p:style>
      </p:cxnSp>
      <p:sp>
        <p:nvSpPr>
          <p:cNvPr id="173" name="TextBox 172">
            <a:extLst>
              <a:ext uri="{FF2B5EF4-FFF2-40B4-BE49-F238E27FC236}">
                <a16:creationId xmlns:a16="http://schemas.microsoft.com/office/drawing/2014/main" id="{21F8E56A-14A5-898A-84B1-56B39D1677B6}"/>
              </a:ext>
            </a:extLst>
          </p:cNvPr>
          <p:cNvSpPr txBox="1"/>
          <p:nvPr/>
        </p:nvSpPr>
        <p:spPr>
          <a:xfrm rot="20912150">
            <a:off x="3752851" y="400315"/>
            <a:ext cx="1881669" cy="369332"/>
          </a:xfrm>
          <a:prstGeom prst="rect">
            <a:avLst/>
          </a:prstGeom>
          <a:noFill/>
        </p:spPr>
        <p:txBody>
          <a:bodyPr wrap="none" rtlCol="0">
            <a:spAutoFit/>
          </a:bodyPr>
          <a:lstStyle/>
          <a:p>
            <a:r>
              <a:rPr lang="en-AU" dirty="0"/>
              <a:t>STATION ROAD</a:t>
            </a:r>
          </a:p>
        </p:txBody>
      </p:sp>
      <p:grpSp>
        <p:nvGrpSpPr>
          <p:cNvPr id="177" name="Group 176">
            <a:extLst>
              <a:ext uri="{FF2B5EF4-FFF2-40B4-BE49-F238E27FC236}">
                <a16:creationId xmlns:a16="http://schemas.microsoft.com/office/drawing/2014/main" id="{582CA283-2465-B2CA-C234-DF21AE2F19C9}"/>
              </a:ext>
            </a:extLst>
          </p:cNvPr>
          <p:cNvGrpSpPr/>
          <p:nvPr/>
        </p:nvGrpSpPr>
        <p:grpSpPr>
          <a:xfrm rot="5810517">
            <a:off x="5267659" y="834774"/>
            <a:ext cx="192244" cy="208068"/>
            <a:chOff x="7623856" y="1060014"/>
            <a:chExt cx="192244" cy="208068"/>
          </a:xfrm>
        </p:grpSpPr>
        <p:cxnSp>
          <p:nvCxnSpPr>
            <p:cNvPr id="174" name="Straight Connector 173">
              <a:extLst>
                <a:ext uri="{FF2B5EF4-FFF2-40B4-BE49-F238E27FC236}">
                  <a16:creationId xmlns:a16="http://schemas.microsoft.com/office/drawing/2014/main" id="{5A07772F-259A-747A-05A4-04F66F1B59AF}"/>
                </a:ext>
              </a:extLst>
            </p:cNvPr>
            <p:cNvCxnSpPr>
              <a:cxnSpLocks/>
            </p:cNvCxnSpPr>
            <p:nvPr/>
          </p:nvCxnSpPr>
          <p:spPr>
            <a:xfrm rot="15264248">
              <a:off x="7708088" y="116007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6372B02F-BE65-977D-E7E2-E4E33896EDA7}"/>
                </a:ext>
              </a:extLst>
            </p:cNvPr>
            <p:cNvCxnSpPr>
              <a:cxnSpLocks/>
            </p:cNvCxnSpPr>
            <p:nvPr/>
          </p:nvCxnSpPr>
          <p:spPr>
            <a:xfrm rot="15264248">
              <a:off x="7683974" y="109204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76" name="Straight Connector 175">
              <a:extLst>
                <a:ext uri="{FF2B5EF4-FFF2-40B4-BE49-F238E27FC236}">
                  <a16:creationId xmlns:a16="http://schemas.microsoft.com/office/drawing/2014/main" id="{458D7394-E43F-2B35-8247-06F87BB37796}"/>
                </a:ext>
              </a:extLst>
            </p:cNvPr>
            <p:cNvCxnSpPr>
              <a:cxnSpLocks/>
            </p:cNvCxnSpPr>
            <p:nvPr/>
          </p:nvCxnSpPr>
          <p:spPr>
            <a:xfrm rot="15264248">
              <a:off x="7659860" y="1024010"/>
              <a:ext cx="72008" cy="144016"/>
            </a:xfrm>
            <a:prstGeom prst="line">
              <a:avLst/>
            </a:prstGeom>
          </p:spPr>
          <p:style>
            <a:lnRef idx="1">
              <a:schemeClr val="dk1"/>
            </a:lnRef>
            <a:fillRef idx="0">
              <a:schemeClr val="dk1"/>
            </a:fillRef>
            <a:effectRef idx="0">
              <a:schemeClr val="dk1"/>
            </a:effectRef>
            <a:fontRef idx="minor">
              <a:schemeClr val="tx1"/>
            </a:fontRef>
          </p:style>
        </p:cxnSp>
      </p:grpSp>
      <p:grpSp>
        <p:nvGrpSpPr>
          <p:cNvPr id="178" name="Group 177">
            <a:extLst>
              <a:ext uri="{FF2B5EF4-FFF2-40B4-BE49-F238E27FC236}">
                <a16:creationId xmlns:a16="http://schemas.microsoft.com/office/drawing/2014/main" id="{E1CAB357-3A55-C1CF-B8DC-5C2D2FDF12C7}"/>
              </a:ext>
            </a:extLst>
          </p:cNvPr>
          <p:cNvGrpSpPr/>
          <p:nvPr/>
        </p:nvGrpSpPr>
        <p:grpSpPr>
          <a:xfrm rot="5810517">
            <a:off x="10028635" y="-353946"/>
            <a:ext cx="192244" cy="208068"/>
            <a:chOff x="7623856" y="1060014"/>
            <a:chExt cx="192244" cy="208068"/>
          </a:xfrm>
        </p:grpSpPr>
        <p:cxnSp>
          <p:nvCxnSpPr>
            <p:cNvPr id="179" name="Straight Connector 178">
              <a:extLst>
                <a:ext uri="{FF2B5EF4-FFF2-40B4-BE49-F238E27FC236}">
                  <a16:creationId xmlns:a16="http://schemas.microsoft.com/office/drawing/2014/main" id="{06A3E45B-5E02-2C34-F751-6E880A619C90}"/>
                </a:ext>
              </a:extLst>
            </p:cNvPr>
            <p:cNvCxnSpPr>
              <a:cxnSpLocks/>
            </p:cNvCxnSpPr>
            <p:nvPr/>
          </p:nvCxnSpPr>
          <p:spPr>
            <a:xfrm rot="15264248">
              <a:off x="7708088" y="116007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2C0E5FB1-52BD-0495-1D3E-F14197212906}"/>
                </a:ext>
              </a:extLst>
            </p:cNvPr>
            <p:cNvCxnSpPr>
              <a:cxnSpLocks/>
            </p:cNvCxnSpPr>
            <p:nvPr/>
          </p:nvCxnSpPr>
          <p:spPr>
            <a:xfrm rot="15264248">
              <a:off x="7683974" y="1092040"/>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FB62D0E2-A6B0-F003-0109-D5BC21B27645}"/>
                </a:ext>
              </a:extLst>
            </p:cNvPr>
            <p:cNvCxnSpPr>
              <a:cxnSpLocks/>
            </p:cNvCxnSpPr>
            <p:nvPr/>
          </p:nvCxnSpPr>
          <p:spPr>
            <a:xfrm rot="15264248">
              <a:off x="7659860" y="1024010"/>
              <a:ext cx="72008" cy="144016"/>
            </a:xfrm>
            <a:prstGeom prst="line">
              <a:avLst/>
            </a:prstGeom>
          </p:spPr>
          <p:style>
            <a:lnRef idx="1">
              <a:schemeClr val="dk1"/>
            </a:lnRef>
            <a:fillRef idx="0">
              <a:schemeClr val="dk1"/>
            </a:fillRef>
            <a:effectRef idx="0">
              <a:schemeClr val="dk1"/>
            </a:effectRef>
            <a:fontRef idx="minor">
              <a:schemeClr val="tx1"/>
            </a:fontRef>
          </p:style>
        </p:cxnSp>
      </p:grpSp>
      <p:cxnSp>
        <p:nvCxnSpPr>
          <p:cNvPr id="183" name="Straight Connector 182">
            <a:extLst>
              <a:ext uri="{FF2B5EF4-FFF2-40B4-BE49-F238E27FC236}">
                <a16:creationId xmlns:a16="http://schemas.microsoft.com/office/drawing/2014/main" id="{9FCCF5AF-CA6F-082C-E1C3-D879DC13BC13}"/>
              </a:ext>
            </a:extLst>
          </p:cNvPr>
          <p:cNvCxnSpPr/>
          <p:nvPr/>
        </p:nvCxnSpPr>
        <p:spPr>
          <a:xfrm flipV="1">
            <a:off x="3957188" y="-615300"/>
            <a:ext cx="6966775" cy="1647286"/>
          </a:xfrm>
          <a:prstGeom prst="line">
            <a:avLst/>
          </a:prstGeom>
        </p:spPr>
        <p:style>
          <a:lnRef idx="1">
            <a:schemeClr val="dk1"/>
          </a:lnRef>
          <a:fillRef idx="0">
            <a:schemeClr val="dk1"/>
          </a:fillRef>
          <a:effectRef idx="0">
            <a:schemeClr val="dk1"/>
          </a:effectRef>
          <a:fontRef idx="minor">
            <a:schemeClr val="tx1"/>
          </a:fontRef>
        </p:style>
      </p:cxnSp>
      <p:sp>
        <p:nvSpPr>
          <p:cNvPr id="184" name="TextBox 183">
            <a:extLst>
              <a:ext uri="{FF2B5EF4-FFF2-40B4-BE49-F238E27FC236}">
                <a16:creationId xmlns:a16="http://schemas.microsoft.com/office/drawing/2014/main" id="{3808CB0E-1287-28AD-75DE-BE9A19836F3F}"/>
              </a:ext>
            </a:extLst>
          </p:cNvPr>
          <p:cNvSpPr txBox="1"/>
          <p:nvPr/>
        </p:nvSpPr>
        <p:spPr>
          <a:xfrm rot="20912150">
            <a:off x="5605236" y="430795"/>
            <a:ext cx="1377300" cy="369332"/>
          </a:xfrm>
          <a:prstGeom prst="rect">
            <a:avLst/>
          </a:prstGeom>
          <a:noFill/>
        </p:spPr>
        <p:txBody>
          <a:bodyPr wrap="none" rtlCol="0">
            <a:spAutoFit/>
          </a:bodyPr>
          <a:lstStyle/>
          <a:p>
            <a:r>
              <a:rPr lang="en-AU" dirty="0"/>
              <a:t>BIKE LANE</a:t>
            </a:r>
          </a:p>
        </p:txBody>
      </p:sp>
      <p:sp>
        <p:nvSpPr>
          <p:cNvPr id="187" name="Rectangle 186">
            <a:extLst>
              <a:ext uri="{FF2B5EF4-FFF2-40B4-BE49-F238E27FC236}">
                <a16:creationId xmlns:a16="http://schemas.microsoft.com/office/drawing/2014/main" id="{CE53AB91-FAEC-70B0-7997-92406E06E991}"/>
              </a:ext>
            </a:extLst>
          </p:cNvPr>
          <p:cNvSpPr/>
          <p:nvPr/>
        </p:nvSpPr>
        <p:spPr>
          <a:xfrm>
            <a:off x="9462173" y="5967666"/>
            <a:ext cx="2754507" cy="890334"/>
          </a:xfrm>
          <a:prstGeom prst="rect">
            <a:avLst/>
          </a:prstGeom>
          <a:pattFill prst="pct5">
            <a:fgClr>
              <a:schemeClr val="tx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Rectangle 187">
            <a:extLst>
              <a:ext uri="{FF2B5EF4-FFF2-40B4-BE49-F238E27FC236}">
                <a16:creationId xmlns:a16="http://schemas.microsoft.com/office/drawing/2014/main" id="{59D2E74E-47B1-9D3D-F784-09D078B30E17}"/>
              </a:ext>
            </a:extLst>
          </p:cNvPr>
          <p:cNvSpPr/>
          <p:nvPr/>
        </p:nvSpPr>
        <p:spPr>
          <a:xfrm rot="2487562">
            <a:off x="9016179" y="6056224"/>
            <a:ext cx="659603" cy="890334"/>
          </a:xfrm>
          <a:prstGeom prst="rect">
            <a:avLst/>
          </a:prstGeom>
          <a:pattFill prst="pct5">
            <a:fgClr>
              <a:schemeClr val="tx1"/>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9" name="TextBox 188">
            <a:extLst>
              <a:ext uri="{FF2B5EF4-FFF2-40B4-BE49-F238E27FC236}">
                <a16:creationId xmlns:a16="http://schemas.microsoft.com/office/drawing/2014/main" id="{1751C504-4720-EA0F-7102-3C6F9F11F4BF}"/>
              </a:ext>
            </a:extLst>
          </p:cNvPr>
          <p:cNvSpPr txBox="1"/>
          <p:nvPr/>
        </p:nvSpPr>
        <p:spPr>
          <a:xfrm>
            <a:off x="10164349" y="6093296"/>
            <a:ext cx="1306768" cy="230832"/>
          </a:xfrm>
          <a:prstGeom prst="rect">
            <a:avLst/>
          </a:prstGeom>
          <a:noFill/>
        </p:spPr>
        <p:txBody>
          <a:bodyPr wrap="none" rtlCol="0">
            <a:spAutoFit/>
          </a:bodyPr>
          <a:lstStyle/>
          <a:p>
            <a:r>
              <a:rPr lang="en-AU" sz="900" dirty="0"/>
              <a:t>UNSEALED / GRASS</a:t>
            </a:r>
          </a:p>
        </p:txBody>
      </p:sp>
      <p:grpSp>
        <p:nvGrpSpPr>
          <p:cNvPr id="198" name="Group 197">
            <a:extLst>
              <a:ext uri="{FF2B5EF4-FFF2-40B4-BE49-F238E27FC236}">
                <a16:creationId xmlns:a16="http://schemas.microsoft.com/office/drawing/2014/main" id="{DD66C730-DAA1-D201-C362-DA18521231F2}"/>
              </a:ext>
            </a:extLst>
          </p:cNvPr>
          <p:cNvGrpSpPr/>
          <p:nvPr/>
        </p:nvGrpSpPr>
        <p:grpSpPr>
          <a:xfrm>
            <a:off x="10256664" y="4581128"/>
            <a:ext cx="1225832" cy="886923"/>
            <a:chOff x="10256664" y="4581128"/>
            <a:chExt cx="1225832" cy="886923"/>
          </a:xfrm>
        </p:grpSpPr>
        <p:sp>
          <p:nvSpPr>
            <p:cNvPr id="196" name="Cloud 195">
              <a:extLst>
                <a:ext uri="{FF2B5EF4-FFF2-40B4-BE49-F238E27FC236}">
                  <a16:creationId xmlns:a16="http://schemas.microsoft.com/office/drawing/2014/main" id="{BF5FDF57-5040-E99B-5699-E41969682F52}"/>
                </a:ext>
              </a:extLst>
            </p:cNvPr>
            <p:cNvSpPr/>
            <p:nvPr/>
          </p:nvSpPr>
          <p:spPr>
            <a:xfrm>
              <a:off x="10256664" y="4581128"/>
              <a:ext cx="1225832" cy="886923"/>
            </a:xfrm>
            <a:prstGeom prst="cloud">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TextBox 196">
              <a:extLst>
                <a:ext uri="{FF2B5EF4-FFF2-40B4-BE49-F238E27FC236}">
                  <a16:creationId xmlns:a16="http://schemas.microsoft.com/office/drawing/2014/main" id="{6B4ED142-6E6D-70DB-C72E-2DFD7DC7584E}"/>
                </a:ext>
              </a:extLst>
            </p:cNvPr>
            <p:cNvSpPr txBox="1"/>
            <p:nvPr/>
          </p:nvSpPr>
          <p:spPr>
            <a:xfrm>
              <a:off x="10712576" y="4814097"/>
              <a:ext cx="300082" cy="369332"/>
            </a:xfrm>
            <a:prstGeom prst="rect">
              <a:avLst/>
            </a:prstGeom>
            <a:noFill/>
          </p:spPr>
          <p:txBody>
            <a:bodyPr wrap="none" rtlCol="0">
              <a:spAutoFit/>
            </a:bodyPr>
            <a:lstStyle/>
            <a:p>
              <a:r>
                <a:rPr lang="en-AU" dirty="0"/>
                <a:t>x</a:t>
              </a:r>
            </a:p>
          </p:txBody>
        </p:sp>
      </p:grpSp>
      <p:sp>
        <p:nvSpPr>
          <p:cNvPr id="205" name="Rectangle 204">
            <a:extLst>
              <a:ext uri="{FF2B5EF4-FFF2-40B4-BE49-F238E27FC236}">
                <a16:creationId xmlns:a16="http://schemas.microsoft.com/office/drawing/2014/main" id="{BA2F45EC-F5CC-25B9-B443-97F6A6ECF0B0}"/>
              </a:ext>
            </a:extLst>
          </p:cNvPr>
          <p:cNvSpPr/>
          <p:nvPr/>
        </p:nvSpPr>
        <p:spPr>
          <a:xfrm rot="20974996">
            <a:off x="9462173" y="56992"/>
            <a:ext cx="1583864" cy="86001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SHED</a:t>
            </a:r>
            <a:endParaRPr lang="en-AU" dirty="0">
              <a:solidFill>
                <a:schemeClr val="tx1"/>
              </a:solidFill>
            </a:endParaRPr>
          </a:p>
        </p:txBody>
      </p:sp>
      <p:grpSp>
        <p:nvGrpSpPr>
          <p:cNvPr id="284" name="Group 283">
            <a:extLst>
              <a:ext uri="{FF2B5EF4-FFF2-40B4-BE49-F238E27FC236}">
                <a16:creationId xmlns:a16="http://schemas.microsoft.com/office/drawing/2014/main" id="{53C03156-7B28-DEE4-A4C4-5FC4F3CE1EDD}"/>
              </a:ext>
            </a:extLst>
          </p:cNvPr>
          <p:cNvGrpSpPr/>
          <p:nvPr/>
        </p:nvGrpSpPr>
        <p:grpSpPr>
          <a:xfrm>
            <a:off x="6372302" y="1864520"/>
            <a:ext cx="537136" cy="288663"/>
            <a:chOff x="6372302" y="1864520"/>
            <a:chExt cx="537136" cy="288663"/>
          </a:xfrm>
        </p:grpSpPr>
        <p:grpSp>
          <p:nvGrpSpPr>
            <p:cNvPr id="223" name="Group 222">
              <a:extLst>
                <a:ext uri="{FF2B5EF4-FFF2-40B4-BE49-F238E27FC236}">
                  <a16:creationId xmlns:a16="http://schemas.microsoft.com/office/drawing/2014/main" id="{2BD558D7-5CD4-ECD3-B26A-9F96633CD9A1}"/>
                </a:ext>
              </a:extLst>
            </p:cNvPr>
            <p:cNvGrpSpPr/>
            <p:nvPr/>
          </p:nvGrpSpPr>
          <p:grpSpPr>
            <a:xfrm>
              <a:off x="6372302" y="1864520"/>
              <a:ext cx="537136" cy="288663"/>
              <a:chOff x="6037990" y="1906250"/>
              <a:chExt cx="537136" cy="288663"/>
            </a:xfrm>
          </p:grpSpPr>
          <p:cxnSp>
            <p:nvCxnSpPr>
              <p:cNvPr id="224" name="Straight Arrow Connector 223">
                <a:extLst>
                  <a:ext uri="{FF2B5EF4-FFF2-40B4-BE49-F238E27FC236}">
                    <a16:creationId xmlns:a16="http://schemas.microsoft.com/office/drawing/2014/main" id="{FA66E9AC-7461-19F5-62AA-F7E312F9B01F}"/>
                  </a:ext>
                </a:extLst>
              </p:cNvPr>
              <p:cNvCxnSpPr>
                <a:cxnSpLocks/>
              </p:cNvCxnSpPr>
              <p:nvPr/>
            </p:nvCxnSpPr>
            <p:spPr>
              <a:xfrm rot="2400000" flipV="1">
                <a:off x="6467126" y="1906250"/>
                <a:ext cx="108000" cy="169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53CC44F9-F23A-1E19-2EC9-26C59E5EE829}"/>
                  </a:ext>
                </a:extLst>
              </p:cNvPr>
              <p:cNvCxnSpPr>
                <a:cxnSpLocks/>
              </p:cNvCxnSpPr>
              <p:nvPr/>
            </p:nvCxnSpPr>
            <p:spPr>
              <a:xfrm rot="1800000" flipH="1">
                <a:off x="6037990" y="2042520"/>
                <a:ext cx="144000" cy="152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29" name="TextBox 228">
              <a:extLst>
                <a:ext uri="{FF2B5EF4-FFF2-40B4-BE49-F238E27FC236}">
                  <a16:creationId xmlns:a16="http://schemas.microsoft.com/office/drawing/2014/main" id="{065D2596-5B9A-4E3A-81CF-1D7C3E76F47B}"/>
                </a:ext>
              </a:extLst>
            </p:cNvPr>
            <p:cNvSpPr txBox="1"/>
            <p:nvPr/>
          </p:nvSpPr>
          <p:spPr>
            <a:xfrm rot="20602657">
              <a:off x="6453737" y="1908270"/>
              <a:ext cx="385042" cy="200055"/>
            </a:xfrm>
            <a:prstGeom prst="rect">
              <a:avLst/>
            </a:prstGeom>
            <a:noFill/>
          </p:spPr>
          <p:txBody>
            <a:bodyPr wrap="none" rtlCol="0">
              <a:spAutoFit/>
            </a:bodyPr>
            <a:lstStyle/>
            <a:p>
              <a:r>
                <a:rPr lang="en-AU" sz="700" dirty="0">
                  <a:solidFill>
                    <a:schemeClr val="accent1"/>
                  </a:solidFill>
                </a:rPr>
                <a:t>1.7m</a:t>
              </a:r>
            </a:p>
          </p:txBody>
        </p:sp>
      </p:grpSp>
      <p:grpSp>
        <p:nvGrpSpPr>
          <p:cNvPr id="287" name="Group 286">
            <a:extLst>
              <a:ext uri="{FF2B5EF4-FFF2-40B4-BE49-F238E27FC236}">
                <a16:creationId xmlns:a16="http://schemas.microsoft.com/office/drawing/2014/main" id="{28C6EFA7-BA05-BEB8-F67E-929DFA842EFE}"/>
              </a:ext>
            </a:extLst>
          </p:cNvPr>
          <p:cNvGrpSpPr/>
          <p:nvPr/>
        </p:nvGrpSpPr>
        <p:grpSpPr>
          <a:xfrm>
            <a:off x="7537676" y="5347126"/>
            <a:ext cx="670671" cy="200055"/>
            <a:chOff x="7537676" y="5347126"/>
            <a:chExt cx="670671" cy="200055"/>
          </a:xfrm>
        </p:grpSpPr>
        <p:grpSp>
          <p:nvGrpSpPr>
            <p:cNvPr id="226" name="Group 225">
              <a:extLst>
                <a:ext uri="{FF2B5EF4-FFF2-40B4-BE49-F238E27FC236}">
                  <a16:creationId xmlns:a16="http://schemas.microsoft.com/office/drawing/2014/main" id="{6A6D8378-E1BD-546D-DB31-7246AED1206E}"/>
                </a:ext>
              </a:extLst>
            </p:cNvPr>
            <p:cNvGrpSpPr/>
            <p:nvPr/>
          </p:nvGrpSpPr>
          <p:grpSpPr>
            <a:xfrm rot="1244655">
              <a:off x="7537676" y="5379109"/>
              <a:ext cx="670671" cy="153568"/>
              <a:chOff x="6291479" y="1933784"/>
              <a:chExt cx="670671" cy="153568"/>
            </a:xfrm>
          </p:grpSpPr>
          <p:cxnSp>
            <p:nvCxnSpPr>
              <p:cNvPr id="227" name="Straight Arrow Connector 226">
                <a:extLst>
                  <a:ext uri="{FF2B5EF4-FFF2-40B4-BE49-F238E27FC236}">
                    <a16:creationId xmlns:a16="http://schemas.microsoft.com/office/drawing/2014/main" id="{8A6005C2-994F-7910-484A-338584C7C02C}"/>
                  </a:ext>
                </a:extLst>
              </p:cNvPr>
              <p:cNvCxnSpPr>
                <a:cxnSpLocks/>
              </p:cNvCxnSpPr>
              <p:nvPr/>
            </p:nvCxnSpPr>
            <p:spPr>
              <a:xfrm rot="20355345">
                <a:off x="6731924" y="1933784"/>
                <a:ext cx="230226" cy="17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a:extLst>
                  <a:ext uri="{FF2B5EF4-FFF2-40B4-BE49-F238E27FC236}">
                    <a16:creationId xmlns:a16="http://schemas.microsoft.com/office/drawing/2014/main" id="{FF28CBFC-7E50-8F6B-AC30-D99B60876434}"/>
                  </a:ext>
                </a:extLst>
              </p:cNvPr>
              <p:cNvCxnSpPr>
                <a:cxnSpLocks/>
              </p:cNvCxnSpPr>
              <p:nvPr/>
            </p:nvCxnSpPr>
            <p:spPr>
              <a:xfrm rot="20355345" flipH="1" flipV="1">
                <a:off x="6291479" y="2067304"/>
                <a:ext cx="247628" cy="200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30" name="TextBox 229">
              <a:extLst>
                <a:ext uri="{FF2B5EF4-FFF2-40B4-BE49-F238E27FC236}">
                  <a16:creationId xmlns:a16="http://schemas.microsoft.com/office/drawing/2014/main" id="{AF4A8A02-5611-BB15-23B6-C24C073C16BE}"/>
                </a:ext>
              </a:extLst>
            </p:cNvPr>
            <p:cNvSpPr txBox="1"/>
            <p:nvPr/>
          </p:nvSpPr>
          <p:spPr>
            <a:xfrm rot="207030">
              <a:off x="7687651" y="5347126"/>
              <a:ext cx="385042" cy="200055"/>
            </a:xfrm>
            <a:prstGeom prst="rect">
              <a:avLst/>
            </a:prstGeom>
            <a:noFill/>
          </p:spPr>
          <p:txBody>
            <a:bodyPr wrap="none" rtlCol="0">
              <a:spAutoFit/>
            </a:bodyPr>
            <a:lstStyle/>
            <a:p>
              <a:r>
                <a:rPr lang="en-AU" sz="700" dirty="0">
                  <a:solidFill>
                    <a:schemeClr val="accent1"/>
                  </a:solidFill>
                </a:rPr>
                <a:t>1.7m</a:t>
              </a:r>
            </a:p>
          </p:txBody>
        </p:sp>
      </p:grpSp>
      <p:grpSp>
        <p:nvGrpSpPr>
          <p:cNvPr id="285" name="Group 284">
            <a:extLst>
              <a:ext uri="{FF2B5EF4-FFF2-40B4-BE49-F238E27FC236}">
                <a16:creationId xmlns:a16="http://schemas.microsoft.com/office/drawing/2014/main" id="{7754B5AE-5C19-7B04-DC66-36D02902D8AF}"/>
              </a:ext>
            </a:extLst>
          </p:cNvPr>
          <p:cNvGrpSpPr/>
          <p:nvPr/>
        </p:nvGrpSpPr>
        <p:grpSpPr>
          <a:xfrm>
            <a:off x="7615734" y="2313171"/>
            <a:ext cx="332933" cy="483283"/>
            <a:chOff x="7615734" y="2313171"/>
            <a:chExt cx="332933" cy="483283"/>
          </a:xfrm>
        </p:grpSpPr>
        <p:sp>
          <p:nvSpPr>
            <p:cNvPr id="234" name="Right Triangle 233">
              <a:extLst>
                <a:ext uri="{FF2B5EF4-FFF2-40B4-BE49-F238E27FC236}">
                  <a16:creationId xmlns:a16="http://schemas.microsoft.com/office/drawing/2014/main" id="{A3F9814D-1837-FB8B-25D9-C7584A923B9A}"/>
                </a:ext>
              </a:extLst>
            </p:cNvPr>
            <p:cNvSpPr/>
            <p:nvPr/>
          </p:nvSpPr>
          <p:spPr>
            <a:xfrm rot="4154753">
              <a:off x="7570901" y="2418688"/>
              <a:ext cx="446527" cy="309005"/>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6" name="TextBox 235">
              <a:extLst>
                <a:ext uri="{FF2B5EF4-FFF2-40B4-BE49-F238E27FC236}">
                  <a16:creationId xmlns:a16="http://schemas.microsoft.com/office/drawing/2014/main" id="{6FB2103D-9B86-A446-B3A6-5AC614B7C839}"/>
                </a:ext>
              </a:extLst>
            </p:cNvPr>
            <p:cNvSpPr txBox="1"/>
            <p:nvPr/>
          </p:nvSpPr>
          <p:spPr>
            <a:xfrm rot="4201482">
              <a:off x="7520837" y="2408068"/>
              <a:ext cx="389850" cy="200055"/>
            </a:xfrm>
            <a:prstGeom prst="rect">
              <a:avLst/>
            </a:prstGeom>
            <a:noFill/>
          </p:spPr>
          <p:txBody>
            <a:bodyPr wrap="none" rtlCol="0">
              <a:spAutoFit/>
            </a:bodyPr>
            <a:lstStyle/>
            <a:p>
              <a:r>
                <a:rPr lang="en-AU" sz="700" dirty="0">
                  <a:solidFill>
                    <a:schemeClr val="accent1"/>
                  </a:solidFill>
                </a:rPr>
                <a:t>5.8%</a:t>
              </a:r>
            </a:p>
          </p:txBody>
        </p:sp>
      </p:grpSp>
      <p:grpSp>
        <p:nvGrpSpPr>
          <p:cNvPr id="286" name="Group 285">
            <a:extLst>
              <a:ext uri="{FF2B5EF4-FFF2-40B4-BE49-F238E27FC236}">
                <a16:creationId xmlns:a16="http://schemas.microsoft.com/office/drawing/2014/main" id="{AD483C31-EA8E-4801-E709-A1C38D070979}"/>
              </a:ext>
            </a:extLst>
          </p:cNvPr>
          <p:cNvGrpSpPr/>
          <p:nvPr/>
        </p:nvGrpSpPr>
        <p:grpSpPr>
          <a:xfrm>
            <a:off x="8294152" y="4197649"/>
            <a:ext cx="290005" cy="517247"/>
            <a:chOff x="8294152" y="4197649"/>
            <a:chExt cx="290005" cy="517247"/>
          </a:xfrm>
        </p:grpSpPr>
        <p:sp>
          <p:nvSpPr>
            <p:cNvPr id="237" name="Right Triangle 236">
              <a:extLst>
                <a:ext uri="{FF2B5EF4-FFF2-40B4-BE49-F238E27FC236}">
                  <a16:creationId xmlns:a16="http://schemas.microsoft.com/office/drawing/2014/main" id="{C7FCCCF7-426A-FE9C-2B4D-5A37C5C31AFC}"/>
                </a:ext>
              </a:extLst>
            </p:cNvPr>
            <p:cNvSpPr/>
            <p:nvPr/>
          </p:nvSpPr>
          <p:spPr>
            <a:xfrm rot="15007371" flipV="1">
              <a:off x="8216278" y="4276297"/>
              <a:ext cx="446527" cy="289231"/>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8" name="TextBox 237">
              <a:extLst>
                <a:ext uri="{FF2B5EF4-FFF2-40B4-BE49-F238E27FC236}">
                  <a16:creationId xmlns:a16="http://schemas.microsoft.com/office/drawing/2014/main" id="{759062BC-F121-0D6C-ADF0-3DB4F552A3A0}"/>
                </a:ext>
              </a:extLst>
            </p:cNvPr>
            <p:cNvSpPr txBox="1"/>
            <p:nvPr/>
          </p:nvSpPr>
          <p:spPr>
            <a:xfrm rot="4063305">
              <a:off x="8199494" y="4420183"/>
              <a:ext cx="389371" cy="200055"/>
            </a:xfrm>
            <a:prstGeom prst="rect">
              <a:avLst/>
            </a:prstGeom>
            <a:noFill/>
          </p:spPr>
          <p:txBody>
            <a:bodyPr wrap="square" rtlCol="0">
              <a:spAutoFit/>
            </a:bodyPr>
            <a:lstStyle/>
            <a:p>
              <a:r>
                <a:rPr lang="en-AU" sz="700" dirty="0">
                  <a:solidFill>
                    <a:schemeClr val="accent1"/>
                  </a:solidFill>
                </a:rPr>
                <a:t>6.3%</a:t>
              </a:r>
            </a:p>
          </p:txBody>
        </p:sp>
      </p:grpSp>
      <p:grpSp>
        <p:nvGrpSpPr>
          <p:cNvPr id="245" name="Group 244">
            <a:extLst>
              <a:ext uri="{FF2B5EF4-FFF2-40B4-BE49-F238E27FC236}">
                <a16:creationId xmlns:a16="http://schemas.microsoft.com/office/drawing/2014/main" id="{AD31CFF9-D82D-B35D-3A89-CD24D97D652B}"/>
              </a:ext>
            </a:extLst>
          </p:cNvPr>
          <p:cNvGrpSpPr/>
          <p:nvPr/>
        </p:nvGrpSpPr>
        <p:grpSpPr>
          <a:xfrm>
            <a:off x="7187506" y="2532796"/>
            <a:ext cx="253916" cy="657989"/>
            <a:chOff x="7193368" y="2526934"/>
            <a:chExt cx="253916" cy="657989"/>
          </a:xfrm>
        </p:grpSpPr>
        <p:cxnSp>
          <p:nvCxnSpPr>
            <p:cNvPr id="239" name="Straight Arrow Connector 238">
              <a:extLst>
                <a:ext uri="{FF2B5EF4-FFF2-40B4-BE49-F238E27FC236}">
                  <a16:creationId xmlns:a16="http://schemas.microsoft.com/office/drawing/2014/main" id="{CB1E44BC-7B17-23F3-02CB-6999AC4FC786}"/>
                </a:ext>
              </a:extLst>
            </p:cNvPr>
            <p:cNvCxnSpPr>
              <a:cxnSpLocks/>
            </p:cNvCxnSpPr>
            <p:nvPr/>
          </p:nvCxnSpPr>
          <p:spPr>
            <a:xfrm rot="300000">
              <a:off x="7364919" y="3040923"/>
              <a:ext cx="72782" cy="144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40" name="TextBox 239">
              <a:extLst>
                <a:ext uri="{FF2B5EF4-FFF2-40B4-BE49-F238E27FC236}">
                  <a16:creationId xmlns:a16="http://schemas.microsoft.com/office/drawing/2014/main" id="{7389CEDF-5E35-10FF-234C-287FCC08B614}"/>
                </a:ext>
              </a:extLst>
            </p:cNvPr>
            <p:cNvSpPr txBox="1"/>
            <p:nvPr/>
          </p:nvSpPr>
          <p:spPr>
            <a:xfrm rot="4188119">
              <a:off x="7078112" y="2753490"/>
              <a:ext cx="484428" cy="253916"/>
            </a:xfrm>
            <a:prstGeom prst="rect">
              <a:avLst/>
            </a:prstGeom>
            <a:noFill/>
          </p:spPr>
          <p:txBody>
            <a:bodyPr wrap="none" rtlCol="0">
              <a:spAutoFit/>
            </a:bodyPr>
            <a:lstStyle/>
            <a:p>
              <a:r>
                <a:rPr lang="en-AU" sz="1050" dirty="0">
                  <a:solidFill>
                    <a:schemeClr val="accent1"/>
                  </a:solidFill>
                </a:rPr>
                <a:t>1.5m</a:t>
              </a:r>
            </a:p>
          </p:txBody>
        </p:sp>
        <p:cxnSp>
          <p:nvCxnSpPr>
            <p:cNvPr id="243" name="Straight Arrow Connector 242">
              <a:extLst>
                <a:ext uri="{FF2B5EF4-FFF2-40B4-BE49-F238E27FC236}">
                  <a16:creationId xmlns:a16="http://schemas.microsoft.com/office/drawing/2014/main" id="{E181A30A-D5EA-A2F6-9B85-E30680AA7ABF}"/>
                </a:ext>
              </a:extLst>
            </p:cNvPr>
            <p:cNvCxnSpPr>
              <a:cxnSpLocks/>
            </p:cNvCxnSpPr>
            <p:nvPr/>
          </p:nvCxnSpPr>
          <p:spPr>
            <a:xfrm rot="21060000" flipH="1" flipV="1">
              <a:off x="7210626" y="2526934"/>
              <a:ext cx="36000" cy="216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46" name="Group 245">
            <a:extLst>
              <a:ext uri="{FF2B5EF4-FFF2-40B4-BE49-F238E27FC236}">
                <a16:creationId xmlns:a16="http://schemas.microsoft.com/office/drawing/2014/main" id="{897238F4-1D3B-8436-3357-3B321646BDCC}"/>
              </a:ext>
            </a:extLst>
          </p:cNvPr>
          <p:cNvGrpSpPr/>
          <p:nvPr/>
        </p:nvGrpSpPr>
        <p:grpSpPr>
          <a:xfrm>
            <a:off x="7641989" y="3820854"/>
            <a:ext cx="311405" cy="873584"/>
            <a:chOff x="7149659" y="2328724"/>
            <a:chExt cx="311405" cy="873584"/>
          </a:xfrm>
        </p:grpSpPr>
        <p:cxnSp>
          <p:nvCxnSpPr>
            <p:cNvPr id="247" name="Straight Arrow Connector 246">
              <a:extLst>
                <a:ext uri="{FF2B5EF4-FFF2-40B4-BE49-F238E27FC236}">
                  <a16:creationId xmlns:a16="http://schemas.microsoft.com/office/drawing/2014/main" id="{BD588997-1EEF-A0C3-0F95-26E8370B2865}"/>
                </a:ext>
              </a:extLst>
            </p:cNvPr>
            <p:cNvCxnSpPr>
              <a:cxnSpLocks/>
            </p:cNvCxnSpPr>
            <p:nvPr/>
          </p:nvCxnSpPr>
          <p:spPr>
            <a:xfrm rot="21240000">
              <a:off x="7374334" y="2878308"/>
              <a:ext cx="86730" cy="324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48" name="TextBox 247">
              <a:extLst>
                <a:ext uri="{FF2B5EF4-FFF2-40B4-BE49-F238E27FC236}">
                  <a16:creationId xmlns:a16="http://schemas.microsoft.com/office/drawing/2014/main" id="{2F62D48B-FAEE-DF26-2E56-BC2E3900E62A}"/>
                </a:ext>
              </a:extLst>
            </p:cNvPr>
            <p:cNvSpPr txBox="1"/>
            <p:nvPr/>
          </p:nvSpPr>
          <p:spPr>
            <a:xfrm rot="4209124">
              <a:off x="7043250" y="2573612"/>
              <a:ext cx="484428" cy="253916"/>
            </a:xfrm>
            <a:prstGeom prst="rect">
              <a:avLst/>
            </a:prstGeom>
            <a:noFill/>
          </p:spPr>
          <p:txBody>
            <a:bodyPr wrap="none" rtlCol="0">
              <a:spAutoFit/>
            </a:bodyPr>
            <a:lstStyle/>
            <a:p>
              <a:r>
                <a:rPr lang="en-AU" sz="1050" dirty="0">
                  <a:solidFill>
                    <a:schemeClr val="accent1"/>
                  </a:solidFill>
                </a:rPr>
                <a:t>1.8m</a:t>
              </a:r>
            </a:p>
          </p:txBody>
        </p:sp>
        <p:cxnSp>
          <p:nvCxnSpPr>
            <p:cNvPr id="249" name="Straight Arrow Connector 248">
              <a:extLst>
                <a:ext uri="{FF2B5EF4-FFF2-40B4-BE49-F238E27FC236}">
                  <a16:creationId xmlns:a16="http://schemas.microsoft.com/office/drawing/2014/main" id="{2511C12B-81BB-FD56-CB98-EA8D99BB84B2}"/>
                </a:ext>
              </a:extLst>
            </p:cNvPr>
            <p:cNvCxnSpPr>
              <a:cxnSpLocks/>
            </p:cNvCxnSpPr>
            <p:nvPr/>
          </p:nvCxnSpPr>
          <p:spPr>
            <a:xfrm rot="60000" flipH="1" flipV="1">
              <a:off x="7149659" y="2328724"/>
              <a:ext cx="84671" cy="20527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50" name="Group 249">
            <a:extLst>
              <a:ext uri="{FF2B5EF4-FFF2-40B4-BE49-F238E27FC236}">
                <a16:creationId xmlns:a16="http://schemas.microsoft.com/office/drawing/2014/main" id="{129EEFF7-7EE0-3984-9107-4A974D0E7DFD}"/>
              </a:ext>
            </a:extLst>
          </p:cNvPr>
          <p:cNvGrpSpPr/>
          <p:nvPr/>
        </p:nvGrpSpPr>
        <p:grpSpPr>
          <a:xfrm>
            <a:off x="7043534" y="2570920"/>
            <a:ext cx="785343" cy="2166299"/>
            <a:chOff x="7216761" y="2500416"/>
            <a:chExt cx="785343" cy="2166299"/>
          </a:xfrm>
        </p:grpSpPr>
        <p:cxnSp>
          <p:nvCxnSpPr>
            <p:cNvPr id="251" name="Straight Arrow Connector 250">
              <a:extLst>
                <a:ext uri="{FF2B5EF4-FFF2-40B4-BE49-F238E27FC236}">
                  <a16:creationId xmlns:a16="http://schemas.microsoft.com/office/drawing/2014/main" id="{C001FD2D-EBBE-BB11-8433-E99800D8B2F6}"/>
                </a:ext>
              </a:extLst>
            </p:cNvPr>
            <p:cNvCxnSpPr>
              <a:cxnSpLocks/>
            </p:cNvCxnSpPr>
            <p:nvPr/>
          </p:nvCxnSpPr>
          <p:spPr>
            <a:xfrm>
              <a:off x="7640752" y="3611899"/>
              <a:ext cx="361352" cy="1054816"/>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252" name="TextBox 251">
              <a:extLst>
                <a:ext uri="{FF2B5EF4-FFF2-40B4-BE49-F238E27FC236}">
                  <a16:creationId xmlns:a16="http://schemas.microsoft.com/office/drawing/2014/main" id="{FF8EBB48-F83A-088E-01D2-DFF2701A2EC6}"/>
                </a:ext>
              </a:extLst>
            </p:cNvPr>
            <p:cNvSpPr txBox="1"/>
            <p:nvPr/>
          </p:nvSpPr>
          <p:spPr>
            <a:xfrm rot="4123691">
              <a:off x="7328444" y="3285174"/>
              <a:ext cx="484428" cy="253916"/>
            </a:xfrm>
            <a:prstGeom prst="rect">
              <a:avLst/>
            </a:prstGeom>
            <a:noFill/>
          </p:spPr>
          <p:txBody>
            <a:bodyPr wrap="none" rtlCol="0">
              <a:spAutoFit/>
            </a:bodyPr>
            <a:lstStyle/>
            <a:p>
              <a:r>
                <a:rPr lang="en-AU" sz="1050" dirty="0">
                  <a:solidFill>
                    <a:schemeClr val="accent1"/>
                  </a:solidFill>
                </a:rPr>
                <a:t>4.9m</a:t>
              </a:r>
            </a:p>
          </p:txBody>
        </p:sp>
        <p:cxnSp>
          <p:nvCxnSpPr>
            <p:cNvPr id="253" name="Straight Arrow Connector 252">
              <a:extLst>
                <a:ext uri="{FF2B5EF4-FFF2-40B4-BE49-F238E27FC236}">
                  <a16:creationId xmlns:a16="http://schemas.microsoft.com/office/drawing/2014/main" id="{C3602099-8441-93E0-ED29-34D678FB96ED}"/>
                </a:ext>
              </a:extLst>
            </p:cNvPr>
            <p:cNvCxnSpPr>
              <a:cxnSpLocks/>
              <a:stCxn id="252" idx="1"/>
            </p:cNvCxnSpPr>
            <p:nvPr/>
          </p:nvCxnSpPr>
          <p:spPr>
            <a:xfrm flipH="1" flipV="1">
              <a:off x="7216761" y="2500416"/>
              <a:ext cx="266023" cy="720000"/>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grpSp>
      <p:grpSp>
        <p:nvGrpSpPr>
          <p:cNvPr id="288" name="Group 287">
            <a:extLst>
              <a:ext uri="{FF2B5EF4-FFF2-40B4-BE49-F238E27FC236}">
                <a16:creationId xmlns:a16="http://schemas.microsoft.com/office/drawing/2014/main" id="{B1576407-445B-CE1D-6023-5F0723078779}"/>
              </a:ext>
            </a:extLst>
          </p:cNvPr>
          <p:cNvGrpSpPr/>
          <p:nvPr/>
        </p:nvGrpSpPr>
        <p:grpSpPr>
          <a:xfrm rot="16381803">
            <a:off x="6888767" y="1217050"/>
            <a:ext cx="356780" cy="475917"/>
            <a:chOff x="7591887" y="2320537"/>
            <a:chExt cx="356780" cy="475917"/>
          </a:xfrm>
        </p:grpSpPr>
        <p:sp>
          <p:nvSpPr>
            <p:cNvPr id="289" name="Right Triangle 288">
              <a:extLst>
                <a:ext uri="{FF2B5EF4-FFF2-40B4-BE49-F238E27FC236}">
                  <a16:creationId xmlns:a16="http://schemas.microsoft.com/office/drawing/2014/main" id="{A62BC406-C264-0C89-55D7-8E36FE6DD49A}"/>
                </a:ext>
              </a:extLst>
            </p:cNvPr>
            <p:cNvSpPr/>
            <p:nvPr/>
          </p:nvSpPr>
          <p:spPr>
            <a:xfrm rot="4154753">
              <a:off x="7570901" y="2418688"/>
              <a:ext cx="446527" cy="309005"/>
            </a:xfrm>
            <a:prstGeom prst="rtTriangl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0" name="TextBox 289">
              <a:extLst>
                <a:ext uri="{FF2B5EF4-FFF2-40B4-BE49-F238E27FC236}">
                  <a16:creationId xmlns:a16="http://schemas.microsoft.com/office/drawing/2014/main" id="{2B346AD3-FF1F-70FA-672A-E38DFA65FB54}"/>
                </a:ext>
              </a:extLst>
            </p:cNvPr>
            <p:cNvSpPr txBox="1"/>
            <p:nvPr/>
          </p:nvSpPr>
          <p:spPr>
            <a:xfrm rot="4087478">
              <a:off x="7496990" y="2415434"/>
              <a:ext cx="389850" cy="200055"/>
            </a:xfrm>
            <a:prstGeom prst="rect">
              <a:avLst/>
            </a:prstGeom>
            <a:noFill/>
          </p:spPr>
          <p:txBody>
            <a:bodyPr wrap="none" rtlCol="0">
              <a:spAutoFit/>
            </a:bodyPr>
            <a:lstStyle/>
            <a:p>
              <a:r>
                <a:rPr lang="en-AU" sz="700" dirty="0">
                  <a:solidFill>
                    <a:schemeClr val="accent1"/>
                  </a:solidFill>
                </a:rPr>
                <a:t>1.2%</a:t>
              </a:r>
            </a:p>
          </p:txBody>
        </p:sp>
      </p:grpSp>
      <p:sp>
        <p:nvSpPr>
          <p:cNvPr id="293" name="TextBox 292">
            <a:extLst>
              <a:ext uri="{FF2B5EF4-FFF2-40B4-BE49-F238E27FC236}">
                <a16:creationId xmlns:a16="http://schemas.microsoft.com/office/drawing/2014/main" id="{008F802E-E06C-90D2-DDE7-F917F67C5D27}"/>
              </a:ext>
            </a:extLst>
          </p:cNvPr>
          <p:cNvSpPr txBox="1"/>
          <p:nvPr/>
        </p:nvSpPr>
        <p:spPr>
          <a:xfrm>
            <a:off x="8448742" y="5814642"/>
            <a:ext cx="460382" cy="230832"/>
          </a:xfrm>
          <a:prstGeom prst="rect">
            <a:avLst/>
          </a:prstGeom>
          <a:noFill/>
        </p:spPr>
        <p:txBody>
          <a:bodyPr wrap="none" rtlCol="0">
            <a:spAutoFit/>
          </a:bodyPr>
          <a:lstStyle/>
          <a:p>
            <a:r>
              <a:rPr lang="en-AU" sz="900" dirty="0">
                <a:solidFill>
                  <a:schemeClr val="accent1"/>
                </a:solidFill>
              </a:rPr>
              <a:t>Level</a:t>
            </a:r>
          </a:p>
        </p:txBody>
      </p:sp>
      <p:sp>
        <p:nvSpPr>
          <p:cNvPr id="190" name="Rectangle 189">
            <a:extLst>
              <a:ext uri="{FF2B5EF4-FFF2-40B4-BE49-F238E27FC236}">
                <a16:creationId xmlns:a16="http://schemas.microsoft.com/office/drawing/2014/main" id="{FBB876F9-CE0A-1C0D-58CE-C846BE240920}"/>
              </a:ext>
            </a:extLst>
          </p:cNvPr>
          <p:cNvSpPr/>
          <p:nvPr/>
        </p:nvSpPr>
        <p:spPr>
          <a:xfrm>
            <a:off x="5519936" y="6525344"/>
            <a:ext cx="6984776" cy="4742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TextBox 191">
            <a:extLst>
              <a:ext uri="{FF2B5EF4-FFF2-40B4-BE49-F238E27FC236}">
                <a16:creationId xmlns:a16="http://schemas.microsoft.com/office/drawing/2014/main" id="{F7704D32-27D9-BA78-3F16-305F5A35A4AD}"/>
              </a:ext>
            </a:extLst>
          </p:cNvPr>
          <p:cNvSpPr txBox="1"/>
          <p:nvPr/>
        </p:nvSpPr>
        <p:spPr>
          <a:xfrm>
            <a:off x="7193341" y="6493653"/>
            <a:ext cx="1202252" cy="369332"/>
          </a:xfrm>
          <a:prstGeom prst="rect">
            <a:avLst/>
          </a:prstGeom>
          <a:noFill/>
        </p:spPr>
        <p:txBody>
          <a:bodyPr wrap="none" rtlCol="0">
            <a:spAutoFit/>
          </a:bodyPr>
          <a:lstStyle/>
          <a:p>
            <a:r>
              <a:rPr lang="en-AU" dirty="0"/>
              <a:t>MARY ST</a:t>
            </a:r>
          </a:p>
        </p:txBody>
      </p:sp>
      <p:cxnSp>
        <p:nvCxnSpPr>
          <p:cNvPr id="298" name="Straight Connector 297">
            <a:extLst>
              <a:ext uri="{FF2B5EF4-FFF2-40B4-BE49-F238E27FC236}">
                <a16:creationId xmlns:a16="http://schemas.microsoft.com/office/drawing/2014/main" id="{509DD0EC-A7EA-0E78-F053-9D1C46C5D9F6}"/>
              </a:ext>
            </a:extLst>
          </p:cNvPr>
          <p:cNvCxnSpPr>
            <a:cxnSpLocks/>
          </p:cNvCxnSpPr>
          <p:nvPr/>
        </p:nvCxnSpPr>
        <p:spPr>
          <a:xfrm rot="20727502">
            <a:off x="10313979" y="5870538"/>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299" name="Straight Connector 298">
            <a:extLst>
              <a:ext uri="{FF2B5EF4-FFF2-40B4-BE49-F238E27FC236}">
                <a16:creationId xmlns:a16="http://schemas.microsoft.com/office/drawing/2014/main" id="{23045356-474D-B499-0BB2-B5628A89C22A}"/>
              </a:ext>
            </a:extLst>
          </p:cNvPr>
          <p:cNvCxnSpPr>
            <a:cxnSpLocks/>
          </p:cNvCxnSpPr>
          <p:nvPr/>
        </p:nvCxnSpPr>
        <p:spPr>
          <a:xfrm rot="20727502">
            <a:off x="9751481" y="4296522"/>
            <a:ext cx="72008" cy="144016"/>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AA311757-136F-DF2C-EEBC-14C306A58A89}"/>
              </a:ext>
            </a:extLst>
          </p:cNvPr>
          <p:cNvSpPr txBox="1"/>
          <p:nvPr/>
        </p:nvSpPr>
        <p:spPr>
          <a:xfrm>
            <a:off x="218485" y="397832"/>
            <a:ext cx="3549845" cy="1477328"/>
          </a:xfrm>
          <a:prstGeom prst="rect">
            <a:avLst/>
          </a:prstGeom>
          <a:noFill/>
          <a:ln>
            <a:solidFill>
              <a:schemeClr val="tx1"/>
            </a:solidFill>
          </a:ln>
        </p:spPr>
        <p:txBody>
          <a:bodyPr wrap="square" rtlCol="0">
            <a:spAutoFit/>
          </a:bodyPr>
          <a:lstStyle/>
          <a:p>
            <a:r>
              <a:rPr lang="en-AU" dirty="0"/>
              <a:t>ID: 850</a:t>
            </a:r>
          </a:p>
          <a:p>
            <a:r>
              <a:rPr lang="en-AU" dirty="0"/>
              <a:t>Type: Public Pedestrian</a:t>
            </a:r>
          </a:p>
          <a:p>
            <a:r>
              <a:rPr lang="en-AU" dirty="0"/>
              <a:t>Line/Branch Name: Main line</a:t>
            </a:r>
          </a:p>
          <a:p>
            <a:r>
              <a:rPr lang="en-AU" dirty="0"/>
              <a:t>Crossing Kilometrage: 43.140km</a:t>
            </a:r>
          </a:p>
          <a:p>
            <a:r>
              <a:rPr lang="en-AU" dirty="0"/>
              <a:t>Date: 07-APR-2025</a:t>
            </a:r>
          </a:p>
        </p:txBody>
      </p:sp>
      <p:cxnSp>
        <p:nvCxnSpPr>
          <p:cNvPr id="23" name="Straight Connector 22">
            <a:extLst>
              <a:ext uri="{FF2B5EF4-FFF2-40B4-BE49-F238E27FC236}">
                <a16:creationId xmlns:a16="http://schemas.microsoft.com/office/drawing/2014/main" id="{CB2A1CFC-0449-2E62-8765-DA79F117376C}"/>
              </a:ext>
            </a:extLst>
          </p:cNvPr>
          <p:cNvCxnSpPr>
            <a:cxnSpLocks/>
          </p:cNvCxnSpPr>
          <p:nvPr/>
        </p:nvCxnSpPr>
        <p:spPr>
          <a:xfrm rot="20727502">
            <a:off x="6036479" y="2558170"/>
            <a:ext cx="72008" cy="144016"/>
          </a:xfrm>
          <a:prstGeom prst="line">
            <a:avLst/>
          </a:prstGeom>
        </p:spPr>
        <p:style>
          <a:lnRef idx="1">
            <a:schemeClr val="dk1"/>
          </a:lnRef>
          <a:fillRef idx="0">
            <a:schemeClr val="dk1"/>
          </a:fillRef>
          <a:effectRef idx="0">
            <a:schemeClr val="dk1"/>
          </a:effectRef>
          <a:fontRef idx="minor">
            <a:schemeClr val="tx1"/>
          </a:fontRef>
        </p:style>
      </p:cxnSp>
      <p:grpSp>
        <p:nvGrpSpPr>
          <p:cNvPr id="345" name="Group 344">
            <a:extLst>
              <a:ext uri="{FF2B5EF4-FFF2-40B4-BE49-F238E27FC236}">
                <a16:creationId xmlns:a16="http://schemas.microsoft.com/office/drawing/2014/main" id="{8A71ACD5-1E00-4C85-97EC-B0BA5872E4B1}"/>
              </a:ext>
            </a:extLst>
          </p:cNvPr>
          <p:cNvGrpSpPr/>
          <p:nvPr/>
        </p:nvGrpSpPr>
        <p:grpSpPr>
          <a:xfrm>
            <a:off x="6879637" y="1944296"/>
            <a:ext cx="1186975" cy="632350"/>
            <a:chOff x="6879637" y="1944296"/>
            <a:chExt cx="1186975" cy="632350"/>
          </a:xfrm>
        </p:grpSpPr>
        <p:sp>
          <p:nvSpPr>
            <p:cNvPr id="15" name="Rectangle 14">
              <a:extLst>
                <a:ext uri="{FF2B5EF4-FFF2-40B4-BE49-F238E27FC236}">
                  <a16:creationId xmlns:a16="http://schemas.microsoft.com/office/drawing/2014/main" id="{0C9E1ABE-CB1A-865C-6582-E36615123944}"/>
                </a:ext>
              </a:extLst>
            </p:cNvPr>
            <p:cNvSpPr/>
            <p:nvPr/>
          </p:nvSpPr>
          <p:spPr>
            <a:xfrm rot="20357646">
              <a:off x="6879637" y="2104418"/>
              <a:ext cx="1186975" cy="31101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86763668-BDE6-D539-E1B1-9DD2C6A20E2A}"/>
                </a:ext>
              </a:extLst>
            </p:cNvPr>
            <p:cNvSpPr/>
            <p:nvPr/>
          </p:nvSpPr>
          <p:spPr>
            <a:xfrm rot="19913552">
              <a:off x="6919999" y="233037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93A39CD4-9B57-4E8A-0693-F0A6292ECDE5}"/>
                </a:ext>
              </a:extLst>
            </p:cNvPr>
            <p:cNvSpPr/>
            <p:nvPr/>
          </p:nvSpPr>
          <p:spPr>
            <a:xfrm rot="19913552">
              <a:off x="6986874" y="2306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Oval 44">
              <a:extLst>
                <a:ext uri="{FF2B5EF4-FFF2-40B4-BE49-F238E27FC236}">
                  <a16:creationId xmlns:a16="http://schemas.microsoft.com/office/drawing/2014/main" id="{3088DB8E-0EE2-5217-BA41-0A05F0AAAFFB}"/>
                </a:ext>
              </a:extLst>
            </p:cNvPr>
            <p:cNvSpPr/>
            <p:nvPr/>
          </p:nvSpPr>
          <p:spPr>
            <a:xfrm rot="19913552">
              <a:off x="7053749" y="227823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Oval 47">
              <a:extLst>
                <a:ext uri="{FF2B5EF4-FFF2-40B4-BE49-F238E27FC236}">
                  <a16:creationId xmlns:a16="http://schemas.microsoft.com/office/drawing/2014/main" id="{D508C6C4-CC45-930B-5335-D71B29DADFE7}"/>
                </a:ext>
              </a:extLst>
            </p:cNvPr>
            <p:cNvSpPr/>
            <p:nvPr/>
          </p:nvSpPr>
          <p:spPr>
            <a:xfrm rot="19913552">
              <a:off x="6944357" y="24004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Oval 54">
              <a:extLst>
                <a:ext uri="{FF2B5EF4-FFF2-40B4-BE49-F238E27FC236}">
                  <a16:creationId xmlns:a16="http://schemas.microsoft.com/office/drawing/2014/main" id="{D45EAB0C-541B-EBAE-393C-31906AB4CBB2}"/>
                </a:ext>
              </a:extLst>
            </p:cNvPr>
            <p:cNvSpPr/>
            <p:nvPr/>
          </p:nvSpPr>
          <p:spPr>
            <a:xfrm rot="19913552">
              <a:off x="7011232" y="23762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Oval 57">
              <a:extLst>
                <a:ext uri="{FF2B5EF4-FFF2-40B4-BE49-F238E27FC236}">
                  <a16:creationId xmlns:a16="http://schemas.microsoft.com/office/drawing/2014/main" id="{ABBA5A7A-22BD-521A-1049-A99A1CD88150}"/>
                </a:ext>
              </a:extLst>
            </p:cNvPr>
            <p:cNvSpPr/>
            <p:nvPr/>
          </p:nvSpPr>
          <p:spPr>
            <a:xfrm rot="19913552">
              <a:off x="7078107" y="23502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A41776D4-3510-6DFE-7CB1-436B5CB06E33}"/>
                </a:ext>
              </a:extLst>
            </p:cNvPr>
            <p:cNvSpPr/>
            <p:nvPr/>
          </p:nvSpPr>
          <p:spPr>
            <a:xfrm rot="19913552">
              <a:off x="6968715" y="24705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Oval 60">
              <a:extLst>
                <a:ext uri="{FF2B5EF4-FFF2-40B4-BE49-F238E27FC236}">
                  <a16:creationId xmlns:a16="http://schemas.microsoft.com/office/drawing/2014/main" id="{9704467E-ED3E-B153-FA8E-C4622CE5F436}"/>
                </a:ext>
              </a:extLst>
            </p:cNvPr>
            <p:cNvSpPr/>
            <p:nvPr/>
          </p:nvSpPr>
          <p:spPr>
            <a:xfrm rot="19913552">
              <a:off x="7035590" y="24463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D3AA2687-E48E-18C1-87C0-9B17EA0A5D9A}"/>
                </a:ext>
              </a:extLst>
            </p:cNvPr>
            <p:cNvSpPr/>
            <p:nvPr/>
          </p:nvSpPr>
          <p:spPr>
            <a:xfrm rot="19913552">
              <a:off x="7102465" y="24203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9BB5F3FB-DD66-7571-A543-7576AB849A98}"/>
                </a:ext>
              </a:extLst>
            </p:cNvPr>
            <p:cNvSpPr/>
            <p:nvPr/>
          </p:nvSpPr>
          <p:spPr>
            <a:xfrm rot="19913552">
              <a:off x="6993073" y="25406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Oval 64">
              <a:extLst>
                <a:ext uri="{FF2B5EF4-FFF2-40B4-BE49-F238E27FC236}">
                  <a16:creationId xmlns:a16="http://schemas.microsoft.com/office/drawing/2014/main" id="{FF2674EB-632F-CEB7-39A8-533FBE5FCB4C}"/>
                </a:ext>
              </a:extLst>
            </p:cNvPr>
            <p:cNvSpPr/>
            <p:nvPr/>
          </p:nvSpPr>
          <p:spPr>
            <a:xfrm rot="19913552">
              <a:off x="7059948" y="2516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Oval 66">
              <a:extLst>
                <a:ext uri="{FF2B5EF4-FFF2-40B4-BE49-F238E27FC236}">
                  <a16:creationId xmlns:a16="http://schemas.microsoft.com/office/drawing/2014/main" id="{540AB75D-2780-67B3-F4A8-720E191FCA03}"/>
                </a:ext>
              </a:extLst>
            </p:cNvPr>
            <p:cNvSpPr/>
            <p:nvPr/>
          </p:nvSpPr>
          <p:spPr>
            <a:xfrm rot="19913552">
              <a:off x="7126823" y="24904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4FB54476-3BAE-4912-7ACE-8FD0C2C5A9D3}"/>
                </a:ext>
              </a:extLst>
            </p:cNvPr>
            <p:cNvSpPr/>
            <p:nvPr/>
          </p:nvSpPr>
          <p:spPr>
            <a:xfrm rot="19913552">
              <a:off x="7121062" y="22529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Oval 69">
              <a:extLst>
                <a:ext uri="{FF2B5EF4-FFF2-40B4-BE49-F238E27FC236}">
                  <a16:creationId xmlns:a16="http://schemas.microsoft.com/office/drawing/2014/main" id="{054EC8CC-135E-AE3C-391F-FF9FFC55CF07}"/>
                </a:ext>
              </a:extLst>
            </p:cNvPr>
            <p:cNvSpPr/>
            <p:nvPr/>
          </p:nvSpPr>
          <p:spPr>
            <a:xfrm rot="19913552">
              <a:off x="7186977" y="22274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Oval 70">
              <a:extLst>
                <a:ext uri="{FF2B5EF4-FFF2-40B4-BE49-F238E27FC236}">
                  <a16:creationId xmlns:a16="http://schemas.microsoft.com/office/drawing/2014/main" id="{68B0C293-41C8-F532-56CE-C1ADD2527398}"/>
                </a:ext>
              </a:extLst>
            </p:cNvPr>
            <p:cNvSpPr/>
            <p:nvPr/>
          </p:nvSpPr>
          <p:spPr>
            <a:xfrm rot="19913552">
              <a:off x="7253852" y="22033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Oval 71">
              <a:extLst>
                <a:ext uri="{FF2B5EF4-FFF2-40B4-BE49-F238E27FC236}">
                  <a16:creationId xmlns:a16="http://schemas.microsoft.com/office/drawing/2014/main" id="{B05EB56D-E813-FD74-BE25-3DC803B52A51}"/>
                </a:ext>
              </a:extLst>
            </p:cNvPr>
            <p:cNvSpPr/>
            <p:nvPr/>
          </p:nvSpPr>
          <p:spPr>
            <a:xfrm rot="19913552">
              <a:off x="7144460" y="232363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Oval 81">
              <a:extLst>
                <a:ext uri="{FF2B5EF4-FFF2-40B4-BE49-F238E27FC236}">
                  <a16:creationId xmlns:a16="http://schemas.microsoft.com/office/drawing/2014/main" id="{A461CC8E-B490-0EF1-C59F-41B2F4B54F9A}"/>
                </a:ext>
              </a:extLst>
            </p:cNvPr>
            <p:cNvSpPr/>
            <p:nvPr/>
          </p:nvSpPr>
          <p:spPr>
            <a:xfrm rot="19913552">
              <a:off x="7211335" y="229755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a:extLst>
                <a:ext uri="{FF2B5EF4-FFF2-40B4-BE49-F238E27FC236}">
                  <a16:creationId xmlns:a16="http://schemas.microsoft.com/office/drawing/2014/main" id="{FA864C10-8FEC-603C-20E7-51A82FDD8372}"/>
                </a:ext>
              </a:extLst>
            </p:cNvPr>
            <p:cNvSpPr/>
            <p:nvPr/>
          </p:nvSpPr>
          <p:spPr>
            <a:xfrm rot="19913552">
              <a:off x="7278210" y="227339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Oval 85">
              <a:extLst>
                <a:ext uri="{FF2B5EF4-FFF2-40B4-BE49-F238E27FC236}">
                  <a16:creationId xmlns:a16="http://schemas.microsoft.com/office/drawing/2014/main" id="{783C239A-B2D9-1FF2-BDE5-4945BB0CA2EE}"/>
                </a:ext>
              </a:extLst>
            </p:cNvPr>
            <p:cNvSpPr/>
            <p:nvPr/>
          </p:nvSpPr>
          <p:spPr>
            <a:xfrm rot="19913552">
              <a:off x="7168818" y="23937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Oval 86">
              <a:extLst>
                <a:ext uri="{FF2B5EF4-FFF2-40B4-BE49-F238E27FC236}">
                  <a16:creationId xmlns:a16="http://schemas.microsoft.com/office/drawing/2014/main" id="{AC94D17D-837C-CA23-A95D-6BBC26D10CE7}"/>
                </a:ext>
              </a:extLst>
            </p:cNvPr>
            <p:cNvSpPr/>
            <p:nvPr/>
          </p:nvSpPr>
          <p:spPr>
            <a:xfrm rot="19913552">
              <a:off x="7235693" y="23676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Oval 88">
              <a:extLst>
                <a:ext uri="{FF2B5EF4-FFF2-40B4-BE49-F238E27FC236}">
                  <a16:creationId xmlns:a16="http://schemas.microsoft.com/office/drawing/2014/main" id="{1613604F-F141-E76E-E9C6-5B42DD46BE92}"/>
                </a:ext>
              </a:extLst>
            </p:cNvPr>
            <p:cNvSpPr/>
            <p:nvPr/>
          </p:nvSpPr>
          <p:spPr>
            <a:xfrm rot="19913552">
              <a:off x="7302568" y="234348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Oval 89">
              <a:extLst>
                <a:ext uri="{FF2B5EF4-FFF2-40B4-BE49-F238E27FC236}">
                  <a16:creationId xmlns:a16="http://schemas.microsoft.com/office/drawing/2014/main" id="{E218A4A4-4865-3171-2225-A35069FF5BC1}"/>
                </a:ext>
              </a:extLst>
            </p:cNvPr>
            <p:cNvSpPr/>
            <p:nvPr/>
          </p:nvSpPr>
          <p:spPr>
            <a:xfrm rot="19913552">
              <a:off x="7193176" y="24638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Oval 97">
              <a:extLst>
                <a:ext uri="{FF2B5EF4-FFF2-40B4-BE49-F238E27FC236}">
                  <a16:creationId xmlns:a16="http://schemas.microsoft.com/office/drawing/2014/main" id="{678B3D90-475F-D4FD-DD1F-A904F861A937}"/>
                </a:ext>
              </a:extLst>
            </p:cNvPr>
            <p:cNvSpPr/>
            <p:nvPr/>
          </p:nvSpPr>
          <p:spPr>
            <a:xfrm rot="19913552">
              <a:off x="7260051" y="243773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Oval 98">
              <a:extLst>
                <a:ext uri="{FF2B5EF4-FFF2-40B4-BE49-F238E27FC236}">
                  <a16:creationId xmlns:a16="http://schemas.microsoft.com/office/drawing/2014/main" id="{031B3E85-CAD9-B6BD-C886-961C4094047F}"/>
                </a:ext>
              </a:extLst>
            </p:cNvPr>
            <p:cNvSpPr/>
            <p:nvPr/>
          </p:nvSpPr>
          <p:spPr>
            <a:xfrm rot="19913552">
              <a:off x="7326926" y="241357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Oval 99">
              <a:extLst>
                <a:ext uri="{FF2B5EF4-FFF2-40B4-BE49-F238E27FC236}">
                  <a16:creationId xmlns:a16="http://schemas.microsoft.com/office/drawing/2014/main" id="{8C1D16C0-FDB8-6922-0320-8220A5530204}"/>
                </a:ext>
              </a:extLst>
            </p:cNvPr>
            <p:cNvSpPr/>
            <p:nvPr/>
          </p:nvSpPr>
          <p:spPr>
            <a:xfrm rot="19913552">
              <a:off x="7321954" y="217607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Oval 101">
              <a:extLst>
                <a:ext uri="{FF2B5EF4-FFF2-40B4-BE49-F238E27FC236}">
                  <a16:creationId xmlns:a16="http://schemas.microsoft.com/office/drawing/2014/main" id="{9A136824-D713-C85E-7989-18764E0E8A6F}"/>
                </a:ext>
              </a:extLst>
            </p:cNvPr>
            <p:cNvSpPr/>
            <p:nvPr/>
          </p:nvSpPr>
          <p:spPr>
            <a:xfrm rot="19913552">
              <a:off x="7388829" y="215190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Oval 104">
              <a:extLst>
                <a:ext uri="{FF2B5EF4-FFF2-40B4-BE49-F238E27FC236}">
                  <a16:creationId xmlns:a16="http://schemas.microsoft.com/office/drawing/2014/main" id="{CCB86BBD-D1A9-9092-06D6-2F5E4225C0D2}"/>
                </a:ext>
              </a:extLst>
            </p:cNvPr>
            <p:cNvSpPr/>
            <p:nvPr/>
          </p:nvSpPr>
          <p:spPr>
            <a:xfrm rot="19913552">
              <a:off x="7455704" y="21239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Oval 105">
              <a:extLst>
                <a:ext uri="{FF2B5EF4-FFF2-40B4-BE49-F238E27FC236}">
                  <a16:creationId xmlns:a16="http://schemas.microsoft.com/office/drawing/2014/main" id="{2B9C0E6F-A863-608F-EDB8-E34757AD11C3}"/>
                </a:ext>
              </a:extLst>
            </p:cNvPr>
            <p:cNvSpPr/>
            <p:nvPr/>
          </p:nvSpPr>
          <p:spPr>
            <a:xfrm rot="19913552">
              <a:off x="7346312" y="224616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Oval 106">
              <a:extLst>
                <a:ext uri="{FF2B5EF4-FFF2-40B4-BE49-F238E27FC236}">
                  <a16:creationId xmlns:a16="http://schemas.microsoft.com/office/drawing/2014/main" id="{911CFE29-5857-A166-829E-E177BD72E61F}"/>
                </a:ext>
              </a:extLst>
            </p:cNvPr>
            <p:cNvSpPr/>
            <p:nvPr/>
          </p:nvSpPr>
          <p:spPr>
            <a:xfrm rot="19913552">
              <a:off x="7413187" y="222199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Oval 107">
              <a:extLst>
                <a:ext uri="{FF2B5EF4-FFF2-40B4-BE49-F238E27FC236}">
                  <a16:creationId xmlns:a16="http://schemas.microsoft.com/office/drawing/2014/main" id="{3FDB1DB6-68AD-61DD-F14F-454B6A78DB87}"/>
                </a:ext>
              </a:extLst>
            </p:cNvPr>
            <p:cNvSpPr/>
            <p:nvPr/>
          </p:nvSpPr>
          <p:spPr>
            <a:xfrm rot="19913552">
              <a:off x="7480062" y="21959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Oval 112">
              <a:extLst>
                <a:ext uri="{FF2B5EF4-FFF2-40B4-BE49-F238E27FC236}">
                  <a16:creationId xmlns:a16="http://schemas.microsoft.com/office/drawing/2014/main" id="{3598C35D-AB07-29AB-7901-601667A71E50}"/>
                </a:ext>
              </a:extLst>
            </p:cNvPr>
            <p:cNvSpPr/>
            <p:nvPr/>
          </p:nvSpPr>
          <p:spPr>
            <a:xfrm rot="19913552">
              <a:off x="7370670" y="231625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Oval 113">
              <a:extLst>
                <a:ext uri="{FF2B5EF4-FFF2-40B4-BE49-F238E27FC236}">
                  <a16:creationId xmlns:a16="http://schemas.microsoft.com/office/drawing/2014/main" id="{240F37F5-CA53-C4B7-D030-E911C33B4C20}"/>
                </a:ext>
              </a:extLst>
            </p:cNvPr>
            <p:cNvSpPr/>
            <p:nvPr/>
          </p:nvSpPr>
          <p:spPr>
            <a:xfrm rot="19913552">
              <a:off x="7437545" y="229208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Oval 114">
              <a:extLst>
                <a:ext uri="{FF2B5EF4-FFF2-40B4-BE49-F238E27FC236}">
                  <a16:creationId xmlns:a16="http://schemas.microsoft.com/office/drawing/2014/main" id="{97CC32E5-8881-60CA-6226-C16C7C138CF9}"/>
                </a:ext>
              </a:extLst>
            </p:cNvPr>
            <p:cNvSpPr/>
            <p:nvPr/>
          </p:nvSpPr>
          <p:spPr>
            <a:xfrm rot="19913552">
              <a:off x="7504420" y="226601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Oval 115">
              <a:extLst>
                <a:ext uri="{FF2B5EF4-FFF2-40B4-BE49-F238E27FC236}">
                  <a16:creationId xmlns:a16="http://schemas.microsoft.com/office/drawing/2014/main" id="{4DC8EA65-5E19-9352-9781-D1E6958ACBB1}"/>
                </a:ext>
              </a:extLst>
            </p:cNvPr>
            <p:cNvSpPr/>
            <p:nvPr/>
          </p:nvSpPr>
          <p:spPr>
            <a:xfrm rot="19913552">
              <a:off x="7395028" y="238634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Oval 116">
              <a:extLst>
                <a:ext uri="{FF2B5EF4-FFF2-40B4-BE49-F238E27FC236}">
                  <a16:creationId xmlns:a16="http://schemas.microsoft.com/office/drawing/2014/main" id="{3D13C0F7-3B4E-E0FA-C0C8-5BAE25935F2A}"/>
                </a:ext>
              </a:extLst>
            </p:cNvPr>
            <p:cNvSpPr/>
            <p:nvPr/>
          </p:nvSpPr>
          <p:spPr>
            <a:xfrm rot="19913552">
              <a:off x="7461903" y="236217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Oval 117">
              <a:extLst>
                <a:ext uri="{FF2B5EF4-FFF2-40B4-BE49-F238E27FC236}">
                  <a16:creationId xmlns:a16="http://schemas.microsoft.com/office/drawing/2014/main" id="{E901EFA0-3A23-A81D-33B8-041786DEFA52}"/>
                </a:ext>
              </a:extLst>
            </p:cNvPr>
            <p:cNvSpPr/>
            <p:nvPr/>
          </p:nvSpPr>
          <p:spPr>
            <a:xfrm rot="19913552">
              <a:off x="7528778" y="23361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Oval 118">
              <a:extLst>
                <a:ext uri="{FF2B5EF4-FFF2-40B4-BE49-F238E27FC236}">
                  <a16:creationId xmlns:a16="http://schemas.microsoft.com/office/drawing/2014/main" id="{5F2B4E8A-26A5-1D21-7975-1B63C93C7B3C}"/>
                </a:ext>
              </a:extLst>
            </p:cNvPr>
            <p:cNvSpPr/>
            <p:nvPr/>
          </p:nvSpPr>
          <p:spPr>
            <a:xfrm rot="19913552">
              <a:off x="7523017" y="20986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Oval 119">
              <a:extLst>
                <a:ext uri="{FF2B5EF4-FFF2-40B4-BE49-F238E27FC236}">
                  <a16:creationId xmlns:a16="http://schemas.microsoft.com/office/drawing/2014/main" id="{03E69FD5-7897-E969-D164-4C1BD8BDB756}"/>
                </a:ext>
              </a:extLst>
            </p:cNvPr>
            <p:cNvSpPr/>
            <p:nvPr/>
          </p:nvSpPr>
          <p:spPr>
            <a:xfrm rot="19913552">
              <a:off x="7588932" y="20731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Oval 120">
              <a:extLst>
                <a:ext uri="{FF2B5EF4-FFF2-40B4-BE49-F238E27FC236}">
                  <a16:creationId xmlns:a16="http://schemas.microsoft.com/office/drawing/2014/main" id="{1239304B-A774-705F-B871-DCEAC44688A2}"/>
                </a:ext>
              </a:extLst>
            </p:cNvPr>
            <p:cNvSpPr/>
            <p:nvPr/>
          </p:nvSpPr>
          <p:spPr>
            <a:xfrm rot="19913552">
              <a:off x="7655807" y="2048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Oval 121">
              <a:extLst>
                <a:ext uri="{FF2B5EF4-FFF2-40B4-BE49-F238E27FC236}">
                  <a16:creationId xmlns:a16="http://schemas.microsoft.com/office/drawing/2014/main" id="{C6EFEE16-5000-9492-6B93-094781FF63E1}"/>
                </a:ext>
              </a:extLst>
            </p:cNvPr>
            <p:cNvSpPr/>
            <p:nvPr/>
          </p:nvSpPr>
          <p:spPr>
            <a:xfrm rot="19913552">
              <a:off x="7546415" y="216932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Oval 122">
              <a:extLst>
                <a:ext uri="{FF2B5EF4-FFF2-40B4-BE49-F238E27FC236}">
                  <a16:creationId xmlns:a16="http://schemas.microsoft.com/office/drawing/2014/main" id="{C601E08F-5C3F-68E9-7D13-6F50E8C710AB}"/>
                </a:ext>
              </a:extLst>
            </p:cNvPr>
            <p:cNvSpPr/>
            <p:nvPr/>
          </p:nvSpPr>
          <p:spPr>
            <a:xfrm rot="19913552">
              <a:off x="7613290" y="214325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Oval 123">
              <a:extLst>
                <a:ext uri="{FF2B5EF4-FFF2-40B4-BE49-F238E27FC236}">
                  <a16:creationId xmlns:a16="http://schemas.microsoft.com/office/drawing/2014/main" id="{26A2AE5D-B223-0969-A930-BB0EE0CF207A}"/>
                </a:ext>
              </a:extLst>
            </p:cNvPr>
            <p:cNvSpPr/>
            <p:nvPr/>
          </p:nvSpPr>
          <p:spPr>
            <a:xfrm rot="19913552">
              <a:off x="7680165" y="211908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Oval 124">
              <a:extLst>
                <a:ext uri="{FF2B5EF4-FFF2-40B4-BE49-F238E27FC236}">
                  <a16:creationId xmlns:a16="http://schemas.microsoft.com/office/drawing/2014/main" id="{2C9F7F32-ADF6-37C0-8381-DDDA2443B4AA}"/>
                </a:ext>
              </a:extLst>
            </p:cNvPr>
            <p:cNvSpPr/>
            <p:nvPr/>
          </p:nvSpPr>
          <p:spPr>
            <a:xfrm rot="19913552">
              <a:off x="7570773" y="223941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Oval 125">
              <a:extLst>
                <a:ext uri="{FF2B5EF4-FFF2-40B4-BE49-F238E27FC236}">
                  <a16:creationId xmlns:a16="http://schemas.microsoft.com/office/drawing/2014/main" id="{A791EFC1-7031-9936-3266-6B904E1BCDDD}"/>
                </a:ext>
              </a:extLst>
            </p:cNvPr>
            <p:cNvSpPr/>
            <p:nvPr/>
          </p:nvSpPr>
          <p:spPr>
            <a:xfrm rot="19913552">
              <a:off x="7637648" y="221334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Oval 126">
              <a:extLst>
                <a:ext uri="{FF2B5EF4-FFF2-40B4-BE49-F238E27FC236}">
                  <a16:creationId xmlns:a16="http://schemas.microsoft.com/office/drawing/2014/main" id="{70568559-D20B-2BEE-CB2B-93284BF909D5}"/>
                </a:ext>
              </a:extLst>
            </p:cNvPr>
            <p:cNvSpPr/>
            <p:nvPr/>
          </p:nvSpPr>
          <p:spPr>
            <a:xfrm rot="19913552">
              <a:off x="7704523" y="218917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Oval 127">
              <a:extLst>
                <a:ext uri="{FF2B5EF4-FFF2-40B4-BE49-F238E27FC236}">
                  <a16:creationId xmlns:a16="http://schemas.microsoft.com/office/drawing/2014/main" id="{C655EC98-C159-300A-1290-C6FA2ACD671D}"/>
                </a:ext>
              </a:extLst>
            </p:cNvPr>
            <p:cNvSpPr/>
            <p:nvPr/>
          </p:nvSpPr>
          <p:spPr>
            <a:xfrm rot="19913552">
              <a:off x="7595131" y="23095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Oval 130">
              <a:extLst>
                <a:ext uri="{FF2B5EF4-FFF2-40B4-BE49-F238E27FC236}">
                  <a16:creationId xmlns:a16="http://schemas.microsoft.com/office/drawing/2014/main" id="{7077E715-04D2-ACEF-C44A-2B303F8C42EE}"/>
                </a:ext>
              </a:extLst>
            </p:cNvPr>
            <p:cNvSpPr/>
            <p:nvPr/>
          </p:nvSpPr>
          <p:spPr>
            <a:xfrm rot="19913552">
              <a:off x="7662006" y="228343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Oval 131">
              <a:extLst>
                <a:ext uri="{FF2B5EF4-FFF2-40B4-BE49-F238E27FC236}">
                  <a16:creationId xmlns:a16="http://schemas.microsoft.com/office/drawing/2014/main" id="{083CB54A-92A6-5854-9A05-7AE8499805AE}"/>
                </a:ext>
              </a:extLst>
            </p:cNvPr>
            <p:cNvSpPr/>
            <p:nvPr/>
          </p:nvSpPr>
          <p:spPr>
            <a:xfrm rot="19913552">
              <a:off x="7728881" y="225926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Oval 154">
              <a:extLst>
                <a:ext uri="{FF2B5EF4-FFF2-40B4-BE49-F238E27FC236}">
                  <a16:creationId xmlns:a16="http://schemas.microsoft.com/office/drawing/2014/main" id="{258C5A90-EA9E-D188-3DD1-EF50D191E677}"/>
                </a:ext>
              </a:extLst>
            </p:cNvPr>
            <p:cNvSpPr/>
            <p:nvPr/>
          </p:nvSpPr>
          <p:spPr>
            <a:xfrm rot="19913552">
              <a:off x="7723909" y="20217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a:extLst>
                <a:ext uri="{FF2B5EF4-FFF2-40B4-BE49-F238E27FC236}">
                  <a16:creationId xmlns:a16="http://schemas.microsoft.com/office/drawing/2014/main" id="{8D6D9EC4-44EE-1BA9-D778-143EEFD87A6E}"/>
                </a:ext>
              </a:extLst>
            </p:cNvPr>
            <p:cNvSpPr/>
            <p:nvPr/>
          </p:nvSpPr>
          <p:spPr>
            <a:xfrm rot="19913552">
              <a:off x="7790784" y="19975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Oval 160">
              <a:extLst>
                <a:ext uri="{FF2B5EF4-FFF2-40B4-BE49-F238E27FC236}">
                  <a16:creationId xmlns:a16="http://schemas.microsoft.com/office/drawing/2014/main" id="{FAEFABAA-63DC-FA77-8023-F4388EFC6B25}"/>
                </a:ext>
              </a:extLst>
            </p:cNvPr>
            <p:cNvSpPr/>
            <p:nvPr/>
          </p:nvSpPr>
          <p:spPr>
            <a:xfrm rot="19913552">
              <a:off x="7857659" y="19696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Oval 162">
              <a:extLst>
                <a:ext uri="{FF2B5EF4-FFF2-40B4-BE49-F238E27FC236}">
                  <a16:creationId xmlns:a16="http://schemas.microsoft.com/office/drawing/2014/main" id="{284CA38E-1614-1A4F-A9C2-54453B2242FE}"/>
                </a:ext>
              </a:extLst>
            </p:cNvPr>
            <p:cNvSpPr/>
            <p:nvPr/>
          </p:nvSpPr>
          <p:spPr>
            <a:xfrm rot="19913552">
              <a:off x="7748267" y="20918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Oval 163">
              <a:extLst>
                <a:ext uri="{FF2B5EF4-FFF2-40B4-BE49-F238E27FC236}">
                  <a16:creationId xmlns:a16="http://schemas.microsoft.com/office/drawing/2014/main" id="{ECD977B9-DE8C-D963-82EA-DA5AF8C97821}"/>
                </a:ext>
              </a:extLst>
            </p:cNvPr>
            <p:cNvSpPr/>
            <p:nvPr/>
          </p:nvSpPr>
          <p:spPr>
            <a:xfrm rot="19913552">
              <a:off x="7815142" y="20676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Oval 169">
              <a:extLst>
                <a:ext uri="{FF2B5EF4-FFF2-40B4-BE49-F238E27FC236}">
                  <a16:creationId xmlns:a16="http://schemas.microsoft.com/office/drawing/2014/main" id="{B8843F22-C64E-EA11-E3A2-973B87D93145}"/>
                </a:ext>
              </a:extLst>
            </p:cNvPr>
            <p:cNvSpPr/>
            <p:nvPr/>
          </p:nvSpPr>
          <p:spPr>
            <a:xfrm rot="19913552">
              <a:off x="7882017" y="20416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2" name="Oval 181">
              <a:extLst>
                <a:ext uri="{FF2B5EF4-FFF2-40B4-BE49-F238E27FC236}">
                  <a16:creationId xmlns:a16="http://schemas.microsoft.com/office/drawing/2014/main" id="{6D0E2FB6-E948-2130-8A09-F8E668B8325E}"/>
                </a:ext>
              </a:extLst>
            </p:cNvPr>
            <p:cNvSpPr/>
            <p:nvPr/>
          </p:nvSpPr>
          <p:spPr>
            <a:xfrm rot="19913552">
              <a:off x="7772625" y="21619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Oval 184">
              <a:extLst>
                <a:ext uri="{FF2B5EF4-FFF2-40B4-BE49-F238E27FC236}">
                  <a16:creationId xmlns:a16="http://schemas.microsoft.com/office/drawing/2014/main" id="{3EFD7581-C0E4-0024-C64F-C4456F688E7D}"/>
                </a:ext>
              </a:extLst>
            </p:cNvPr>
            <p:cNvSpPr/>
            <p:nvPr/>
          </p:nvSpPr>
          <p:spPr>
            <a:xfrm rot="19913552">
              <a:off x="7839500" y="21377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1" name="Oval 190">
              <a:extLst>
                <a:ext uri="{FF2B5EF4-FFF2-40B4-BE49-F238E27FC236}">
                  <a16:creationId xmlns:a16="http://schemas.microsoft.com/office/drawing/2014/main" id="{146BAAD6-ED86-39AE-0AD9-B837D4240708}"/>
                </a:ext>
              </a:extLst>
            </p:cNvPr>
            <p:cNvSpPr/>
            <p:nvPr/>
          </p:nvSpPr>
          <p:spPr>
            <a:xfrm rot="19913552">
              <a:off x="7906375" y="21117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6" name="Oval 205">
              <a:extLst>
                <a:ext uri="{FF2B5EF4-FFF2-40B4-BE49-F238E27FC236}">
                  <a16:creationId xmlns:a16="http://schemas.microsoft.com/office/drawing/2014/main" id="{ECBB7FEE-D2F2-0DDF-A6A1-D84EEE20E81B}"/>
                </a:ext>
              </a:extLst>
            </p:cNvPr>
            <p:cNvSpPr/>
            <p:nvPr/>
          </p:nvSpPr>
          <p:spPr>
            <a:xfrm rot="19913552">
              <a:off x="7796983" y="22320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0" name="Oval 209">
              <a:extLst>
                <a:ext uri="{FF2B5EF4-FFF2-40B4-BE49-F238E27FC236}">
                  <a16:creationId xmlns:a16="http://schemas.microsoft.com/office/drawing/2014/main" id="{6A4BAB17-547D-3241-F529-DA816052DECD}"/>
                </a:ext>
              </a:extLst>
            </p:cNvPr>
            <p:cNvSpPr/>
            <p:nvPr/>
          </p:nvSpPr>
          <p:spPr>
            <a:xfrm rot="19913552">
              <a:off x="7863858" y="22078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Oval 210">
              <a:extLst>
                <a:ext uri="{FF2B5EF4-FFF2-40B4-BE49-F238E27FC236}">
                  <a16:creationId xmlns:a16="http://schemas.microsoft.com/office/drawing/2014/main" id="{E3D55795-2668-B2E2-0A99-6B1E15BC6334}"/>
                </a:ext>
              </a:extLst>
            </p:cNvPr>
            <p:cNvSpPr/>
            <p:nvPr/>
          </p:nvSpPr>
          <p:spPr>
            <a:xfrm rot="19913552">
              <a:off x="7930733" y="21817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2" name="Oval 211">
              <a:extLst>
                <a:ext uri="{FF2B5EF4-FFF2-40B4-BE49-F238E27FC236}">
                  <a16:creationId xmlns:a16="http://schemas.microsoft.com/office/drawing/2014/main" id="{815A27BA-F785-CCA6-4F2E-30562659B127}"/>
                </a:ext>
              </a:extLst>
            </p:cNvPr>
            <p:cNvSpPr/>
            <p:nvPr/>
          </p:nvSpPr>
          <p:spPr>
            <a:xfrm rot="19913552">
              <a:off x="7924972" y="194429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5" name="Oval 214">
              <a:extLst>
                <a:ext uri="{FF2B5EF4-FFF2-40B4-BE49-F238E27FC236}">
                  <a16:creationId xmlns:a16="http://schemas.microsoft.com/office/drawing/2014/main" id="{D5752E1E-B50C-5474-1552-F3D584E9FFA4}"/>
                </a:ext>
              </a:extLst>
            </p:cNvPr>
            <p:cNvSpPr/>
            <p:nvPr/>
          </p:nvSpPr>
          <p:spPr>
            <a:xfrm rot="19913552">
              <a:off x="7948370" y="20150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8" name="Oval 217">
              <a:extLst>
                <a:ext uri="{FF2B5EF4-FFF2-40B4-BE49-F238E27FC236}">
                  <a16:creationId xmlns:a16="http://schemas.microsoft.com/office/drawing/2014/main" id="{00A52293-E37D-15EB-91A8-E686C1E4BB75}"/>
                </a:ext>
              </a:extLst>
            </p:cNvPr>
            <p:cNvSpPr/>
            <p:nvPr/>
          </p:nvSpPr>
          <p:spPr>
            <a:xfrm rot="19913552">
              <a:off x="7972728" y="20851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2" name="Oval 231">
              <a:extLst>
                <a:ext uri="{FF2B5EF4-FFF2-40B4-BE49-F238E27FC236}">
                  <a16:creationId xmlns:a16="http://schemas.microsoft.com/office/drawing/2014/main" id="{6ABE94BE-1AEC-1A04-FD69-ECD89655C1E6}"/>
                </a:ext>
              </a:extLst>
            </p:cNvPr>
            <p:cNvSpPr/>
            <p:nvPr/>
          </p:nvSpPr>
          <p:spPr>
            <a:xfrm rot="19913552">
              <a:off x="7997086" y="21552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60" name="Group 259">
            <a:extLst>
              <a:ext uri="{FF2B5EF4-FFF2-40B4-BE49-F238E27FC236}">
                <a16:creationId xmlns:a16="http://schemas.microsoft.com/office/drawing/2014/main" id="{5AD32F13-ED73-95E3-BD33-4A7A980A61ED}"/>
              </a:ext>
            </a:extLst>
          </p:cNvPr>
          <p:cNvGrpSpPr/>
          <p:nvPr/>
        </p:nvGrpSpPr>
        <p:grpSpPr>
          <a:xfrm rot="120000">
            <a:off x="8140173" y="2637038"/>
            <a:ext cx="249764" cy="555372"/>
            <a:chOff x="8135093" y="2621798"/>
            <a:chExt cx="249764" cy="555372"/>
          </a:xfrm>
        </p:grpSpPr>
        <p:sp>
          <p:nvSpPr>
            <p:cNvPr id="80" name="Rectangle 79">
              <a:extLst>
                <a:ext uri="{FF2B5EF4-FFF2-40B4-BE49-F238E27FC236}">
                  <a16:creationId xmlns:a16="http://schemas.microsoft.com/office/drawing/2014/main" id="{0005E21D-63DA-26DE-9304-A762D0DBE7B3}"/>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3" name="Oval 212">
              <a:extLst>
                <a:ext uri="{FF2B5EF4-FFF2-40B4-BE49-F238E27FC236}">
                  <a16:creationId xmlns:a16="http://schemas.microsoft.com/office/drawing/2014/main" id="{DD515E25-4754-D15C-68BA-8F0532C54CBC}"/>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4" name="Oval 213">
              <a:extLst>
                <a:ext uri="{FF2B5EF4-FFF2-40B4-BE49-F238E27FC236}">
                  <a16:creationId xmlns:a16="http://schemas.microsoft.com/office/drawing/2014/main" id="{12C10CE7-AF93-4FE6-CFA7-10E6A54B404E}"/>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Oval 218">
              <a:extLst>
                <a:ext uri="{FF2B5EF4-FFF2-40B4-BE49-F238E27FC236}">
                  <a16:creationId xmlns:a16="http://schemas.microsoft.com/office/drawing/2014/main" id="{F176DE0D-387B-D493-5A45-3F73AC707C8F}"/>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0" name="Oval 219">
              <a:extLst>
                <a:ext uri="{FF2B5EF4-FFF2-40B4-BE49-F238E27FC236}">
                  <a16:creationId xmlns:a16="http://schemas.microsoft.com/office/drawing/2014/main" id="{AD6AD9CA-3143-0F1A-9A7E-9BF8382226BB}"/>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3" name="Oval 232">
              <a:extLst>
                <a:ext uri="{FF2B5EF4-FFF2-40B4-BE49-F238E27FC236}">
                  <a16:creationId xmlns:a16="http://schemas.microsoft.com/office/drawing/2014/main" id="{6F0F01C6-C78D-04F6-C53B-C21E01903246}"/>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5" name="Oval 234">
              <a:extLst>
                <a:ext uri="{FF2B5EF4-FFF2-40B4-BE49-F238E27FC236}">
                  <a16:creationId xmlns:a16="http://schemas.microsoft.com/office/drawing/2014/main" id="{3D35E02C-2A93-7352-8E26-BD580025DCED}"/>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1" name="Oval 240">
              <a:extLst>
                <a:ext uri="{FF2B5EF4-FFF2-40B4-BE49-F238E27FC236}">
                  <a16:creationId xmlns:a16="http://schemas.microsoft.com/office/drawing/2014/main" id="{CC4EE592-A304-ED53-FE76-627CB78C6F3D}"/>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2" name="Oval 241">
              <a:extLst>
                <a:ext uri="{FF2B5EF4-FFF2-40B4-BE49-F238E27FC236}">
                  <a16:creationId xmlns:a16="http://schemas.microsoft.com/office/drawing/2014/main" id="{3B48834E-E7AE-E3C1-7273-0165EDD6AB7F}"/>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Oval 254">
              <a:extLst>
                <a:ext uri="{FF2B5EF4-FFF2-40B4-BE49-F238E27FC236}">
                  <a16:creationId xmlns:a16="http://schemas.microsoft.com/office/drawing/2014/main" id="{67B808E1-2335-5A1A-1A47-20298521DD45}"/>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 name="Oval 255">
              <a:extLst>
                <a:ext uri="{FF2B5EF4-FFF2-40B4-BE49-F238E27FC236}">
                  <a16:creationId xmlns:a16="http://schemas.microsoft.com/office/drawing/2014/main" id="{8CEECEF6-9A8C-C717-16B0-0DDD0345A5D8}"/>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7" name="Oval 256">
              <a:extLst>
                <a:ext uri="{FF2B5EF4-FFF2-40B4-BE49-F238E27FC236}">
                  <a16:creationId xmlns:a16="http://schemas.microsoft.com/office/drawing/2014/main" id="{E0E84815-AFB5-040A-84D6-1D4444D92521}"/>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8" name="Oval 257">
              <a:extLst>
                <a:ext uri="{FF2B5EF4-FFF2-40B4-BE49-F238E27FC236}">
                  <a16:creationId xmlns:a16="http://schemas.microsoft.com/office/drawing/2014/main" id="{0A419846-D0F2-16BE-24C4-8509FF2AF394}"/>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76" name="Group 275">
            <a:extLst>
              <a:ext uri="{FF2B5EF4-FFF2-40B4-BE49-F238E27FC236}">
                <a16:creationId xmlns:a16="http://schemas.microsoft.com/office/drawing/2014/main" id="{5042F7E2-CF5E-C218-ED65-CCA5BCF4FB1B}"/>
              </a:ext>
            </a:extLst>
          </p:cNvPr>
          <p:cNvGrpSpPr/>
          <p:nvPr/>
        </p:nvGrpSpPr>
        <p:grpSpPr>
          <a:xfrm rot="120000">
            <a:off x="7573284" y="3220208"/>
            <a:ext cx="249764" cy="555372"/>
            <a:chOff x="8135093" y="2621798"/>
            <a:chExt cx="249764" cy="555372"/>
          </a:xfrm>
        </p:grpSpPr>
        <p:sp>
          <p:nvSpPr>
            <p:cNvPr id="277" name="Rectangle 276">
              <a:extLst>
                <a:ext uri="{FF2B5EF4-FFF2-40B4-BE49-F238E27FC236}">
                  <a16:creationId xmlns:a16="http://schemas.microsoft.com/office/drawing/2014/main" id="{7EF4F9DE-DB27-A206-7F33-4E36A2148B76}"/>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8" name="Oval 277">
              <a:extLst>
                <a:ext uri="{FF2B5EF4-FFF2-40B4-BE49-F238E27FC236}">
                  <a16:creationId xmlns:a16="http://schemas.microsoft.com/office/drawing/2014/main" id="{983F7E83-8234-B3C6-D1EA-14D8569527B5}"/>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9" name="Oval 278">
              <a:extLst>
                <a:ext uri="{FF2B5EF4-FFF2-40B4-BE49-F238E27FC236}">
                  <a16:creationId xmlns:a16="http://schemas.microsoft.com/office/drawing/2014/main" id="{D39422C2-1BA5-ED97-7CF5-98271A2A9C1C}"/>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0" name="Oval 279">
              <a:extLst>
                <a:ext uri="{FF2B5EF4-FFF2-40B4-BE49-F238E27FC236}">
                  <a16:creationId xmlns:a16="http://schemas.microsoft.com/office/drawing/2014/main" id="{97547B3A-6B2A-52C0-A1BB-CB7839FA221C}"/>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1" name="Oval 280">
              <a:extLst>
                <a:ext uri="{FF2B5EF4-FFF2-40B4-BE49-F238E27FC236}">
                  <a16:creationId xmlns:a16="http://schemas.microsoft.com/office/drawing/2014/main" id="{96E9C90F-FF34-F36B-581F-F1B2F1C5840B}"/>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2" name="Oval 281">
              <a:extLst>
                <a:ext uri="{FF2B5EF4-FFF2-40B4-BE49-F238E27FC236}">
                  <a16:creationId xmlns:a16="http://schemas.microsoft.com/office/drawing/2014/main" id="{7854C3D2-0CFF-7223-EA7E-6E78A31C8E29}"/>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3" name="Oval 282">
              <a:extLst>
                <a:ext uri="{FF2B5EF4-FFF2-40B4-BE49-F238E27FC236}">
                  <a16:creationId xmlns:a16="http://schemas.microsoft.com/office/drawing/2014/main" id="{4EA2CAFD-DB3A-DB44-0133-AACF7C5AD8C6}"/>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1" name="Oval 290">
              <a:extLst>
                <a:ext uri="{FF2B5EF4-FFF2-40B4-BE49-F238E27FC236}">
                  <a16:creationId xmlns:a16="http://schemas.microsoft.com/office/drawing/2014/main" id="{C4C97D21-77E2-F8D6-12B4-037847987F87}"/>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2" name="Oval 291">
              <a:extLst>
                <a:ext uri="{FF2B5EF4-FFF2-40B4-BE49-F238E27FC236}">
                  <a16:creationId xmlns:a16="http://schemas.microsoft.com/office/drawing/2014/main" id="{5F170D29-DDAE-9D33-CE57-FAC800F1BC16}"/>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7" name="Oval 296">
              <a:extLst>
                <a:ext uri="{FF2B5EF4-FFF2-40B4-BE49-F238E27FC236}">
                  <a16:creationId xmlns:a16="http://schemas.microsoft.com/office/drawing/2014/main" id="{B01E995B-F61B-BCB7-FBFE-0CD60E4FF4AE}"/>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0" name="Oval 299">
              <a:extLst>
                <a:ext uri="{FF2B5EF4-FFF2-40B4-BE49-F238E27FC236}">
                  <a16:creationId xmlns:a16="http://schemas.microsoft.com/office/drawing/2014/main" id="{6DDBDDCC-8CCC-1A86-00C8-AE70AD04D7C0}"/>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1" name="Oval 300">
              <a:extLst>
                <a:ext uri="{FF2B5EF4-FFF2-40B4-BE49-F238E27FC236}">
                  <a16:creationId xmlns:a16="http://schemas.microsoft.com/office/drawing/2014/main" id="{F4AAFA7C-D265-578B-D514-6F85EC90D970}"/>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2" name="Oval 301">
              <a:extLst>
                <a:ext uri="{FF2B5EF4-FFF2-40B4-BE49-F238E27FC236}">
                  <a16:creationId xmlns:a16="http://schemas.microsoft.com/office/drawing/2014/main" id="{C5463CD0-302F-7CC7-2EF8-AB3A7525C004}"/>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03" name="Group 302">
            <a:extLst>
              <a:ext uri="{FF2B5EF4-FFF2-40B4-BE49-F238E27FC236}">
                <a16:creationId xmlns:a16="http://schemas.microsoft.com/office/drawing/2014/main" id="{489E7559-3F14-D7F0-79BD-E60963748CDC}"/>
              </a:ext>
            </a:extLst>
          </p:cNvPr>
          <p:cNvGrpSpPr/>
          <p:nvPr/>
        </p:nvGrpSpPr>
        <p:grpSpPr>
          <a:xfrm rot="120000">
            <a:off x="8347924" y="3230158"/>
            <a:ext cx="249764" cy="555372"/>
            <a:chOff x="8135093" y="2621798"/>
            <a:chExt cx="249764" cy="555372"/>
          </a:xfrm>
        </p:grpSpPr>
        <p:sp>
          <p:nvSpPr>
            <p:cNvPr id="304" name="Rectangle 303">
              <a:extLst>
                <a:ext uri="{FF2B5EF4-FFF2-40B4-BE49-F238E27FC236}">
                  <a16:creationId xmlns:a16="http://schemas.microsoft.com/office/drawing/2014/main" id="{CF20E94C-6E81-E247-96DE-A2B478CD2AD5}"/>
                </a:ext>
              </a:extLst>
            </p:cNvPr>
            <p:cNvSpPr/>
            <p:nvPr/>
          </p:nvSpPr>
          <p:spPr>
            <a:xfrm rot="14867321">
              <a:off x="7981599" y="2861836"/>
              <a:ext cx="555372" cy="75296"/>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5" name="Oval 304">
              <a:extLst>
                <a:ext uri="{FF2B5EF4-FFF2-40B4-BE49-F238E27FC236}">
                  <a16:creationId xmlns:a16="http://schemas.microsoft.com/office/drawing/2014/main" id="{70BCAD50-B17E-568E-78D9-752143F1E277}"/>
                </a:ext>
              </a:extLst>
            </p:cNvPr>
            <p:cNvSpPr/>
            <p:nvPr/>
          </p:nvSpPr>
          <p:spPr>
            <a:xfrm rot="19913552">
              <a:off x="8135093" y="26904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6" name="Oval 305">
              <a:extLst>
                <a:ext uri="{FF2B5EF4-FFF2-40B4-BE49-F238E27FC236}">
                  <a16:creationId xmlns:a16="http://schemas.microsoft.com/office/drawing/2014/main" id="{E7F69E63-2833-34D2-2B07-6E38A47FE172}"/>
                </a:ext>
              </a:extLst>
            </p:cNvPr>
            <p:cNvSpPr/>
            <p:nvPr/>
          </p:nvSpPr>
          <p:spPr>
            <a:xfrm rot="19913552">
              <a:off x="8177827" y="2671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7" name="Oval 306">
              <a:extLst>
                <a:ext uri="{FF2B5EF4-FFF2-40B4-BE49-F238E27FC236}">
                  <a16:creationId xmlns:a16="http://schemas.microsoft.com/office/drawing/2014/main" id="{24186B7B-E029-5B77-DCE6-78F91F371C16}"/>
                </a:ext>
              </a:extLst>
            </p:cNvPr>
            <p:cNvSpPr/>
            <p:nvPr/>
          </p:nvSpPr>
          <p:spPr>
            <a:xfrm rot="19913552">
              <a:off x="8168569" y="2772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8" name="Oval 307">
              <a:extLst>
                <a:ext uri="{FF2B5EF4-FFF2-40B4-BE49-F238E27FC236}">
                  <a16:creationId xmlns:a16="http://schemas.microsoft.com/office/drawing/2014/main" id="{4860B7B3-C2BE-F116-0D9C-24B214F52580}"/>
                </a:ext>
              </a:extLst>
            </p:cNvPr>
            <p:cNvSpPr/>
            <p:nvPr/>
          </p:nvSpPr>
          <p:spPr>
            <a:xfrm rot="19913552">
              <a:off x="8213208" y="275375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9" name="Oval 308">
              <a:extLst>
                <a:ext uri="{FF2B5EF4-FFF2-40B4-BE49-F238E27FC236}">
                  <a16:creationId xmlns:a16="http://schemas.microsoft.com/office/drawing/2014/main" id="{31CED87E-AED8-97EE-9B52-FBEC67CBB34B}"/>
                </a:ext>
              </a:extLst>
            </p:cNvPr>
            <p:cNvSpPr/>
            <p:nvPr/>
          </p:nvSpPr>
          <p:spPr>
            <a:xfrm rot="19913552">
              <a:off x="8201915" y="28549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0" name="Oval 309">
              <a:extLst>
                <a:ext uri="{FF2B5EF4-FFF2-40B4-BE49-F238E27FC236}">
                  <a16:creationId xmlns:a16="http://schemas.microsoft.com/office/drawing/2014/main" id="{35EF4E9A-3CBF-B390-296D-57EA2ACFBFA2}"/>
                </a:ext>
              </a:extLst>
            </p:cNvPr>
            <p:cNvSpPr/>
            <p:nvPr/>
          </p:nvSpPr>
          <p:spPr>
            <a:xfrm rot="19913552">
              <a:off x="8246554" y="283654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1" name="Oval 310">
              <a:extLst>
                <a:ext uri="{FF2B5EF4-FFF2-40B4-BE49-F238E27FC236}">
                  <a16:creationId xmlns:a16="http://schemas.microsoft.com/office/drawing/2014/main" id="{E88E16DE-72C4-DA04-A72D-C6A41AAEF9DC}"/>
                </a:ext>
              </a:extLst>
            </p:cNvPr>
            <p:cNvSpPr/>
            <p:nvPr/>
          </p:nvSpPr>
          <p:spPr>
            <a:xfrm rot="19913552">
              <a:off x="8236126" y="2940127"/>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2" name="Oval 311">
              <a:extLst>
                <a:ext uri="{FF2B5EF4-FFF2-40B4-BE49-F238E27FC236}">
                  <a16:creationId xmlns:a16="http://schemas.microsoft.com/office/drawing/2014/main" id="{022F03D8-00A5-FADD-CE3C-A3B7A2478CED}"/>
                </a:ext>
              </a:extLst>
            </p:cNvPr>
            <p:cNvSpPr/>
            <p:nvPr/>
          </p:nvSpPr>
          <p:spPr>
            <a:xfrm rot="19913552">
              <a:off x="8280765" y="2921674"/>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3" name="Oval 312">
              <a:extLst>
                <a:ext uri="{FF2B5EF4-FFF2-40B4-BE49-F238E27FC236}">
                  <a16:creationId xmlns:a16="http://schemas.microsoft.com/office/drawing/2014/main" id="{C1FAD719-9AA8-F684-ABD8-BA19A056E698}"/>
                </a:ext>
              </a:extLst>
            </p:cNvPr>
            <p:cNvSpPr/>
            <p:nvPr/>
          </p:nvSpPr>
          <p:spPr>
            <a:xfrm rot="19913552">
              <a:off x="8272142" y="303014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4" name="Oval 313">
              <a:extLst>
                <a:ext uri="{FF2B5EF4-FFF2-40B4-BE49-F238E27FC236}">
                  <a16:creationId xmlns:a16="http://schemas.microsoft.com/office/drawing/2014/main" id="{89E2EBE2-9D59-99CB-A0C0-34466FB5148E}"/>
                </a:ext>
              </a:extLst>
            </p:cNvPr>
            <p:cNvSpPr/>
            <p:nvPr/>
          </p:nvSpPr>
          <p:spPr>
            <a:xfrm rot="19913552">
              <a:off x="8316781" y="3011689"/>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5" name="Oval 314">
              <a:extLst>
                <a:ext uri="{FF2B5EF4-FFF2-40B4-BE49-F238E27FC236}">
                  <a16:creationId xmlns:a16="http://schemas.microsoft.com/office/drawing/2014/main" id="{6E39FBE1-76B8-594B-261E-1E800B2CF03E}"/>
                </a:ext>
              </a:extLst>
            </p:cNvPr>
            <p:cNvSpPr/>
            <p:nvPr/>
          </p:nvSpPr>
          <p:spPr>
            <a:xfrm rot="19913552">
              <a:off x="8306123" y="3105312"/>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6" name="Oval 315">
              <a:extLst>
                <a:ext uri="{FF2B5EF4-FFF2-40B4-BE49-F238E27FC236}">
                  <a16:creationId xmlns:a16="http://schemas.microsoft.com/office/drawing/2014/main" id="{855852A7-6DDA-2D63-CEAB-6A603BB10098}"/>
                </a:ext>
              </a:extLst>
            </p:cNvPr>
            <p:cNvSpPr/>
            <p:nvPr/>
          </p:nvSpPr>
          <p:spPr>
            <a:xfrm rot="19913552">
              <a:off x="8348857" y="3085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70" name="Group 269">
            <a:extLst>
              <a:ext uri="{FF2B5EF4-FFF2-40B4-BE49-F238E27FC236}">
                <a16:creationId xmlns:a16="http://schemas.microsoft.com/office/drawing/2014/main" id="{B9A199FE-5956-E66C-004C-E95FC6E9C589}"/>
              </a:ext>
            </a:extLst>
          </p:cNvPr>
          <p:cNvGrpSpPr/>
          <p:nvPr/>
        </p:nvGrpSpPr>
        <p:grpSpPr>
          <a:xfrm rot="816263">
            <a:off x="7748721" y="3388728"/>
            <a:ext cx="733902" cy="391499"/>
            <a:chOff x="7540017" y="2806603"/>
            <a:chExt cx="733902" cy="391499"/>
          </a:xfrm>
        </p:grpSpPr>
        <p:cxnSp>
          <p:nvCxnSpPr>
            <p:cNvPr id="221" name="Straight Arrow Connector 220">
              <a:extLst>
                <a:ext uri="{FF2B5EF4-FFF2-40B4-BE49-F238E27FC236}">
                  <a16:creationId xmlns:a16="http://schemas.microsoft.com/office/drawing/2014/main" id="{87965151-EEFB-2F0D-9B4C-39B4E2A94B0D}"/>
                </a:ext>
              </a:extLst>
            </p:cNvPr>
            <p:cNvCxnSpPr>
              <a:cxnSpLocks/>
            </p:cNvCxnSpPr>
            <p:nvPr/>
          </p:nvCxnSpPr>
          <p:spPr>
            <a:xfrm rot="2280000" flipH="1">
              <a:off x="7540017" y="2982519"/>
              <a:ext cx="144000" cy="215583"/>
            </a:xfrm>
            <a:prstGeom prst="straightConnector1">
              <a:avLst/>
            </a:prstGeom>
            <a:ln>
              <a:solidFill>
                <a:schemeClr val="accent1"/>
              </a:solidFill>
              <a:tailEnd type="triangle"/>
            </a:ln>
          </p:spPr>
          <p:style>
            <a:lnRef idx="1">
              <a:schemeClr val="dk1"/>
            </a:lnRef>
            <a:fillRef idx="0">
              <a:schemeClr val="dk1"/>
            </a:fillRef>
            <a:effectRef idx="0">
              <a:schemeClr val="dk1"/>
            </a:effectRef>
            <a:fontRef idx="minor">
              <a:schemeClr val="tx1"/>
            </a:fontRef>
          </p:style>
        </p:cxnSp>
        <p:cxnSp>
          <p:nvCxnSpPr>
            <p:cNvPr id="222" name="Straight Arrow Connector 221">
              <a:extLst>
                <a:ext uri="{FF2B5EF4-FFF2-40B4-BE49-F238E27FC236}">
                  <a16:creationId xmlns:a16="http://schemas.microsoft.com/office/drawing/2014/main" id="{7FC969E7-7935-90A8-CA6E-27415FBE6411}"/>
                </a:ext>
              </a:extLst>
            </p:cNvPr>
            <p:cNvCxnSpPr>
              <a:cxnSpLocks/>
            </p:cNvCxnSpPr>
            <p:nvPr/>
          </p:nvCxnSpPr>
          <p:spPr>
            <a:xfrm rot="1440000" flipV="1">
              <a:off x="8057919" y="2806603"/>
              <a:ext cx="216000" cy="201564"/>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1" name="TextBox 230">
              <a:extLst>
                <a:ext uri="{FF2B5EF4-FFF2-40B4-BE49-F238E27FC236}">
                  <a16:creationId xmlns:a16="http://schemas.microsoft.com/office/drawing/2014/main" id="{1301A10B-63E9-F4AC-8E77-804816A3D7E9}"/>
                </a:ext>
              </a:extLst>
            </p:cNvPr>
            <p:cNvSpPr txBox="1"/>
            <p:nvPr/>
          </p:nvSpPr>
          <p:spPr>
            <a:xfrm rot="20562280">
              <a:off x="7637320" y="2859493"/>
              <a:ext cx="497252" cy="261610"/>
            </a:xfrm>
            <a:prstGeom prst="rect">
              <a:avLst/>
            </a:prstGeom>
            <a:noFill/>
          </p:spPr>
          <p:txBody>
            <a:bodyPr wrap="none" rtlCol="0">
              <a:spAutoFit/>
            </a:bodyPr>
            <a:lstStyle/>
            <a:p>
              <a:r>
                <a:rPr lang="en-AU" sz="1050" dirty="0">
                  <a:solidFill>
                    <a:schemeClr val="accent1"/>
                  </a:solidFill>
                </a:rPr>
                <a:t>1.2m</a:t>
              </a:r>
            </a:p>
          </p:txBody>
        </p:sp>
      </p:grpSp>
      <p:grpSp>
        <p:nvGrpSpPr>
          <p:cNvPr id="346" name="Group 345">
            <a:extLst>
              <a:ext uri="{FF2B5EF4-FFF2-40B4-BE49-F238E27FC236}">
                <a16:creationId xmlns:a16="http://schemas.microsoft.com/office/drawing/2014/main" id="{C147494F-6A44-6147-96BB-779386ABAE94}"/>
              </a:ext>
            </a:extLst>
          </p:cNvPr>
          <p:cNvGrpSpPr/>
          <p:nvPr/>
        </p:nvGrpSpPr>
        <p:grpSpPr>
          <a:xfrm>
            <a:off x="7802105" y="4565001"/>
            <a:ext cx="1186975" cy="632350"/>
            <a:chOff x="6879637" y="1944296"/>
            <a:chExt cx="1186975" cy="632350"/>
          </a:xfrm>
        </p:grpSpPr>
        <p:sp>
          <p:nvSpPr>
            <p:cNvPr id="347" name="Rectangle 346">
              <a:extLst>
                <a:ext uri="{FF2B5EF4-FFF2-40B4-BE49-F238E27FC236}">
                  <a16:creationId xmlns:a16="http://schemas.microsoft.com/office/drawing/2014/main" id="{85D2AE2A-AD70-52B9-7007-C953D9E3993C}"/>
                </a:ext>
              </a:extLst>
            </p:cNvPr>
            <p:cNvSpPr/>
            <p:nvPr/>
          </p:nvSpPr>
          <p:spPr>
            <a:xfrm rot="20357646">
              <a:off x="6879637" y="2104418"/>
              <a:ext cx="1186975" cy="31101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8" name="Oval 347">
              <a:extLst>
                <a:ext uri="{FF2B5EF4-FFF2-40B4-BE49-F238E27FC236}">
                  <a16:creationId xmlns:a16="http://schemas.microsoft.com/office/drawing/2014/main" id="{89D26999-CFF9-1A8C-E0D7-1CFD7AB80E40}"/>
                </a:ext>
              </a:extLst>
            </p:cNvPr>
            <p:cNvSpPr/>
            <p:nvPr/>
          </p:nvSpPr>
          <p:spPr>
            <a:xfrm rot="19913552">
              <a:off x="6919999" y="233037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9" name="Oval 348">
              <a:extLst>
                <a:ext uri="{FF2B5EF4-FFF2-40B4-BE49-F238E27FC236}">
                  <a16:creationId xmlns:a16="http://schemas.microsoft.com/office/drawing/2014/main" id="{007C0FF7-5F92-0C44-FCBA-A1D9A88387E2}"/>
                </a:ext>
              </a:extLst>
            </p:cNvPr>
            <p:cNvSpPr/>
            <p:nvPr/>
          </p:nvSpPr>
          <p:spPr>
            <a:xfrm rot="19913552">
              <a:off x="6986874" y="230620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0" name="Oval 349">
              <a:extLst>
                <a:ext uri="{FF2B5EF4-FFF2-40B4-BE49-F238E27FC236}">
                  <a16:creationId xmlns:a16="http://schemas.microsoft.com/office/drawing/2014/main" id="{D889495F-4A9C-6347-6CC2-A68DAA3E73A3}"/>
                </a:ext>
              </a:extLst>
            </p:cNvPr>
            <p:cNvSpPr/>
            <p:nvPr/>
          </p:nvSpPr>
          <p:spPr>
            <a:xfrm rot="19913552">
              <a:off x="7053749" y="227823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1" name="Oval 350">
              <a:extLst>
                <a:ext uri="{FF2B5EF4-FFF2-40B4-BE49-F238E27FC236}">
                  <a16:creationId xmlns:a16="http://schemas.microsoft.com/office/drawing/2014/main" id="{47E8D40F-A2CB-60E6-43FC-EA29886478B2}"/>
                </a:ext>
              </a:extLst>
            </p:cNvPr>
            <p:cNvSpPr/>
            <p:nvPr/>
          </p:nvSpPr>
          <p:spPr>
            <a:xfrm rot="19913552">
              <a:off x="6944357" y="24004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2" name="Oval 351">
              <a:extLst>
                <a:ext uri="{FF2B5EF4-FFF2-40B4-BE49-F238E27FC236}">
                  <a16:creationId xmlns:a16="http://schemas.microsoft.com/office/drawing/2014/main" id="{BAFB6690-102C-3061-49EA-819C0BFBAE7B}"/>
                </a:ext>
              </a:extLst>
            </p:cNvPr>
            <p:cNvSpPr/>
            <p:nvPr/>
          </p:nvSpPr>
          <p:spPr>
            <a:xfrm rot="19913552">
              <a:off x="7011232" y="23762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3" name="Oval 352">
              <a:extLst>
                <a:ext uri="{FF2B5EF4-FFF2-40B4-BE49-F238E27FC236}">
                  <a16:creationId xmlns:a16="http://schemas.microsoft.com/office/drawing/2014/main" id="{0CE8DCBD-AD25-D4B2-B90B-1BCF5C466839}"/>
                </a:ext>
              </a:extLst>
            </p:cNvPr>
            <p:cNvSpPr/>
            <p:nvPr/>
          </p:nvSpPr>
          <p:spPr>
            <a:xfrm rot="19913552">
              <a:off x="7078107" y="23502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4" name="Oval 353">
              <a:extLst>
                <a:ext uri="{FF2B5EF4-FFF2-40B4-BE49-F238E27FC236}">
                  <a16:creationId xmlns:a16="http://schemas.microsoft.com/office/drawing/2014/main" id="{57C5B6F6-1136-3E4E-C59A-326AB0FACA38}"/>
                </a:ext>
              </a:extLst>
            </p:cNvPr>
            <p:cNvSpPr/>
            <p:nvPr/>
          </p:nvSpPr>
          <p:spPr>
            <a:xfrm rot="19913552">
              <a:off x="6968715" y="24705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5" name="Oval 354">
              <a:extLst>
                <a:ext uri="{FF2B5EF4-FFF2-40B4-BE49-F238E27FC236}">
                  <a16:creationId xmlns:a16="http://schemas.microsoft.com/office/drawing/2014/main" id="{6D550003-B5B5-47B9-4C92-F2E289483FDC}"/>
                </a:ext>
              </a:extLst>
            </p:cNvPr>
            <p:cNvSpPr/>
            <p:nvPr/>
          </p:nvSpPr>
          <p:spPr>
            <a:xfrm rot="19913552">
              <a:off x="7035590" y="24463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6" name="Oval 355">
              <a:extLst>
                <a:ext uri="{FF2B5EF4-FFF2-40B4-BE49-F238E27FC236}">
                  <a16:creationId xmlns:a16="http://schemas.microsoft.com/office/drawing/2014/main" id="{A3F1398D-0D1B-ED2E-8C17-0D162BB6883B}"/>
                </a:ext>
              </a:extLst>
            </p:cNvPr>
            <p:cNvSpPr/>
            <p:nvPr/>
          </p:nvSpPr>
          <p:spPr>
            <a:xfrm rot="19913552">
              <a:off x="7102465" y="24203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7" name="Oval 356">
              <a:extLst>
                <a:ext uri="{FF2B5EF4-FFF2-40B4-BE49-F238E27FC236}">
                  <a16:creationId xmlns:a16="http://schemas.microsoft.com/office/drawing/2014/main" id="{D6DAEB03-596B-03EC-B4B4-CDED94B46FD2}"/>
                </a:ext>
              </a:extLst>
            </p:cNvPr>
            <p:cNvSpPr/>
            <p:nvPr/>
          </p:nvSpPr>
          <p:spPr>
            <a:xfrm rot="19913552">
              <a:off x="6993073" y="25406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8" name="Oval 357">
              <a:extLst>
                <a:ext uri="{FF2B5EF4-FFF2-40B4-BE49-F238E27FC236}">
                  <a16:creationId xmlns:a16="http://schemas.microsoft.com/office/drawing/2014/main" id="{637D97D0-E4F9-B222-CD63-FA43FF315041}"/>
                </a:ext>
              </a:extLst>
            </p:cNvPr>
            <p:cNvSpPr/>
            <p:nvPr/>
          </p:nvSpPr>
          <p:spPr>
            <a:xfrm rot="19913552">
              <a:off x="7059948" y="25164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Oval 358">
              <a:extLst>
                <a:ext uri="{FF2B5EF4-FFF2-40B4-BE49-F238E27FC236}">
                  <a16:creationId xmlns:a16="http://schemas.microsoft.com/office/drawing/2014/main" id="{5F0D14B3-7182-2981-D1D6-C84E9150F27B}"/>
                </a:ext>
              </a:extLst>
            </p:cNvPr>
            <p:cNvSpPr/>
            <p:nvPr/>
          </p:nvSpPr>
          <p:spPr>
            <a:xfrm rot="19913552">
              <a:off x="7126823" y="24904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0" name="Oval 359">
              <a:extLst>
                <a:ext uri="{FF2B5EF4-FFF2-40B4-BE49-F238E27FC236}">
                  <a16:creationId xmlns:a16="http://schemas.microsoft.com/office/drawing/2014/main" id="{F764F02A-A3E1-D4BB-CFE4-0C74AF36F7FF}"/>
                </a:ext>
              </a:extLst>
            </p:cNvPr>
            <p:cNvSpPr/>
            <p:nvPr/>
          </p:nvSpPr>
          <p:spPr>
            <a:xfrm rot="19913552">
              <a:off x="7121062" y="22529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1" name="Oval 360">
              <a:extLst>
                <a:ext uri="{FF2B5EF4-FFF2-40B4-BE49-F238E27FC236}">
                  <a16:creationId xmlns:a16="http://schemas.microsoft.com/office/drawing/2014/main" id="{5903EDF4-565A-771C-AE0F-FEBFA9CE779F}"/>
                </a:ext>
              </a:extLst>
            </p:cNvPr>
            <p:cNvSpPr/>
            <p:nvPr/>
          </p:nvSpPr>
          <p:spPr>
            <a:xfrm rot="19913552">
              <a:off x="7186977" y="22274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2" name="Oval 361">
              <a:extLst>
                <a:ext uri="{FF2B5EF4-FFF2-40B4-BE49-F238E27FC236}">
                  <a16:creationId xmlns:a16="http://schemas.microsoft.com/office/drawing/2014/main" id="{55C9BA6F-D284-2C14-46C6-CB270D954D68}"/>
                </a:ext>
              </a:extLst>
            </p:cNvPr>
            <p:cNvSpPr/>
            <p:nvPr/>
          </p:nvSpPr>
          <p:spPr>
            <a:xfrm rot="19913552">
              <a:off x="7253852" y="22033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3" name="Oval 362">
              <a:extLst>
                <a:ext uri="{FF2B5EF4-FFF2-40B4-BE49-F238E27FC236}">
                  <a16:creationId xmlns:a16="http://schemas.microsoft.com/office/drawing/2014/main" id="{528E79F4-1B0A-74C0-C1B9-D077253E3210}"/>
                </a:ext>
              </a:extLst>
            </p:cNvPr>
            <p:cNvSpPr/>
            <p:nvPr/>
          </p:nvSpPr>
          <p:spPr>
            <a:xfrm rot="19913552">
              <a:off x="7144460" y="232363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4" name="Oval 363">
              <a:extLst>
                <a:ext uri="{FF2B5EF4-FFF2-40B4-BE49-F238E27FC236}">
                  <a16:creationId xmlns:a16="http://schemas.microsoft.com/office/drawing/2014/main" id="{DF83B664-1335-010D-C338-A6266D083B4D}"/>
                </a:ext>
              </a:extLst>
            </p:cNvPr>
            <p:cNvSpPr/>
            <p:nvPr/>
          </p:nvSpPr>
          <p:spPr>
            <a:xfrm rot="19913552">
              <a:off x="7211335" y="229755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5" name="Oval 364">
              <a:extLst>
                <a:ext uri="{FF2B5EF4-FFF2-40B4-BE49-F238E27FC236}">
                  <a16:creationId xmlns:a16="http://schemas.microsoft.com/office/drawing/2014/main" id="{73E97A31-877B-30C6-9A6B-E1193CD7F59B}"/>
                </a:ext>
              </a:extLst>
            </p:cNvPr>
            <p:cNvSpPr/>
            <p:nvPr/>
          </p:nvSpPr>
          <p:spPr>
            <a:xfrm rot="19913552">
              <a:off x="7278210" y="227339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6" name="Oval 365">
              <a:extLst>
                <a:ext uri="{FF2B5EF4-FFF2-40B4-BE49-F238E27FC236}">
                  <a16:creationId xmlns:a16="http://schemas.microsoft.com/office/drawing/2014/main" id="{97780518-21B3-DB15-4AF4-E6BD5C854828}"/>
                </a:ext>
              </a:extLst>
            </p:cNvPr>
            <p:cNvSpPr/>
            <p:nvPr/>
          </p:nvSpPr>
          <p:spPr>
            <a:xfrm rot="19913552">
              <a:off x="7168818" y="23937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7" name="Oval 366">
              <a:extLst>
                <a:ext uri="{FF2B5EF4-FFF2-40B4-BE49-F238E27FC236}">
                  <a16:creationId xmlns:a16="http://schemas.microsoft.com/office/drawing/2014/main" id="{6D3F1535-F9D7-8CCD-46CE-7BDDAE557C2B}"/>
                </a:ext>
              </a:extLst>
            </p:cNvPr>
            <p:cNvSpPr/>
            <p:nvPr/>
          </p:nvSpPr>
          <p:spPr>
            <a:xfrm rot="19913552">
              <a:off x="7235693" y="236764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8" name="Oval 367">
              <a:extLst>
                <a:ext uri="{FF2B5EF4-FFF2-40B4-BE49-F238E27FC236}">
                  <a16:creationId xmlns:a16="http://schemas.microsoft.com/office/drawing/2014/main" id="{BD7107D3-2110-C1A3-6785-41EACEA6C84C}"/>
                </a:ext>
              </a:extLst>
            </p:cNvPr>
            <p:cNvSpPr/>
            <p:nvPr/>
          </p:nvSpPr>
          <p:spPr>
            <a:xfrm rot="19913552">
              <a:off x="7302568" y="234348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9" name="Oval 368">
              <a:extLst>
                <a:ext uri="{FF2B5EF4-FFF2-40B4-BE49-F238E27FC236}">
                  <a16:creationId xmlns:a16="http://schemas.microsoft.com/office/drawing/2014/main" id="{A558E5C3-8A94-72ED-77D2-4EF68AE05DA8}"/>
                </a:ext>
              </a:extLst>
            </p:cNvPr>
            <p:cNvSpPr/>
            <p:nvPr/>
          </p:nvSpPr>
          <p:spPr>
            <a:xfrm rot="19913552">
              <a:off x="7193176" y="24638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0" name="Oval 369">
              <a:extLst>
                <a:ext uri="{FF2B5EF4-FFF2-40B4-BE49-F238E27FC236}">
                  <a16:creationId xmlns:a16="http://schemas.microsoft.com/office/drawing/2014/main" id="{BFAA8488-A5F8-CAB9-C2E4-F3848556343F}"/>
                </a:ext>
              </a:extLst>
            </p:cNvPr>
            <p:cNvSpPr/>
            <p:nvPr/>
          </p:nvSpPr>
          <p:spPr>
            <a:xfrm rot="19913552">
              <a:off x="7260051" y="243773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1" name="Oval 370">
              <a:extLst>
                <a:ext uri="{FF2B5EF4-FFF2-40B4-BE49-F238E27FC236}">
                  <a16:creationId xmlns:a16="http://schemas.microsoft.com/office/drawing/2014/main" id="{256F8359-B82D-81EF-EDD9-B8B83CCB18B1}"/>
                </a:ext>
              </a:extLst>
            </p:cNvPr>
            <p:cNvSpPr/>
            <p:nvPr/>
          </p:nvSpPr>
          <p:spPr>
            <a:xfrm rot="19913552">
              <a:off x="7326926" y="241357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2" name="Oval 371">
              <a:extLst>
                <a:ext uri="{FF2B5EF4-FFF2-40B4-BE49-F238E27FC236}">
                  <a16:creationId xmlns:a16="http://schemas.microsoft.com/office/drawing/2014/main" id="{9A5FE464-5164-E27E-87C9-87B215FF14EA}"/>
                </a:ext>
              </a:extLst>
            </p:cNvPr>
            <p:cNvSpPr/>
            <p:nvPr/>
          </p:nvSpPr>
          <p:spPr>
            <a:xfrm rot="19913552">
              <a:off x="7321954" y="217607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3" name="Oval 372">
              <a:extLst>
                <a:ext uri="{FF2B5EF4-FFF2-40B4-BE49-F238E27FC236}">
                  <a16:creationId xmlns:a16="http://schemas.microsoft.com/office/drawing/2014/main" id="{060FF14E-DF86-9191-2325-F24926F1C228}"/>
                </a:ext>
              </a:extLst>
            </p:cNvPr>
            <p:cNvSpPr/>
            <p:nvPr/>
          </p:nvSpPr>
          <p:spPr>
            <a:xfrm rot="19913552">
              <a:off x="7388829" y="215190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4" name="Oval 373">
              <a:extLst>
                <a:ext uri="{FF2B5EF4-FFF2-40B4-BE49-F238E27FC236}">
                  <a16:creationId xmlns:a16="http://schemas.microsoft.com/office/drawing/2014/main" id="{164FBD0E-47FC-DBE8-B5CD-27975FC32825}"/>
                </a:ext>
              </a:extLst>
            </p:cNvPr>
            <p:cNvSpPr/>
            <p:nvPr/>
          </p:nvSpPr>
          <p:spPr>
            <a:xfrm rot="19913552">
              <a:off x="7455704" y="212392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5" name="Oval 374">
              <a:extLst>
                <a:ext uri="{FF2B5EF4-FFF2-40B4-BE49-F238E27FC236}">
                  <a16:creationId xmlns:a16="http://schemas.microsoft.com/office/drawing/2014/main" id="{5E1F502E-5948-D314-C1F7-257AF6F3D662}"/>
                </a:ext>
              </a:extLst>
            </p:cNvPr>
            <p:cNvSpPr/>
            <p:nvPr/>
          </p:nvSpPr>
          <p:spPr>
            <a:xfrm rot="19913552">
              <a:off x="7346312" y="224616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6" name="Oval 375">
              <a:extLst>
                <a:ext uri="{FF2B5EF4-FFF2-40B4-BE49-F238E27FC236}">
                  <a16:creationId xmlns:a16="http://schemas.microsoft.com/office/drawing/2014/main" id="{997C8BCD-5A5E-794C-233C-6733C416011D}"/>
                </a:ext>
              </a:extLst>
            </p:cNvPr>
            <p:cNvSpPr/>
            <p:nvPr/>
          </p:nvSpPr>
          <p:spPr>
            <a:xfrm rot="19913552">
              <a:off x="7413187" y="222199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7" name="Oval 376">
              <a:extLst>
                <a:ext uri="{FF2B5EF4-FFF2-40B4-BE49-F238E27FC236}">
                  <a16:creationId xmlns:a16="http://schemas.microsoft.com/office/drawing/2014/main" id="{FA0BCD3E-8940-3754-195F-82DF6DBEC3CF}"/>
                </a:ext>
              </a:extLst>
            </p:cNvPr>
            <p:cNvSpPr/>
            <p:nvPr/>
          </p:nvSpPr>
          <p:spPr>
            <a:xfrm rot="19913552">
              <a:off x="7480062" y="21959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8" name="Oval 377">
              <a:extLst>
                <a:ext uri="{FF2B5EF4-FFF2-40B4-BE49-F238E27FC236}">
                  <a16:creationId xmlns:a16="http://schemas.microsoft.com/office/drawing/2014/main" id="{CBC9944D-946E-C4A9-1507-F83F17BF04B6}"/>
                </a:ext>
              </a:extLst>
            </p:cNvPr>
            <p:cNvSpPr/>
            <p:nvPr/>
          </p:nvSpPr>
          <p:spPr>
            <a:xfrm rot="19913552">
              <a:off x="7370670" y="231625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9" name="Oval 378">
              <a:extLst>
                <a:ext uri="{FF2B5EF4-FFF2-40B4-BE49-F238E27FC236}">
                  <a16:creationId xmlns:a16="http://schemas.microsoft.com/office/drawing/2014/main" id="{0074C63A-E753-B328-BFCA-85A26D20BBC9}"/>
                </a:ext>
              </a:extLst>
            </p:cNvPr>
            <p:cNvSpPr/>
            <p:nvPr/>
          </p:nvSpPr>
          <p:spPr>
            <a:xfrm rot="19913552">
              <a:off x="7437545" y="229208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0" name="Oval 379">
              <a:extLst>
                <a:ext uri="{FF2B5EF4-FFF2-40B4-BE49-F238E27FC236}">
                  <a16:creationId xmlns:a16="http://schemas.microsoft.com/office/drawing/2014/main" id="{F081ECB7-914C-D3B8-37C2-08A6AE30C721}"/>
                </a:ext>
              </a:extLst>
            </p:cNvPr>
            <p:cNvSpPr/>
            <p:nvPr/>
          </p:nvSpPr>
          <p:spPr>
            <a:xfrm rot="19913552">
              <a:off x="7504420" y="226601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1" name="Oval 380">
              <a:extLst>
                <a:ext uri="{FF2B5EF4-FFF2-40B4-BE49-F238E27FC236}">
                  <a16:creationId xmlns:a16="http://schemas.microsoft.com/office/drawing/2014/main" id="{86D301CF-46A4-F998-A314-96517237C6FD}"/>
                </a:ext>
              </a:extLst>
            </p:cNvPr>
            <p:cNvSpPr/>
            <p:nvPr/>
          </p:nvSpPr>
          <p:spPr>
            <a:xfrm rot="19913552">
              <a:off x="7395028" y="238634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2" name="Oval 381">
              <a:extLst>
                <a:ext uri="{FF2B5EF4-FFF2-40B4-BE49-F238E27FC236}">
                  <a16:creationId xmlns:a16="http://schemas.microsoft.com/office/drawing/2014/main" id="{ABA38950-539C-54D9-E71B-59E15F3ECD47}"/>
                </a:ext>
              </a:extLst>
            </p:cNvPr>
            <p:cNvSpPr/>
            <p:nvPr/>
          </p:nvSpPr>
          <p:spPr>
            <a:xfrm rot="19913552">
              <a:off x="7461903" y="236217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3" name="Oval 382">
              <a:extLst>
                <a:ext uri="{FF2B5EF4-FFF2-40B4-BE49-F238E27FC236}">
                  <a16:creationId xmlns:a16="http://schemas.microsoft.com/office/drawing/2014/main" id="{80858E43-F8A7-D3AF-8EB8-A14C702C65B3}"/>
                </a:ext>
              </a:extLst>
            </p:cNvPr>
            <p:cNvSpPr/>
            <p:nvPr/>
          </p:nvSpPr>
          <p:spPr>
            <a:xfrm rot="19913552">
              <a:off x="7528778" y="23361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4" name="Oval 383">
              <a:extLst>
                <a:ext uri="{FF2B5EF4-FFF2-40B4-BE49-F238E27FC236}">
                  <a16:creationId xmlns:a16="http://schemas.microsoft.com/office/drawing/2014/main" id="{EA9780AB-966E-927C-BC7D-6BB47BD24329}"/>
                </a:ext>
              </a:extLst>
            </p:cNvPr>
            <p:cNvSpPr/>
            <p:nvPr/>
          </p:nvSpPr>
          <p:spPr>
            <a:xfrm rot="19913552">
              <a:off x="7523017" y="20986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5" name="Oval 384">
              <a:extLst>
                <a:ext uri="{FF2B5EF4-FFF2-40B4-BE49-F238E27FC236}">
                  <a16:creationId xmlns:a16="http://schemas.microsoft.com/office/drawing/2014/main" id="{0903B780-BFF8-D655-526F-057F6B44C4BC}"/>
                </a:ext>
              </a:extLst>
            </p:cNvPr>
            <p:cNvSpPr/>
            <p:nvPr/>
          </p:nvSpPr>
          <p:spPr>
            <a:xfrm rot="19913552">
              <a:off x="7588932" y="20731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6" name="Oval 385">
              <a:extLst>
                <a:ext uri="{FF2B5EF4-FFF2-40B4-BE49-F238E27FC236}">
                  <a16:creationId xmlns:a16="http://schemas.microsoft.com/office/drawing/2014/main" id="{1B79EBB1-0AA8-844C-3FC7-1AFEFD6EDDFF}"/>
                </a:ext>
              </a:extLst>
            </p:cNvPr>
            <p:cNvSpPr/>
            <p:nvPr/>
          </p:nvSpPr>
          <p:spPr>
            <a:xfrm rot="19913552">
              <a:off x="7655807" y="20489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7" name="Oval 386">
              <a:extLst>
                <a:ext uri="{FF2B5EF4-FFF2-40B4-BE49-F238E27FC236}">
                  <a16:creationId xmlns:a16="http://schemas.microsoft.com/office/drawing/2014/main" id="{DF2298D1-AF6D-E42B-D91E-37849E793208}"/>
                </a:ext>
              </a:extLst>
            </p:cNvPr>
            <p:cNvSpPr/>
            <p:nvPr/>
          </p:nvSpPr>
          <p:spPr>
            <a:xfrm rot="19913552">
              <a:off x="7546415" y="216932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8" name="Oval 387">
              <a:extLst>
                <a:ext uri="{FF2B5EF4-FFF2-40B4-BE49-F238E27FC236}">
                  <a16:creationId xmlns:a16="http://schemas.microsoft.com/office/drawing/2014/main" id="{94400198-84C3-DB36-F5BC-1F40A1DD0DB8}"/>
                </a:ext>
              </a:extLst>
            </p:cNvPr>
            <p:cNvSpPr/>
            <p:nvPr/>
          </p:nvSpPr>
          <p:spPr>
            <a:xfrm rot="19913552">
              <a:off x="7613290" y="214325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9" name="Oval 388">
              <a:extLst>
                <a:ext uri="{FF2B5EF4-FFF2-40B4-BE49-F238E27FC236}">
                  <a16:creationId xmlns:a16="http://schemas.microsoft.com/office/drawing/2014/main" id="{F998CB2E-F094-C5CD-968A-2601BFEBB698}"/>
                </a:ext>
              </a:extLst>
            </p:cNvPr>
            <p:cNvSpPr/>
            <p:nvPr/>
          </p:nvSpPr>
          <p:spPr>
            <a:xfrm rot="19913552">
              <a:off x="7680165" y="211908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0" name="Oval 389">
              <a:extLst>
                <a:ext uri="{FF2B5EF4-FFF2-40B4-BE49-F238E27FC236}">
                  <a16:creationId xmlns:a16="http://schemas.microsoft.com/office/drawing/2014/main" id="{ED047519-D242-2E22-3150-D8DF4C88B00F}"/>
                </a:ext>
              </a:extLst>
            </p:cNvPr>
            <p:cNvSpPr/>
            <p:nvPr/>
          </p:nvSpPr>
          <p:spPr>
            <a:xfrm rot="19913552">
              <a:off x="7570773" y="223941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1" name="Oval 390">
              <a:extLst>
                <a:ext uri="{FF2B5EF4-FFF2-40B4-BE49-F238E27FC236}">
                  <a16:creationId xmlns:a16="http://schemas.microsoft.com/office/drawing/2014/main" id="{1C9AD9A0-F241-D2D3-777E-7CD838BACF92}"/>
                </a:ext>
              </a:extLst>
            </p:cNvPr>
            <p:cNvSpPr/>
            <p:nvPr/>
          </p:nvSpPr>
          <p:spPr>
            <a:xfrm rot="19913552">
              <a:off x="7637648" y="221334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2" name="Oval 391">
              <a:extLst>
                <a:ext uri="{FF2B5EF4-FFF2-40B4-BE49-F238E27FC236}">
                  <a16:creationId xmlns:a16="http://schemas.microsoft.com/office/drawing/2014/main" id="{139513E9-8EB9-1672-E76A-53E055045CA5}"/>
                </a:ext>
              </a:extLst>
            </p:cNvPr>
            <p:cNvSpPr/>
            <p:nvPr/>
          </p:nvSpPr>
          <p:spPr>
            <a:xfrm rot="19913552">
              <a:off x="7704523" y="218917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3" name="Oval 392">
              <a:extLst>
                <a:ext uri="{FF2B5EF4-FFF2-40B4-BE49-F238E27FC236}">
                  <a16:creationId xmlns:a16="http://schemas.microsoft.com/office/drawing/2014/main" id="{235895E9-7641-E449-9C06-A72D87542AE7}"/>
                </a:ext>
              </a:extLst>
            </p:cNvPr>
            <p:cNvSpPr/>
            <p:nvPr/>
          </p:nvSpPr>
          <p:spPr>
            <a:xfrm rot="19913552">
              <a:off x="7595131" y="230950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4" name="Oval 393">
              <a:extLst>
                <a:ext uri="{FF2B5EF4-FFF2-40B4-BE49-F238E27FC236}">
                  <a16:creationId xmlns:a16="http://schemas.microsoft.com/office/drawing/2014/main" id="{24216999-02E1-F617-187E-5FB2A4AE60D0}"/>
                </a:ext>
              </a:extLst>
            </p:cNvPr>
            <p:cNvSpPr/>
            <p:nvPr/>
          </p:nvSpPr>
          <p:spPr>
            <a:xfrm rot="19913552">
              <a:off x="7662006" y="228343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5" name="Oval 394">
              <a:extLst>
                <a:ext uri="{FF2B5EF4-FFF2-40B4-BE49-F238E27FC236}">
                  <a16:creationId xmlns:a16="http://schemas.microsoft.com/office/drawing/2014/main" id="{D97633E3-131B-076E-8BA7-DD464C8696EB}"/>
                </a:ext>
              </a:extLst>
            </p:cNvPr>
            <p:cNvSpPr/>
            <p:nvPr/>
          </p:nvSpPr>
          <p:spPr>
            <a:xfrm rot="19913552">
              <a:off x="7728881" y="225926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6" name="Oval 395">
              <a:extLst>
                <a:ext uri="{FF2B5EF4-FFF2-40B4-BE49-F238E27FC236}">
                  <a16:creationId xmlns:a16="http://schemas.microsoft.com/office/drawing/2014/main" id="{8950A2E0-BEA9-F8BD-7CDB-743BE73639DB}"/>
                </a:ext>
              </a:extLst>
            </p:cNvPr>
            <p:cNvSpPr/>
            <p:nvPr/>
          </p:nvSpPr>
          <p:spPr>
            <a:xfrm rot="19913552">
              <a:off x="7723909" y="202176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7" name="Oval 396">
              <a:extLst>
                <a:ext uri="{FF2B5EF4-FFF2-40B4-BE49-F238E27FC236}">
                  <a16:creationId xmlns:a16="http://schemas.microsoft.com/office/drawing/2014/main" id="{221DA757-C491-5CFE-9625-316544B6F998}"/>
                </a:ext>
              </a:extLst>
            </p:cNvPr>
            <p:cNvSpPr/>
            <p:nvPr/>
          </p:nvSpPr>
          <p:spPr>
            <a:xfrm rot="19913552">
              <a:off x="7790784" y="199759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8" name="Oval 397">
              <a:extLst>
                <a:ext uri="{FF2B5EF4-FFF2-40B4-BE49-F238E27FC236}">
                  <a16:creationId xmlns:a16="http://schemas.microsoft.com/office/drawing/2014/main" id="{840ED3E1-5676-F295-FAE8-C94C82FA050B}"/>
                </a:ext>
              </a:extLst>
            </p:cNvPr>
            <p:cNvSpPr/>
            <p:nvPr/>
          </p:nvSpPr>
          <p:spPr>
            <a:xfrm rot="19913552">
              <a:off x="7857659" y="196962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9" name="Oval 398">
              <a:extLst>
                <a:ext uri="{FF2B5EF4-FFF2-40B4-BE49-F238E27FC236}">
                  <a16:creationId xmlns:a16="http://schemas.microsoft.com/office/drawing/2014/main" id="{1A9321DC-8E27-2345-2A17-A707919F2AA0}"/>
                </a:ext>
              </a:extLst>
            </p:cNvPr>
            <p:cNvSpPr/>
            <p:nvPr/>
          </p:nvSpPr>
          <p:spPr>
            <a:xfrm rot="19913552">
              <a:off x="7748267" y="209185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0" name="Oval 399">
              <a:extLst>
                <a:ext uri="{FF2B5EF4-FFF2-40B4-BE49-F238E27FC236}">
                  <a16:creationId xmlns:a16="http://schemas.microsoft.com/office/drawing/2014/main" id="{F0377DF8-8218-1DAB-8C97-DDE92B1BAF3E}"/>
                </a:ext>
              </a:extLst>
            </p:cNvPr>
            <p:cNvSpPr/>
            <p:nvPr/>
          </p:nvSpPr>
          <p:spPr>
            <a:xfrm rot="19913552">
              <a:off x="7815142" y="20676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1" name="Oval 400">
              <a:extLst>
                <a:ext uri="{FF2B5EF4-FFF2-40B4-BE49-F238E27FC236}">
                  <a16:creationId xmlns:a16="http://schemas.microsoft.com/office/drawing/2014/main" id="{6C0471A4-5533-6280-6F10-3BFDEA067776}"/>
                </a:ext>
              </a:extLst>
            </p:cNvPr>
            <p:cNvSpPr/>
            <p:nvPr/>
          </p:nvSpPr>
          <p:spPr>
            <a:xfrm rot="19913552">
              <a:off x="7882017" y="204161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2" name="Oval 401">
              <a:extLst>
                <a:ext uri="{FF2B5EF4-FFF2-40B4-BE49-F238E27FC236}">
                  <a16:creationId xmlns:a16="http://schemas.microsoft.com/office/drawing/2014/main" id="{E025F87A-8E26-050B-1AFF-AC45CFB8B75E}"/>
                </a:ext>
              </a:extLst>
            </p:cNvPr>
            <p:cNvSpPr/>
            <p:nvPr/>
          </p:nvSpPr>
          <p:spPr>
            <a:xfrm rot="19913552">
              <a:off x="7772625" y="216194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3" name="Oval 402">
              <a:extLst>
                <a:ext uri="{FF2B5EF4-FFF2-40B4-BE49-F238E27FC236}">
                  <a16:creationId xmlns:a16="http://schemas.microsoft.com/office/drawing/2014/main" id="{4FB3AFD5-9A88-CD83-C564-7FB36220DEAC}"/>
                </a:ext>
              </a:extLst>
            </p:cNvPr>
            <p:cNvSpPr/>
            <p:nvPr/>
          </p:nvSpPr>
          <p:spPr>
            <a:xfrm rot="19913552">
              <a:off x="7839500" y="213777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4" name="Oval 403">
              <a:extLst>
                <a:ext uri="{FF2B5EF4-FFF2-40B4-BE49-F238E27FC236}">
                  <a16:creationId xmlns:a16="http://schemas.microsoft.com/office/drawing/2014/main" id="{36C819CB-48E0-E14D-2052-A7BAC1E95673}"/>
                </a:ext>
              </a:extLst>
            </p:cNvPr>
            <p:cNvSpPr/>
            <p:nvPr/>
          </p:nvSpPr>
          <p:spPr>
            <a:xfrm rot="19913552">
              <a:off x="7906375" y="211170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5" name="Oval 404">
              <a:extLst>
                <a:ext uri="{FF2B5EF4-FFF2-40B4-BE49-F238E27FC236}">
                  <a16:creationId xmlns:a16="http://schemas.microsoft.com/office/drawing/2014/main" id="{E5DA54B7-8B92-EDDB-554B-826A07CFD689}"/>
                </a:ext>
              </a:extLst>
            </p:cNvPr>
            <p:cNvSpPr/>
            <p:nvPr/>
          </p:nvSpPr>
          <p:spPr>
            <a:xfrm rot="19913552">
              <a:off x="7796983" y="223203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6" name="Oval 405">
              <a:extLst>
                <a:ext uri="{FF2B5EF4-FFF2-40B4-BE49-F238E27FC236}">
                  <a16:creationId xmlns:a16="http://schemas.microsoft.com/office/drawing/2014/main" id="{AC15D73A-87B6-A202-0E49-C78C910E6663}"/>
                </a:ext>
              </a:extLst>
            </p:cNvPr>
            <p:cNvSpPr/>
            <p:nvPr/>
          </p:nvSpPr>
          <p:spPr>
            <a:xfrm rot="19913552">
              <a:off x="7863858" y="220786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7" name="Oval 406">
              <a:extLst>
                <a:ext uri="{FF2B5EF4-FFF2-40B4-BE49-F238E27FC236}">
                  <a16:creationId xmlns:a16="http://schemas.microsoft.com/office/drawing/2014/main" id="{E977E389-58DD-9AF3-0743-C6FC6458757D}"/>
                </a:ext>
              </a:extLst>
            </p:cNvPr>
            <p:cNvSpPr/>
            <p:nvPr/>
          </p:nvSpPr>
          <p:spPr>
            <a:xfrm rot="19913552">
              <a:off x="7930733" y="2181795"/>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8" name="Oval 407">
              <a:extLst>
                <a:ext uri="{FF2B5EF4-FFF2-40B4-BE49-F238E27FC236}">
                  <a16:creationId xmlns:a16="http://schemas.microsoft.com/office/drawing/2014/main" id="{ADE08B58-70ED-CA82-4623-D733A1F69AF1}"/>
                </a:ext>
              </a:extLst>
            </p:cNvPr>
            <p:cNvSpPr/>
            <p:nvPr/>
          </p:nvSpPr>
          <p:spPr>
            <a:xfrm rot="19913552">
              <a:off x="7924972" y="1944296"/>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9" name="Oval 408">
              <a:extLst>
                <a:ext uri="{FF2B5EF4-FFF2-40B4-BE49-F238E27FC236}">
                  <a16:creationId xmlns:a16="http://schemas.microsoft.com/office/drawing/2014/main" id="{27E009DE-2141-3ECF-DEE3-553B5C7176C0}"/>
                </a:ext>
              </a:extLst>
            </p:cNvPr>
            <p:cNvSpPr/>
            <p:nvPr/>
          </p:nvSpPr>
          <p:spPr>
            <a:xfrm rot="19913552">
              <a:off x="7948370" y="201502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0" name="Oval 409">
              <a:extLst>
                <a:ext uri="{FF2B5EF4-FFF2-40B4-BE49-F238E27FC236}">
                  <a16:creationId xmlns:a16="http://schemas.microsoft.com/office/drawing/2014/main" id="{B90E2C3B-111C-ABA7-0F8D-BB149E7A7087}"/>
                </a:ext>
              </a:extLst>
            </p:cNvPr>
            <p:cNvSpPr/>
            <p:nvPr/>
          </p:nvSpPr>
          <p:spPr>
            <a:xfrm rot="19913552">
              <a:off x="7972728" y="208511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1" name="Oval 410">
              <a:extLst>
                <a:ext uri="{FF2B5EF4-FFF2-40B4-BE49-F238E27FC236}">
                  <a16:creationId xmlns:a16="http://schemas.microsoft.com/office/drawing/2014/main" id="{8F569ABD-C71F-6153-BD6B-CF0DCE9D5F75}"/>
                </a:ext>
              </a:extLst>
            </p:cNvPr>
            <p:cNvSpPr/>
            <p:nvPr/>
          </p:nvSpPr>
          <p:spPr>
            <a:xfrm rot="19913552">
              <a:off x="7997086" y="2155201"/>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12" name="TextBox 411">
            <a:extLst>
              <a:ext uri="{FF2B5EF4-FFF2-40B4-BE49-F238E27FC236}">
                <a16:creationId xmlns:a16="http://schemas.microsoft.com/office/drawing/2014/main" id="{4ACF06DE-7150-B7D3-21C5-1E069C20CB0F}"/>
              </a:ext>
            </a:extLst>
          </p:cNvPr>
          <p:cNvSpPr txBox="1"/>
          <p:nvPr/>
        </p:nvSpPr>
        <p:spPr>
          <a:xfrm>
            <a:off x="8224866" y="2049102"/>
            <a:ext cx="791932" cy="253916"/>
          </a:xfrm>
          <a:prstGeom prst="rect">
            <a:avLst/>
          </a:prstGeom>
          <a:noFill/>
        </p:spPr>
        <p:txBody>
          <a:bodyPr wrap="square" rtlCol="0">
            <a:spAutoFit/>
          </a:bodyPr>
          <a:lstStyle/>
          <a:p>
            <a:r>
              <a:rPr lang="en-AU" sz="1050" dirty="0"/>
              <a:t>RX-12</a:t>
            </a:r>
          </a:p>
        </p:txBody>
      </p:sp>
      <p:sp>
        <p:nvSpPr>
          <p:cNvPr id="413" name="TextBox 412">
            <a:extLst>
              <a:ext uri="{FF2B5EF4-FFF2-40B4-BE49-F238E27FC236}">
                <a16:creationId xmlns:a16="http://schemas.microsoft.com/office/drawing/2014/main" id="{4813937E-61CE-32C5-ABE4-AF3BA801A66D}"/>
              </a:ext>
            </a:extLst>
          </p:cNvPr>
          <p:cNvSpPr txBox="1"/>
          <p:nvPr/>
        </p:nvSpPr>
        <p:spPr>
          <a:xfrm>
            <a:off x="8942875" y="4150549"/>
            <a:ext cx="1583864" cy="253916"/>
          </a:xfrm>
          <a:prstGeom prst="rect">
            <a:avLst/>
          </a:prstGeom>
          <a:noFill/>
        </p:spPr>
        <p:txBody>
          <a:bodyPr wrap="square" rtlCol="0">
            <a:spAutoFit/>
          </a:bodyPr>
          <a:lstStyle/>
          <a:p>
            <a:r>
              <a:rPr lang="en-AU" sz="1050" dirty="0"/>
              <a:t>RX-12</a:t>
            </a:r>
          </a:p>
        </p:txBody>
      </p:sp>
      <p:sp>
        <p:nvSpPr>
          <p:cNvPr id="414" name="TextBox 413">
            <a:extLst>
              <a:ext uri="{FF2B5EF4-FFF2-40B4-BE49-F238E27FC236}">
                <a16:creationId xmlns:a16="http://schemas.microsoft.com/office/drawing/2014/main" id="{9EC19C6F-1C74-28EF-9AA9-12EDC419D7E4}"/>
              </a:ext>
            </a:extLst>
          </p:cNvPr>
          <p:cNvSpPr txBox="1"/>
          <p:nvPr/>
        </p:nvSpPr>
        <p:spPr>
          <a:xfrm rot="20402635">
            <a:off x="7541775" y="299480"/>
            <a:ext cx="792088" cy="253916"/>
          </a:xfrm>
          <a:prstGeom prst="rect">
            <a:avLst/>
          </a:prstGeom>
          <a:noFill/>
        </p:spPr>
        <p:txBody>
          <a:bodyPr wrap="square" rtlCol="0">
            <a:spAutoFit/>
          </a:bodyPr>
          <a:lstStyle/>
          <a:p>
            <a:r>
              <a:rPr lang="en-AU" sz="1050" dirty="0"/>
              <a:t>G9-58</a:t>
            </a:r>
          </a:p>
        </p:txBody>
      </p:sp>
      <p:sp>
        <p:nvSpPr>
          <p:cNvPr id="415" name="TextBox 414">
            <a:extLst>
              <a:ext uri="{FF2B5EF4-FFF2-40B4-BE49-F238E27FC236}">
                <a16:creationId xmlns:a16="http://schemas.microsoft.com/office/drawing/2014/main" id="{011F129C-A016-9428-FD81-9C7B79459812}"/>
              </a:ext>
            </a:extLst>
          </p:cNvPr>
          <p:cNvSpPr txBox="1"/>
          <p:nvPr/>
        </p:nvSpPr>
        <p:spPr>
          <a:xfrm>
            <a:off x="7982783" y="6294205"/>
            <a:ext cx="792088" cy="253916"/>
          </a:xfrm>
          <a:prstGeom prst="rect">
            <a:avLst/>
          </a:prstGeom>
          <a:noFill/>
        </p:spPr>
        <p:txBody>
          <a:bodyPr wrap="square" rtlCol="0">
            <a:spAutoFit/>
          </a:bodyPr>
          <a:lstStyle/>
          <a:p>
            <a:r>
              <a:rPr lang="en-AU" sz="1050" dirty="0"/>
              <a:t>G9-58</a:t>
            </a:r>
          </a:p>
        </p:txBody>
      </p:sp>
    </p:spTree>
    <p:extLst>
      <p:ext uri="{BB962C8B-B14F-4D97-AF65-F5344CB8AC3E}">
        <p14:creationId xmlns:p14="http://schemas.microsoft.com/office/powerpoint/2010/main" val="203377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Crossing Control Measures</a:t>
            </a:r>
          </a:p>
        </p:txBody>
      </p:sp>
      <p:sp>
        <p:nvSpPr>
          <p:cNvPr id="6" name="Text Placeholder 5"/>
          <p:cNvSpPr>
            <a:spLocks noGrp="1"/>
          </p:cNvSpPr>
          <p:nvPr>
            <p:ph type="body" idx="1"/>
          </p:nvPr>
        </p:nvSpPr>
        <p:spPr/>
        <p:txBody>
          <a:bodyPr>
            <a:normAutofit/>
          </a:bodyPr>
          <a:lstStyle/>
          <a:p>
            <a:r>
              <a:rPr lang="en-AU" dirty="0"/>
              <a:t>An essential part of an ALCAM assessment is to observe and record all crossing control measures installed at a crossing for both the left &amp; right approaches. These crossing control measures include items such as the physical controls, audio/visual controls and adjacent controls.</a:t>
            </a:r>
          </a:p>
        </p:txBody>
      </p:sp>
    </p:spTree>
    <p:extLst>
      <p:ext uri="{BB962C8B-B14F-4D97-AF65-F5344CB8AC3E}">
        <p14:creationId xmlns:p14="http://schemas.microsoft.com/office/powerpoint/2010/main" val="24907677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Physical Controls</a:t>
            </a:r>
          </a:p>
        </p:txBody>
      </p:sp>
      <p:sp>
        <p:nvSpPr>
          <p:cNvPr id="9" name="Text Placeholder 8"/>
          <p:cNvSpPr>
            <a:spLocks noGrp="1"/>
          </p:cNvSpPr>
          <p:nvPr>
            <p:ph type="body" sz="half" idx="2"/>
          </p:nvPr>
        </p:nvSpPr>
        <p:spPr/>
        <p:txBody>
          <a:bodyPr/>
          <a:lstStyle/>
          <a:p>
            <a:r>
              <a:rPr lang="en-AU" dirty="0"/>
              <a:t>The physical crossing controls are the controls which are installed at the crossing location and include;</a:t>
            </a:r>
          </a:p>
          <a:p>
            <a:pPr marL="171450" indent="-171450">
              <a:buFont typeface="Arial" panose="020B0604020202020204" pitchFamily="34" charset="0"/>
              <a:buChar char="•"/>
            </a:pPr>
            <a:r>
              <a:rPr lang="en-AU" dirty="0"/>
              <a:t>Automatic Gates</a:t>
            </a:r>
          </a:p>
          <a:p>
            <a:pPr marL="171450" indent="-171450">
              <a:buFont typeface="Arial" panose="020B0604020202020204" pitchFamily="34" charset="0"/>
              <a:buChar char="•"/>
            </a:pPr>
            <a:r>
              <a:rPr lang="en-AU" dirty="0"/>
              <a:t>Pedestrian Booms</a:t>
            </a:r>
          </a:p>
          <a:p>
            <a:pPr marL="171450" indent="-171450">
              <a:buFont typeface="Arial" panose="020B0604020202020204" pitchFamily="34" charset="0"/>
              <a:buChar char="•"/>
            </a:pPr>
            <a:r>
              <a:rPr lang="en-AU" dirty="0"/>
              <a:t>Manual Gates</a:t>
            </a:r>
          </a:p>
          <a:p>
            <a:pPr marL="171450" indent="-171450">
              <a:buFont typeface="Arial" panose="020B0604020202020204" pitchFamily="34" charset="0"/>
              <a:buChar char="•"/>
            </a:pPr>
            <a:r>
              <a:rPr lang="en-AU" dirty="0"/>
              <a:t>Mazes</a:t>
            </a:r>
          </a:p>
          <a:p>
            <a:pPr marL="171450" indent="-171450">
              <a:buFont typeface="Arial" panose="020B0604020202020204" pitchFamily="34" charset="0"/>
              <a:buChar char="•"/>
            </a:pPr>
            <a:r>
              <a:rPr lang="en-AU" dirty="0"/>
              <a:t>Path</a:t>
            </a:r>
          </a:p>
          <a:p>
            <a:endParaRPr lang="en-AU"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3189" y="1895476"/>
            <a:ext cx="6172198" cy="4629149"/>
          </a:xfrm>
        </p:spPr>
      </p:pic>
    </p:spTree>
    <p:extLst>
      <p:ext uri="{BB962C8B-B14F-4D97-AF65-F5344CB8AC3E}">
        <p14:creationId xmlns:p14="http://schemas.microsoft.com/office/powerpoint/2010/main" val="218025331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Audio Visual Controls</a:t>
            </a:r>
          </a:p>
        </p:txBody>
      </p:sp>
      <p:sp>
        <p:nvSpPr>
          <p:cNvPr id="9" name="Text Placeholder 8"/>
          <p:cNvSpPr>
            <a:spLocks noGrp="1"/>
          </p:cNvSpPr>
          <p:nvPr>
            <p:ph type="body" sz="half" idx="2"/>
          </p:nvPr>
        </p:nvSpPr>
        <p:spPr/>
        <p:txBody>
          <a:bodyPr>
            <a:normAutofit/>
          </a:bodyPr>
          <a:lstStyle/>
          <a:p>
            <a:r>
              <a:rPr lang="en-AU" dirty="0"/>
              <a:t>Pedestrian crossings may be fitted with dedicated audio/visual controls specific to the pedestrian facility, these controls should not be confused with any audio/visual controls associated with an adjacent level crossing. </a:t>
            </a:r>
          </a:p>
          <a:p>
            <a:r>
              <a:rPr lang="en-AU" dirty="0"/>
              <a:t>These pedestrian facility audio/visual controls include;</a:t>
            </a:r>
          </a:p>
          <a:p>
            <a:pPr marL="171450" indent="-171450">
              <a:buFont typeface="Arial" panose="020B0604020202020204" pitchFamily="34" charset="0"/>
              <a:buChar char="•"/>
            </a:pPr>
            <a:r>
              <a:rPr lang="en-AU" dirty="0"/>
              <a:t>Visual Alarm Only</a:t>
            </a:r>
          </a:p>
          <a:p>
            <a:pPr marL="171450" indent="-171450">
              <a:buFont typeface="Arial" panose="020B0604020202020204" pitchFamily="34" charset="0"/>
              <a:buChar char="•"/>
            </a:pPr>
            <a:r>
              <a:rPr lang="en-AU" dirty="0"/>
              <a:t>Audible Alarm Only</a:t>
            </a:r>
          </a:p>
          <a:p>
            <a:pPr marL="171450" indent="-171450">
              <a:buFont typeface="Arial" panose="020B0604020202020204" pitchFamily="34" charset="0"/>
              <a:buChar char="•"/>
            </a:pPr>
            <a:r>
              <a:rPr lang="en-AU" dirty="0"/>
              <a:t>Visual and Audible Alarm</a:t>
            </a:r>
          </a:p>
          <a:p>
            <a:pPr marL="171450" indent="-171450">
              <a:buFont typeface="Arial" panose="020B0604020202020204" pitchFamily="34" charset="0"/>
              <a:buChar char="•"/>
            </a:pPr>
            <a:r>
              <a:rPr lang="en-AU" dirty="0"/>
              <a:t>Signs Only</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6200000">
            <a:off x="6533357" y="1895476"/>
            <a:ext cx="3471862" cy="4629149"/>
          </a:xfrm>
        </p:spPr>
      </p:pic>
    </p:spTree>
    <p:extLst>
      <p:ext uri="{BB962C8B-B14F-4D97-AF65-F5344CB8AC3E}">
        <p14:creationId xmlns:p14="http://schemas.microsoft.com/office/powerpoint/2010/main" val="3288789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Adjacent Controls</a:t>
            </a:r>
          </a:p>
        </p:txBody>
      </p:sp>
      <p:sp>
        <p:nvSpPr>
          <p:cNvPr id="9" name="Text Placeholder 8"/>
          <p:cNvSpPr>
            <a:spLocks noGrp="1"/>
          </p:cNvSpPr>
          <p:nvPr>
            <p:ph type="body" sz="half" idx="2"/>
          </p:nvPr>
        </p:nvSpPr>
        <p:spPr/>
        <p:txBody>
          <a:bodyPr>
            <a:normAutofit/>
          </a:bodyPr>
          <a:lstStyle/>
          <a:p>
            <a:r>
              <a:rPr lang="en-AU" dirty="0"/>
              <a:t>Where a pedestrian crossing facility is located adjacent to an actively controlled level crossing, the crossing controls of the adjacent crossing are incorporated into the ALCAM assessment. </a:t>
            </a:r>
          </a:p>
          <a:p>
            <a:r>
              <a:rPr lang="en-AU" dirty="0"/>
              <a:t>Active adjacent level crossing controls include;</a:t>
            </a:r>
          </a:p>
          <a:p>
            <a:pPr marL="171450" indent="-171450">
              <a:buFont typeface="Arial" panose="020B0604020202020204" pitchFamily="34" charset="0"/>
              <a:buChar char="•"/>
            </a:pPr>
            <a:r>
              <a:rPr lang="en-AU" dirty="0"/>
              <a:t>Adjacent Boom Gates and Audio</a:t>
            </a:r>
          </a:p>
          <a:p>
            <a:pPr marL="171450" indent="-171450">
              <a:buFont typeface="Arial" panose="020B0604020202020204" pitchFamily="34" charset="0"/>
              <a:buChar char="•"/>
            </a:pPr>
            <a:r>
              <a:rPr lang="en-AU" dirty="0"/>
              <a:t>Adjacent Visual and Audio</a:t>
            </a:r>
          </a:p>
          <a:p>
            <a:pPr marL="171450" indent="-171450">
              <a:buFont typeface="Arial" panose="020B0604020202020204" pitchFamily="34" charset="0"/>
              <a:buChar char="•"/>
            </a:pPr>
            <a:r>
              <a:rPr lang="en-AU" dirty="0"/>
              <a:t>Adjacent Boom Gates and Lights</a:t>
            </a:r>
          </a:p>
          <a:p>
            <a:pPr marL="171450" indent="-171450">
              <a:buFont typeface="Arial" panose="020B0604020202020204" pitchFamily="34" charset="0"/>
              <a:buChar char="•"/>
            </a:pPr>
            <a:r>
              <a:rPr lang="en-AU" dirty="0"/>
              <a:t>Adjacent Lights Only</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3189" y="1895476"/>
            <a:ext cx="6172198" cy="4629148"/>
          </a:xfrm>
        </p:spPr>
      </p:pic>
    </p:spTree>
    <p:extLst>
      <p:ext uri="{BB962C8B-B14F-4D97-AF65-F5344CB8AC3E}">
        <p14:creationId xmlns:p14="http://schemas.microsoft.com/office/powerpoint/2010/main" val="30595947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Pedestrian Signage / Path Markings</a:t>
            </a:r>
          </a:p>
        </p:txBody>
      </p:sp>
      <p:sp>
        <p:nvSpPr>
          <p:cNvPr id="9" name="Text Placeholder 8"/>
          <p:cNvSpPr>
            <a:spLocks noGrp="1"/>
          </p:cNvSpPr>
          <p:nvPr>
            <p:ph type="body" sz="half" idx="2"/>
          </p:nvPr>
        </p:nvSpPr>
        <p:spPr/>
        <p:txBody>
          <a:bodyPr>
            <a:normAutofit/>
          </a:bodyPr>
          <a:lstStyle/>
          <a:p>
            <a:r>
              <a:rPr lang="en-AU" dirty="0"/>
              <a:t>There are a number of signage and pavement marking factors which are included in a pedestrian ALCAM assessment, these include;</a:t>
            </a:r>
          </a:p>
          <a:p>
            <a:pPr marL="171450" indent="-171450">
              <a:buFont typeface="Arial" panose="020B0604020202020204" pitchFamily="34" charset="0"/>
              <a:buChar char="•"/>
            </a:pPr>
            <a:r>
              <a:rPr lang="en-AU" dirty="0"/>
              <a:t>Sign Advising Train Speed</a:t>
            </a:r>
          </a:p>
          <a:p>
            <a:pPr marL="171450" indent="-171450">
              <a:buFont typeface="Arial" panose="020B0604020202020204" pitchFamily="34" charset="0"/>
              <a:buChar char="•"/>
            </a:pPr>
            <a:r>
              <a:rPr lang="en-AU" dirty="0"/>
              <a:t>Sign “Crossing Unsuitable for Mobility Devices”</a:t>
            </a:r>
          </a:p>
          <a:p>
            <a:pPr marL="171450" indent="-171450">
              <a:buFont typeface="Arial" panose="020B0604020202020204" pitchFamily="34" charset="0"/>
              <a:buChar char="•"/>
            </a:pPr>
            <a:r>
              <a:rPr lang="en-AU" dirty="0"/>
              <a:t>Active Sign “Another Train Coming” Warning</a:t>
            </a:r>
          </a:p>
          <a:p>
            <a:pPr marL="171450" indent="-171450">
              <a:buFont typeface="Arial" panose="020B0604020202020204" pitchFamily="34" charset="0"/>
              <a:buChar char="•"/>
            </a:pPr>
            <a:r>
              <a:rPr lang="en-AU" dirty="0"/>
              <a:t>Holding Line (Painted Only)</a:t>
            </a:r>
          </a:p>
          <a:p>
            <a:pPr marL="171450" indent="-171450">
              <a:buFont typeface="Arial" panose="020B0604020202020204" pitchFamily="34" charset="0"/>
              <a:buChar char="•"/>
            </a:pPr>
            <a:r>
              <a:rPr lang="en-AU" dirty="0"/>
              <a:t>Delineation Line Marking (Painted Only)</a:t>
            </a:r>
          </a:p>
          <a:p>
            <a:pPr marL="171450" indent="-171450">
              <a:buFont typeface="Arial" panose="020B0604020202020204" pitchFamily="34" charset="0"/>
              <a:buChar char="•"/>
            </a:pPr>
            <a:r>
              <a:rPr lang="en-AU" dirty="0"/>
              <a:t>Tactile Ground Surface Indicators</a:t>
            </a:r>
          </a:p>
          <a:p>
            <a:pPr marL="171450" indent="-171450">
              <a:buFont typeface="Arial" panose="020B0604020202020204" pitchFamily="34" charset="0"/>
              <a:buChar char="•"/>
            </a:pPr>
            <a:r>
              <a:rPr lang="en-AU" dirty="0"/>
              <a:t>Advance Warning Signs for Mobility Devices/Cyclists</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5954714" y="2474119"/>
            <a:ext cx="4629148" cy="3471861"/>
          </a:xfrm>
        </p:spPr>
      </p:pic>
    </p:spTree>
    <p:extLst>
      <p:ext uri="{BB962C8B-B14F-4D97-AF65-F5344CB8AC3E}">
        <p14:creationId xmlns:p14="http://schemas.microsoft.com/office/powerpoint/2010/main" val="37622739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Crossing Environment</a:t>
            </a:r>
          </a:p>
        </p:txBody>
      </p:sp>
      <p:sp>
        <p:nvSpPr>
          <p:cNvPr id="9" name="Text Placeholder 8"/>
          <p:cNvSpPr>
            <a:spLocks noGrp="1"/>
          </p:cNvSpPr>
          <p:nvPr>
            <p:ph type="body" sz="half" idx="2"/>
          </p:nvPr>
        </p:nvSpPr>
        <p:spPr/>
        <p:txBody>
          <a:bodyPr>
            <a:normAutofit/>
          </a:bodyPr>
          <a:lstStyle/>
          <a:p>
            <a:r>
              <a:rPr lang="en-AU" dirty="0"/>
              <a:t>There are a number of crossing environment factors which are included in a pedestrian ALCAM assessment, these include;</a:t>
            </a:r>
          </a:p>
          <a:p>
            <a:pPr marL="171450" indent="-171450">
              <a:buFont typeface="Arial" panose="020B0604020202020204" pitchFamily="34" charset="0"/>
              <a:buChar char="•"/>
            </a:pPr>
            <a:r>
              <a:rPr lang="en-AU" dirty="0"/>
              <a:t>Path Lighting at Crossing</a:t>
            </a:r>
          </a:p>
          <a:p>
            <a:pPr marL="171450" indent="-171450">
              <a:buFont typeface="Arial" panose="020B0604020202020204" pitchFamily="34" charset="0"/>
              <a:buChar char="•"/>
            </a:pPr>
            <a:r>
              <a:rPr lang="en-AU" dirty="0"/>
              <a:t>Maintenance of Vegetation</a:t>
            </a:r>
          </a:p>
          <a:p>
            <a:pPr marL="171450" indent="-171450">
              <a:buFont typeface="Arial" panose="020B0604020202020204" pitchFamily="34" charset="0"/>
              <a:buChar char="•"/>
            </a:pPr>
            <a:r>
              <a:rPr lang="en-AU" dirty="0"/>
              <a:t>Target Boards / LEDs</a:t>
            </a:r>
          </a:p>
          <a:p>
            <a:pPr marL="171450" indent="-171450">
              <a:buFont typeface="Arial" panose="020B0604020202020204" pitchFamily="34" charset="0"/>
              <a:buChar char="•"/>
            </a:pPr>
            <a:r>
              <a:rPr lang="en-AU" dirty="0"/>
              <a:t>Whistle Boards</a:t>
            </a:r>
          </a:p>
          <a:p>
            <a:pPr marL="171450" indent="-171450">
              <a:buFont typeface="Arial" panose="020B0604020202020204" pitchFamily="34" charset="0"/>
              <a:buChar char="•"/>
            </a:pPr>
            <a:r>
              <a:rPr lang="en-AU" dirty="0"/>
              <a:t>Wing/Funnel/Guide Fencing</a:t>
            </a:r>
          </a:p>
          <a:p>
            <a:pPr marL="171450" indent="-171450">
              <a:buFont typeface="Arial" panose="020B0604020202020204" pitchFamily="34" charset="0"/>
              <a:buChar char="•"/>
            </a:pPr>
            <a:r>
              <a:rPr lang="en-AU" dirty="0"/>
              <a:t>Funnel Pathway</a:t>
            </a:r>
          </a:p>
          <a:p>
            <a:pPr marL="171450" indent="-171450">
              <a:buFont typeface="Arial" panose="020B0604020202020204" pitchFamily="34" charset="0"/>
              <a:buChar char="•"/>
            </a:pPr>
            <a:r>
              <a:rPr lang="en-AU" dirty="0"/>
              <a:t>Adjacent Corridor Fencing</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3189" y="1895476"/>
            <a:ext cx="6172197" cy="4629148"/>
          </a:xfrm>
        </p:spPr>
      </p:pic>
    </p:spTree>
    <p:extLst>
      <p:ext uri="{BB962C8B-B14F-4D97-AF65-F5344CB8AC3E}">
        <p14:creationId xmlns:p14="http://schemas.microsoft.com/office/powerpoint/2010/main" val="210697641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Other Control Measures</a:t>
            </a:r>
          </a:p>
        </p:txBody>
      </p:sp>
      <p:sp>
        <p:nvSpPr>
          <p:cNvPr id="9" name="Text Placeholder 8"/>
          <p:cNvSpPr>
            <a:spLocks noGrp="1"/>
          </p:cNvSpPr>
          <p:nvPr>
            <p:ph type="body" sz="half" idx="2"/>
          </p:nvPr>
        </p:nvSpPr>
        <p:spPr>
          <a:xfrm>
            <a:off x="839788" y="2843985"/>
            <a:ext cx="4824164" cy="3811588"/>
          </a:xfrm>
        </p:spPr>
        <p:txBody>
          <a:bodyPr>
            <a:normAutofit/>
          </a:bodyPr>
          <a:lstStyle/>
          <a:p>
            <a:r>
              <a:rPr lang="en-AU" dirty="0"/>
              <a:t>Other control measures which may be present at the crossing location and which need to be recorded include;</a:t>
            </a:r>
          </a:p>
          <a:p>
            <a:pPr marL="171450" indent="-171450">
              <a:buFont typeface="Arial" panose="020B0604020202020204" pitchFamily="34" charset="0"/>
              <a:buChar char="•"/>
            </a:pPr>
            <a:r>
              <a:rPr lang="en-AU" dirty="0"/>
              <a:t>Human Factors</a:t>
            </a:r>
          </a:p>
          <a:p>
            <a:pPr marL="514350" lvl="1" indent="-171450">
              <a:buFont typeface="Arial" panose="020B0604020202020204" pitchFamily="34" charset="0"/>
              <a:buChar char="•"/>
            </a:pPr>
            <a:r>
              <a:rPr lang="en-AU" dirty="0"/>
              <a:t>Police Enforcement, Public Education Strategies, Fault Reporting Number, Supervising Children, CCTV</a:t>
            </a:r>
          </a:p>
          <a:p>
            <a:pPr marL="171450" indent="-171450">
              <a:buFont typeface="Arial" panose="020B0604020202020204" pitchFamily="34" charset="0"/>
              <a:buChar char="•"/>
            </a:pPr>
            <a:r>
              <a:rPr lang="en-AU" dirty="0"/>
              <a:t>Emergency Egress</a:t>
            </a:r>
          </a:p>
          <a:p>
            <a:pPr marL="514350" lvl="1" indent="-171450">
              <a:buFont typeface="Arial" panose="020B0604020202020204" pitchFamily="34" charset="0"/>
              <a:buChar char="•"/>
            </a:pPr>
            <a:r>
              <a:rPr lang="en-AU" dirty="0"/>
              <a:t>With Latch (including holding enclosure), Without Latch, None</a:t>
            </a:r>
          </a:p>
          <a:p>
            <a:pPr marL="171450" indent="-171450">
              <a:buFont typeface="Arial" panose="020B0604020202020204" pitchFamily="34" charset="0"/>
              <a:buChar char="•"/>
            </a:pPr>
            <a:r>
              <a:rPr lang="en-AU" dirty="0"/>
              <a:t>Other Controls</a:t>
            </a:r>
          </a:p>
          <a:p>
            <a:pPr marL="514350" lvl="1" indent="-171450">
              <a:buFont typeface="Arial" panose="020B0604020202020204" pitchFamily="34" charset="0"/>
              <a:buChar char="•"/>
            </a:pPr>
            <a:r>
              <a:rPr lang="en-AU" dirty="0"/>
              <a:t>Hand Signallers, Controlled Crossing Swing Gates, Healthy State Monitoring</a:t>
            </a:r>
          </a:p>
          <a:p>
            <a:pPr marL="171450" indent="-171450">
              <a:buFont typeface="Arial" panose="020B0604020202020204" pitchFamily="34" charset="0"/>
              <a:buChar char="•"/>
            </a:pPr>
            <a:r>
              <a:rPr lang="en-AU" dirty="0"/>
              <a:t>Pathway Works</a:t>
            </a:r>
          </a:p>
          <a:p>
            <a:pPr marL="514350" lvl="1" indent="-171450">
              <a:buFont typeface="Arial" panose="020B0604020202020204" pitchFamily="34" charset="0"/>
              <a:buChar char="•"/>
            </a:pPr>
            <a:r>
              <a:rPr lang="en-AU" dirty="0"/>
              <a:t>Flange Gap Fillers</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4330" y="2196332"/>
            <a:ext cx="5369916" cy="4027437"/>
          </a:xfrm>
        </p:spPr>
      </p:pic>
    </p:spTree>
    <p:extLst>
      <p:ext uri="{BB962C8B-B14F-4D97-AF65-F5344CB8AC3E}">
        <p14:creationId xmlns:p14="http://schemas.microsoft.com/office/powerpoint/2010/main" val="1070872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79377" y="1081548"/>
            <a:ext cx="5006048" cy="885990"/>
          </a:xfrm>
        </p:spPr>
        <p:txBody>
          <a:bodyPr>
            <a:normAutofit/>
          </a:bodyPr>
          <a:lstStyle/>
          <a:p>
            <a:pPr algn="ctr"/>
            <a:r>
              <a:rPr lang="en-AU" sz="2800" dirty="0"/>
              <a:t>Single pedestrian mid-block crossing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7" y="1967538"/>
            <a:ext cx="5006048" cy="37545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024" y="2674048"/>
            <a:ext cx="5407868" cy="3707281"/>
          </a:xfrm>
          <a:prstGeom prst="rect">
            <a:avLst/>
          </a:prstGeom>
        </p:spPr>
      </p:pic>
      <p:sp>
        <p:nvSpPr>
          <p:cNvPr id="2" name="Rectangle 1"/>
          <p:cNvSpPr/>
          <p:nvPr/>
        </p:nvSpPr>
        <p:spPr>
          <a:xfrm>
            <a:off x="6312024" y="1690688"/>
            <a:ext cx="5407868" cy="954107"/>
          </a:xfrm>
          <a:prstGeom prst="rect">
            <a:avLst/>
          </a:prstGeom>
        </p:spPr>
        <p:txBody>
          <a:bodyPr wrap="square">
            <a:spAutoFit/>
          </a:bodyPr>
          <a:lstStyle/>
          <a:p>
            <a:pPr algn="ctr"/>
            <a:r>
              <a:rPr lang="en-AU" sz="2800" b="1" dirty="0"/>
              <a:t>Multiple pedestrian mid-block crossings</a:t>
            </a:r>
          </a:p>
        </p:txBody>
      </p:sp>
    </p:spTree>
    <p:extLst>
      <p:ext uri="{BB962C8B-B14F-4D97-AF65-F5344CB8AC3E}">
        <p14:creationId xmlns:p14="http://schemas.microsoft.com/office/powerpoint/2010/main" val="37528541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Crossing Characteristics</a:t>
            </a:r>
          </a:p>
        </p:txBody>
      </p:sp>
      <p:sp>
        <p:nvSpPr>
          <p:cNvPr id="6" name="Text Placeholder 5"/>
          <p:cNvSpPr>
            <a:spLocks noGrp="1"/>
          </p:cNvSpPr>
          <p:nvPr>
            <p:ph type="body" idx="1"/>
          </p:nvPr>
        </p:nvSpPr>
        <p:spPr/>
        <p:txBody>
          <a:bodyPr>
            <a:normAutofit fontScale="92500" lnSpcReduction="10000"/>
          </a:bodyPr>
          <a:lstStyle/>
          <a:p>
            <a:r>
              <a:rPr lang="en-AU" dirty="0"/>
              <a:t>In order to give each level crossing a rating, in addition to the crossing control measures, various crossing characteristics at the crossing site are also recorded.</a:t>
            </a:r>
          </a:p>
          <a:p>
            <a:r>
              <a:rPr lang="en-AU" dirty="0"/>
              <a:t>The following characteristics and controls are used to describe a pedestrian level crossing and its environment. Data must be collected as described in order to accurately rate each characteristic and control present at the crossing. </a:t>
            </a:r>
          </a:p>
          <a:p>
            <a:r>
              <a:rPr lang="en-AU" dirty="0"/>
              <a:t>Staff involved in the rating of crossings must be familiar with road and rail Standards and legislation, or obtain information from appropriate stakeholders.</a:t>
            </a:r>
          </a:p>
        </p:txBody>
      </p:sp>
    </p:spTree>
    <p:extLst>
      <p:ext uri="{BB962C8B-B14F-4D97-AF65-F5344CB8AC3E}">
        <p14:creationId xmlns:p14="http://schemas.microsoft.com/office/powerpoint/2010/main" val="328144226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normAutofit fontScale="92500" lnSpcReduction="10000"/>
          </a:bodyPr>
          <a:lstStyle/>
          <a:p>
            <a:pPr marL="0" indent="0">
              <a:buNone/>
            </a:pPr>
            <a:r>
              <a:rPr lang="en-AU" b="1" dirty="0"/>
              <a:t>Effectiveness of Equipment Inspection</a:t>
            </a:r>
          </a:p>
          <a:p>
            <a:pPr marL="0" indent="0">
              <a:buNone/>
            </a:pPr>
            <a:r>
              <a:rPr lang="en-AU" dirty="0"/>
              <a:t>Options:</a:t>
            </a:r>
          </a:p>
          <a:p>
            <a:r>
              <a:rPr lang="en-AU" dirty="0"/>
              <a:t>Good – An effective inspection and maintenance program is evident</a:t>
            </a:r>
          </a:p>
          <a:p>
            <a:r>
              <a:rPr lang="en-AU" dirty="0"/>
              <a:t>Average - An inspection program exists but maintenance follow up is inadequate </a:t>
            </a:r>
          </a:p>
          <a:p>
            <a:r>
              <a:rPr lang="en-AU" dirty="0"/>
              <a:t>Poor - No inspection and maintenance program exists 	</a:t>
            </a:r>
          </a:p>
          <a:p>
            <a:pPr marL="0" indent="0">
              <a:buNone/>
            </a:pPr>
            <a:r>
              <a:rPr lang="en-AU" dirty="0"/>
              <a:t>It is not generally possible on-site to determine an inspection frequency, although the condition of the signs and equipment may be used as a guide. If the signs are faded and show signs of unrepaired damage this may indicate that a maintenance program is not in place.</a:t>
            </a:r>
          </a:p>
          <a:p>
            <a:pPr marL="0" indent="0">
              <a:buNone/>
            </a:pPr>
            <a:endParaRPr lang="en-AU" dirty="0"/>
          </a:p>
        </p:txBody>
      </p:sp>
      <p:sp>
        <p:nvSpPr>
          <p:cNvPr id="15" name="Content Placeholder 14"/>
          <p:cNvSpPr>
            <a:spLocks noGrp="1"/>
          </p:cNvSpPr>
          <p:nvPr>
            <p:ph sz="half" idx="2"/>
          </p:nvPr>
        </p:nvSpPr>
        <p:spPr/>
        <p:txBody>
          <a:bodyPr>
            <a:normAutofit/>
          </a:bodyPr>
          <a:lstStyle/>
          <a:p>
            <a:pPr marL="0" indent="0">
              <a:buNone/>
            </a:pPr>
            <a:r>
              <a:rPr lang="en-AU" b="1" dirty="0"/>
              <a:t>Presence of Adjacent Distractions</a:t>
            </a:r>
          </a:p>
          <a:p>
            <a:pPr marL="0" indent="0">
              <a:buNone/>
            </a:pPr>
            <a:r>
              <a:rPr lang="en-AU" dirty="0"/>
              <a:t>Options:</a:t>
            </a:r>
          </a:p>
          <a:p>
            <a:r>
              <a:rPr lang="en-AU" dirty="0"/>
              <a:t>Few or no distractions (and warning signs/crossing stands out)</a:t>
            </a:r>
          </a:p>
          <a:p>
            <a:r>
              <a:rPr lang="en-AU" dirty="0"/>
              <a:t>Some distractions (but warning signs/crossing generally stands out)</a:t>
            </a:r>
          </a:p>
          <a:p>
            <a:r>
              <a:rPr lang="en-AU" dirty="0"/>
              <a:t>Many Distractions (and warning signs/crossing does not stands out)</a:t>
            </a:r>
          </a:p>
          <a:p>
            <a:pPr marL="0" indent="0">
              <a:buNone/>
            </a:pPr>
            <a:endParaRPr lang="en-AU" dirty="0"/>
          </a:p>
        </p:txBody>
      </p:sp>
    </p:spTree>
    <p:extLst>
      <p:ext uri="{BB962C8B-B14F-4D97-AF65-F5344CB8AC3E}">
        <p14:creationId xmlns:p14="http://schemas.microsoft.com/office/powerpoint/2010/main" val="13927350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lstStyle/>
          <a:p>
            <a:pPr marL="0" indent="0">
              <a:buNone/>
            </a:pPr>
            <a:r>
              <a:rPr lang="en-AU" b="1" dirty="0"/>
              <a:t>Proximity to Passenger Station</a:t>
            </a:r>
          </a:p>
          <a:p>
            <a:pPr marL="0" indent="0">
              <a:buNone/>
            </a:pPr>
            <a:r>
              <a:rPr lang="en-AU" dirty="0"/>
              <a:t>Options:</a:t>
            </a:r>
          </a:p>
          <a:p>
            <a:r>
              <a:rPr lang="en-AU" dirty="0"/>
              <a:t>More than 500 metres</a:t>
            </a:r>
          </a:p>
          <a:p>
            <a:r>
              <a:rPr lang="en-AU" dirty="0"/>
              <a:t>500 to 100 metres</a:t>
            </a:r>
          </a:p>
          <a:p>
            <a:r>
              <a:rPr lang="en-AU" dirty="0"/>
              <a:t>Less than 100 metres</a:t>
            </a:r>
          </a:p>
          <a:p>
            <a:pPr marL="0" indent="0">
              <a:buNone/>
            </a:pPr>
            <a:endParaRPr lang="en-AU" dirty="0"/>
          </a:p>
          <a:p>
            <a:pPr marL="0" indent="0">
              <a:buNone/>
            </a:pPr>
            <a:r>
              <a:rPr lang="en-AU" dirty="0"/>
              <a:t>A pedestrian crossing near a station may be used by pedestrians hurrying to catch trains which is known to be hazardous as attention may be distracted.</a:t>
            </a:r>
          </a:p>
          <a:p>
            <a:pPr marL="0" indent="0">
              <a:buNone/>
            </a:pPr>
            <a:endParaRPr lang="en-AU" dirty="0"/>
          </a:p>
        </p:txBody>
      </p:sp>
      <p:sp>
        <p:nvSpPr>
          <p:cNvPr id="15" name="Content Placeholder 14"/>
          <p:cNvSpPr>
            <a:spLocks noGrp="1"/>
          </p:cNvSpPr>
          <p:nvPr>
            <p:ph sz="half" idx="2"/>
          </p:nvPr>
        </p:nvSpPr>
        <p:spPr/>
        <p:txBody>
          <a:bodyPr/>
          <a:lstStyle/>
          <a:p>
            <a:pPr marL="0" indent="0">
              <a:buNone/>
            </a:pPr>
            <a:r>
              <a:rPr lang="en-AU" b="1" dirty="0"/>
              <a:t>Proximity to Siding/Shunting Yard</a:t>
            </a:r>
          </a:p>
          <a:p>
            <a:pPr marL="0" indent="0">
              <a:buNone/>
            </a:pPr>
            <a:r>
              <a:rPr lang="en-AU" dirty="0"/>
              <a:t>Options:</a:t>
            </a:r>
          </a:p>
          <a:p>
            <a:r>
              <a:rPr lang="en-AU" dirty="0"/>
              <a:t>More than 500 metres</a:t>
            </a:r>
          </a:p>
          <a:p>
            <a:r>
              <a:rPr lang="en-AU" dirty="0"/>
              <a:t>500 to 100 metres</a:t>
            </a:r>
          </a:p>
          <a:p>
            <a:r>
              <a:rPr lang="en-AU" dirty="0"/>
              <a:t>Less than 100 metres</a:t>
            </a:r>
          </a:p>
          <a:p>
            <a:endParaRPr lang="en-AU" dirty="0"/>
          </a:p>
          <a:p>
            <a:pPr marL="0" indent="0">
              <a:buNone/>
            </a:pPr>
            <a:r>
              <a:rPr lang="en-AU" dirty="0"/>
              <a:t>This characteristic relates to the likelihood that shunting activities involving irregular movements of trains may potentially distract or confuse the user. </a:t>
            </a:r>
          </a:p>
          <a:p>
            <a:pPr marL="0" indent="0">
              <a:buNone/>
            </a:pPr>
            <a:endParaRPr lang="en-AU" dirty="0"/>
          </a:p>
          <a:p>
            <a:pPr marL="0" indent="0">
              <a:buNone/>
            </a:pPr>
            <a:endParaRPr lang="en-AU" dirty="0"/>
          </a:p>
        </p:txBody>
      </p:sp>
    </p:spTree>
    <p:extLst>
      <p:ext uri="{BB962C8B-B14F-4D97-AF65-F5344CB8AC3E}">
        <p14:creationId xmlns:p14="http://schemas.microsoft.com/office/powerpoint/2010/main" val="18794320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lstStyle/>
          <a:p>
            <a:pPr marL="0" indent="0">
              <a:buNone/>
            </a:pPr>
            <a:r>
              <a:rPr lang="en-AU" b="1" dirty="0"/>
              <a:t>Proximity to Licenced/special event venue (e.g. pub, club, sports ground)</a:t>
            </a:r>
          </a:p>
          <a:p>
            <a:pPr marL="0" indent="0">
              <a:buNone/>
            </a:pPr>
            <a:r>
              <a:rPr lang="en-AU" dirty="0"/>
              <a:t>Options:</a:t>
            </a:r>
          </a:p>
          <a:p>
            <a:r>
              <a:rPr lang="en-AU" dirty="0"/>
              <a:t>More than 500 metres</a:t>
            </a:r>
          </a:p>
          <a:p>
            <a:r>
              <a:rPr lang="en-AU" dirty="0"/>
              <a:t>500 to 200 metres</a:t>
            </a:r>
          </a:p>
          <a:p>
            <a:r>
              <a:rPr lang="en-AU" dirty="0"/>
              <a:t>200 to 100 metres</a:t>
            </a:r>
          </a:p>
          <a:p>
            <a:r>
              <a:rPr lang="en-AU" dirty="0"/>
              <a:t>Less than 100 metres</a:t>
            </a:r>
          </a:p>
          <a:p>
            <a:endParaRPr lang="en-AU" dirty="0"/>
          </a:p>
          <a:p>
            <a:pPr marL="0" indent="0">
              <a:buNone/>
            </a:pPr>
            <a:r>
              <a:rPr lang="en-AU" dirty="0"/>
              <a:t>Crossings in the vicinity of these venues pose an increased risk due to the potential influence of alcohol or other distractions.</a:t>
            </a:r>
          </a:p>
          <a:p>
            <a:pPr marL="0" indent="0">
              <a:buNone/>
            </a:pPr>
            <a:endParaRPr lang="en-AU" dirty="0"/>
          </a:p>
        </p:txBody>
      </p:sp>
      <p:sp>
        <p:nvSpPr>
          <p:cNvPr id="15" name="Content Placeholder 14"/>
          <p:cNvSpPr>
            <a:spLocks noGrp="1"/>
          </p:cNvSpPr>
          <p:nvPr>
            <p:ph sz="half" idx="2"/>
          </p:nvPr>
        </p:nvSpPr>
        <p:spPr/>
        <p:txBody>
          <a:bodyPr>
            <a:normAutofit lnSpcReduction="10000"/>
          </a:bodyPr>
          <a:lstStyle/>
          <a:p>
            <a:pPr marL="0" indent="0">
              <a:buNone/>
            </a:pPr>
            <a:r>
              <a:rPr lang="en-AU" b="1" dirty="0"/>
              <a:t>Proximity to school/playground and/or aged facilities</a:t>
            </a:r>
          </a:p>
          <a:p>
            <a:pPr marL="0" indent="0">
              <a:buNone/>
            </a:pPr>
            <a:r>
              <a:rPr lang="en-AU" dirty="0"/>
              <a:t>Options:</a:t>
            </a:r>
          </a:p>
          <a:p>
            <a:r>
              <a:rPr lang="en-AU" dirty="0"/>
              <a:t>More than 500 metres</a:t>
            </a:r>
          </a:p>
          <a:p>
            <a:r>
              <a:rPr lang="en-AU" dirty="0"/>
              <a:t>500 to 200 metres</a:t>
            </a:r>
          </a:p>
          <a:p>
            <a:r>
              <a:rPr lang="en-AU" dirty="0"/>
              <a:t>200 to 100 metres</a:t>
            </a:r>
          </a:p>
          <a:p>
            <a:r>
              <a:rPr lang="en-AU" dirty="0"/>
              <a:t>Less than 100 metres</a:t>
            </a:r>
          </a:p>
          <a:p>
            <a:pPr marL="0" indent="0">
              <a:buNone/>
            </a:pPr>
            <a:endParaRPr lang="en-AU" dirty="0"/>
          </a:p>
          <a:p>
            <a:pPr marL="0" indent="0">
              <a:buNone/>
            </a:pPr>
            <a:r>
              <a:rPr lang="en-AU" dirty="0"/>
              <a:t>Crossings in the vicinity of these facilities pose an increased risk due to the potential impaired physical or intellectual abilities of the users to negotiate the crossing safely</a:t>
            </a:r>
          </a:p>
        </p:txBody>
      </p:sp>
    </p:spTree>
    <p:extLst>
      <p:ext uri="{BB962C8B-B14F-4D97-AF65-F5344CB8AC3E}">
        <p14:creationId xmlns:p14="http://schemas.microsoft.com/office/powerpoint/2010/main" val="34192932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normAutofit lnSpcReduction="10000"/>
          </a:bodyPr>
          <a:lstStyle/>
          <a:p>
            <a:pPr marL="0" indent="0">
              <a:buNone/>
            </a:pPr>
            <a:r>
              <a:rPr lang="en-AU" b="1" dirty="0"/>
              <a:t>Ambient noise level/audibility of alarm</a:t>
            </a:r>
          </a:p>
          <a:p>
            <a:pPr marL="0" indent="0">
              <a:buNone/>
            </a:pPr>
            <a:r>
              <a:rPr lang="en-AU" dirty="0"/>
              <a:t>Options:</a:t>
            </a:r>
          </a:p>
          <a:p>
            <a:r>
              <a:rPr lang="en-AU" dirty="0"/>
              <a:t>Train and/or alarm is easily audible to pedestrians over background noise</a:t>
            </a:r>
          </a:p>
          <a:p>
            <a:r>
              <a:rPr lang="en-AU" dirty="0"/>
              <a:t>Train and/or alarm is partially audible to pedestrians due to background noise</a:t>
            </a:r>
          </a:p>
          <a:p>
            <a:r>
              <a:rPr lang="en-AU" dirty="0"/>
              <a:t>Train and/or alarm can not be heard over the background noise</a:t>
            </a:r>
          </a:p>
          <a:p>
            <a:pPr marL="0" indent="0">
              <a:buNone/>
            </a:pPr>
            <a:endParaRPr lang="en-AU" dirty="0"/>
          </a:p>
          <a:p>
            <a:pPr marL="0" indent="0">
              <a:buNone/>
            </a:pPr>
            <a:r>
              <a:rPr lang="en-AU" sz="2400" dirty="0"/>
              <a:t>Noisy environments which prevent pedestrians hearing these audible signals increase the risk at the crossing.</a:t>
            </a:r>
            <a:endParaRPr lang="en-AU" dirty="0"/>
          </a:p>
          <a:p>
            <a:endParaRPr lang="en-AU" dirty="0"/>
          </a:p>
          <a:p>
            <a:endParaRPr lang="en-AU" dirty="0"/>
          </a:p>
        </p:txBody>
      </p:sp>
      <p:sp>
        <p:nvSpPr>
          <p:cNvPr id="15" name="Content Placeholder 14"/>
          <p:cNvSpPr>
            <a:spLocks noGrp="1"/>
          </p:cNvSpPr>
          <p:nvPr>
            <p:ph sz="half" idx="2"/>
          </p:nvPr>
        </p:nvSpPr>
        <p:spPr/>
        <p:txBody>
          <a:bodyPr>
            <a:normAutofit/>
          </a:bodyPr>
          <a:lstStyle/>
          <a:p>
            <a:pPr marL="0" indent="0">
              <a:buNone/>
            </a:pPr>
            <a:r>
              <a:rPr lang="en-AU" b="1" dirty="0"/>
              <a:t>Adjacent road traffic activity</a:t>
            </a:r>
          </a:p>
          <a:p>
            <a:pPr marL="0" indent="0">
              <a:buNone/>
            </a:pPr>
            <a:r>
              <a:rPr lang="en-AU" dirty="0"/>
              <a:t>Options:</a:t>
            </a:r>
          </a:p>
          <a:p>
            <a:r>
              <a:rPr lang="en-AU" dirty="0"/>
              <a:t>Quiet</a:t>
            </a:r>
          </a:p>
          <a:p>
            <a:r>
              <a:rPr lang="en-AU" dirty="0"/>
              <a:t>Moderate </a:t>
            </a:r>
          </a:p>
          <a:p>
            <a:r>
              <a:rPr lang="en-AU" dirty="0"/>
              <a:t>Busy</a:t>
            </a:r>
          </a:p>
          <a:p>
            <a:endParaRPr lang="en-AU" dirty="0"/>
          </a:p>
          <a:p>
            <a:pPr marL="0" indent="0">
              <a:buNone/>
            </a:pPr>
            <a:r>
              <a:rPr lang="en-AU" dirty="0"/>
              <a:t>If the pedestrian level crossing is near roads, there an increased risk of pedestrians being distracted from noticing a train or pedestrian signal. </a:t>
            </a:r>
          </a:p>
        </p:txBody>
      </p:sp>
    </p:spTree>
    <p:extLst>
      <p:ext uri="{BB962C8B-B14F-4D97-AF65-F5344CB8AC3E}">
        <p14:creationId xmlns:p14="http://schemas.microsoft.com/office/powerpoint/2010/main" val="381349117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normAutofit lnSpcReduction="10000"/>
          </a:bodyPr>
          <a:lstStyle/>
          <a:p>
            <a:pPr marL="0" indent="0">
              <a:buNone/>
            </a:pPr>
            <a:r>
              <a:rPr lang="en-AU" b="1" dirty="0"/>
              <a:t>Conspicuity of Pedestrian Control</a:t>
            </a:r>
          </a:p>
          <a:p>
            <a:pPr marL="0" indent="0">
              <a:buNone/>
            </a:pPr>
            <a:r>
              <a:rPr lang="en-AU" dirty="0"/>
              <a:t>Options:</a:t>
            </a:r>
          </a:p>
          <a:p>
            <a:r>
              <a:rPr lang="en-AU" dirty="0"/>
              <a:t>Complete and in good condition</a:t>
            </a:r>
          </a:p>
          <a:p>
            <a:r>
              <a:rPr lang="en-AU" dirty="0"/>
              <a:t>Some wear and tear, but the message is understandable</a:t>
            </a:r>
          </a:p>
          <a:p>
            <a:r>
              <a:rPr lang="en-AU" dirty="0"/>
              <a:t>Deteriorated so that the message is unreadable (or does not exist)</a:t>
            </a:r>
          </a:p>
          <a:p>
            <a:endParaRPr lang="en-AU" dirty="0"/>
          </a:p>
          <a:p>
            <a:pPr marL="0" indent="0">
              <a:buNone/>
            </a:pPr>
            <a:r>
              <a:rPr lang="en-AU" sz="2300" dirty="0"/>
              <a:t>If the crossing control (signage or flashing lights/gates) is incomplete or in poor condition a user may not recognise the crossing, or misinterpret the message of the control. </a:t>
            </a:r>
          </a:p>
          <a:p>
            <a:pPr marL="0" indent="0">
              <a:buNone/>
            </a:pPr>
            <a:endParaRPr lang="en-AU" dirty="0"/>
          </a:p>
        </p:txBody>
      </p:sp>
      <p:sp>
        <p:nvSpPr>
          <p:cNvPr id="15" name="Content Placeholder 14"/>
          <p:cNvSpPr>
            <a:spLocks noGrp="1"/>
          </p:cNvSpPr>
          <p:nvPr>
            <p:ph sz="half" idx="2"/>
          </p:nvPr>
        </p:nvSpPr>
        <p:spPr/>
        <p:txBody>
          <a:bodyPr>
            <a:normAutofit fontScale="92500" lnSpcReduction="10000"/>
          </a:bodyPr>
          <a:lstStyle/>
          <a:p>
            <a:pPr marL="0" indent="0">
              <a:buNone/>
            </a:pPr>
            <a:r>
              <a:rPr lang="en-AU" b="1" dirty="0"/>
              <a:t>Visibility of Pedestrian Control</a:t>
            </a:r>
          </a:p>
          <a:p>
            <a:pPr marL="0" indent="0">
              <a:buNone/>
            </a:pPr>
            <a:r>
              <a:rPr lang="en-AU" dirty="0"/>
              <a:t>Options:</a:t>
            </a:r>
          </a:p>
          <a:p>
            <a:r>
              <a:rPr lang="en-AU" dirty="0"/>
              <a:t>Easily observed from the approach</a:t>
            </a:r>
          </a:p>
          <a:p>
            <a:r>
              <a:rPr lang="en-AU" dirty="0"/>
              <a:t>Partly obscured, poorly aligned but visible from the approach</a:t>
            </a:r>
          </a:p>
          <a:p>
            <a:r>
              <a:rPr lang="en-AU" dirty="0"/>
              <a:t>Not visible from the approach (or does not exist)</a:t>
            </a:r>
          </a:p>
          <a:p>
            <a:pPr marL="0" indent="0">
              <a:buNone/>
            </a:pPr>
            <a:endParaRPr lang="en-AU" dirty="0"/>
          </a:p>
          <a:p>
            <a:pPr marL="0" indent="0">
              <a:buNone/>
            </a:pPr>
            <a:r>
              <a:rPr lang="en-AU" dirty="0"/>
              <a:t>If the crossing controls cannot be seen by pedestrians as they approach the crossing because they are obscured or incorrectly aligned (in the case of active control), or if the control is absent, then the pedestrian may not be aware of the presence of the crossing which poses an increased risk. </a:t>
            </a:r>
          </a:p>
          <a:p>
            <a:pPr marL="0" indent="0">
              <a:buNone/>
            </a:pPr>
            <a:endParaRPr lang="en-AU" dirty="0"/>
          </a:p>
        </p:txBody>
      </p:sp>
    </p:spTree>
    <p:extLst>
      <p:ext uri="{BB962C8B-B14F-4D97-AF65-F5344CB8AC3E}">
        <p14:creationId xmlns:p14="http://schemas.microsoft.com/office/powerpoint/2010/main" val="240021602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lstStyle/>
          <a:p>
            <a:pPr marL="0" indent="0">
              <a:buNone/>
            </a:pPr>
            <a:r>
              <a:rPr lang="en-AU" b="1" dirty="0"/>
              <a:t>Likelihood of Vandalism Controls</a:t>
            </a:r>
          </a:p>
          <a:p>
            <a:pPr marL="0" indent="0">
              <a:buNone/>
            </a:pPr>
            <a:r>
              <a:rPr lang="en-AU" dirty="0"/>
              <a:t>Options:</a:t>
            </a:r>
          </a:p>
          <a:p>
            <a:r>
              <a:rPr lang="en-AU" dirty="0"/>
              <a:t>Low — vandalism is unlikely – no history or evidence 	</a:t>
            </a:r>
          </a:p>
          <a:p>
            <a:r>
              <a:rPr lang="en-AU" dirty="0"/>
              <a:t>Medium — no evidence of vandalism to crossing but is common in local area 	</a:t>
            </a:r>
          </a:p>
          <a:p>
            <a:r>
              <a:rPr lang="en-AU" dirty="0"/>
              <a:t>High — vandalism is very likely or has been observed	</a:t>
            </a:r>
          </a:p>
          <a:p>
            <a:pPr marL="0" indent="0">
              <a:buNone/>
            </a:pPr>
            <a:r>
              <a:rPr lang="en-AU" dirty="0"/>
              <a:t>Vandalism of crossing controls may cause them to be not operational or not visible to users</a:t>
            </a:r>
          </a:p>
          <a:p>
            <a:pPr marL="0" indent="0">
              <a:buNone/>
            </a:pPr>
            <a:endParaRPr lang="en-AU" dirty="0"/>
          </a:p>
        </p:txBody>
      </p:sp>
    </p:spTree>
    <p:extLst>
      <p:ext uri="{BB962C8B-B14F-4D97-AF65-F5344CB8AC3E}">
        <p14:creationId xmlns:p14="http://schemas.microsoft.com/office/powerpoint/2010/main" val="16789442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normAutofit lnSpcReduction="10000"/>
          </a:bodyPr>
          <a:lstStyle/>
          <a:p>
            <a:pPr marL="0" indent="0">
              <a:buNone/>
            </a:pPr>
            <a:r>
              <a:rPr lang="en-AU" b="1" dirty="0"/>
              <a:t>Type of pedestrians</a:t>
            </a:r>
          </a:p>
          <a:p>
            <a:pPr marL="0" indent="0">
              <a:buNone/>
            </a:pPr>
            <a:endParaRPr lang="en-AU" dirty="0"/>
          </a:p>
          <a:p>
            <a:pPr marL="0" indent="0">
              <a:buNone/>
            </a:pPr>
            <a:r>
              <a:rPr lang="en-AU" dirty="0"/>
              <a:t>There are multiple characteristics within the pedestrian model related to the types of pedestrians using a crossing, these pedestrian types are:</a:t>
            </a:r>
          </a:p>
          <a:p>
            <a:r>
              <a:rPr lang="en-AU" dirty="0"/>
              <a:t>Children</a:t>
            </a:r>
          </a:p>
          <a:p>
            <a:r>
              <a:rPr lang="en-AU" dirty="0"/>
              <a:t>Physically disabled</a:t>
            </a:r>
          </a:p>
          <a:p>
            <a:r>
              <a:rPr lang="en-AU" dirty="0"/>
              <a:t>Sensory disabled</a:t>
            </a:r>
          </a:p>
          <a:p>
            <a:r>
              <a:rPr lang="en-AU" dirty="0"/>
              <a:t>Intellectually disabled</a:t>
            </a:r>
          </a:p>
          <a:p>
            <a:r>
              <a:rPr lang="en-AU" dirty="0"/>
              <a:t>Cyclists, wheelchairs, prams, etc.</a:t>
            </a:r>
          </a:p>
          <a:p>
            <a:r>
              <a:rPr lang="en-AU" dirty="0"/>
              <a:t>Elderly</a:t>
            </a:r>
          </a:p>
        </p:txBody>
      </p:sp>
      <p:sp>
        <p:nvSpPr>
          <p:cNvPr id="15" name="Content Placeholder 14"/>
          <p:cNvSpPr>
            <a:spLocks noGrp="1"/>
          </p:cNvSpPr>
          <p:nvPr>
            <p:ph sz="half" idx="2"/>
          </p:nvPr>
        </p:nvSpPr>
        <p:spPr/>
        <p:txBody>
          <a:bodyPr>
            <a:normAutofit/>
          </a:bodyPr>
          <a:lstStyle/>
          <a:p>
            <a:pPr marL="0" indent="0">
              <a:buNone/>
            </a:pPr>
            <a:r>
              <a:rPr lang="en-AU" dirty="0"/>
              <a:t>For each of the different types of pedestrian users there are three different options for selection when undertaking an ALCAM assessment, these options are:</a:t>
            </a:r>
          </a:p>
          <a:p>
            <a:r>
              <a:rPr lang="en-AU" dirty="0"/>
              <a:t>Low proportion (&lt;25%)</a:t>
            </a:r>
          </a:p>
          <a:p>
            <a:r>
              <a:rPr lang="en-AU" dirty="0"/>
              <a:t>Medium proportion (25-45%)</a:t>
            </a:r>
          </a:p>
          <a:p>
            <a:r>
              <a:rPr lang="en-AU" dirty="0"/>
              <a:t>High proportion (&gt;45%)</a:t>
            </a:r>
          </a:p>
        </p:txBody>
      </p:sp>
    </p:spTree>
    <p:extLst>
      <p:ext uri="{BB962C8B-B14F-4D97-AF65-F5344CB8AC3E}">
        <p14:creationId xmlns:p14="http://schemas.microsoft.com/office/powerpoint/2010/main" val="212045801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lstStyle/>
          <a:p>
            <a:pPr marL="0" indent="0">
              <a:buNone/>
            </a:pPr>
            <a:r>
              <a:rPr lang="en-AU" b="1" dirty="0"/>
              <a:t>Seasonal/Infrequent Train Patterns</a:t>
            </a:r>
          </a:p>
          <a:p>
            <a:pPr marL="0" indent="0">
              <a:buNone/>
            </a:pPr>
            <a:r>
              <a:rPr lang="en-AU" dirty="0"/>
              <a:t>Options:</a:t>
            </a:r>
          </a:p>
          <a:p>
            <a:r>
              <a:rPr lang="en-AU" dirty="0"/>
              <a:t>Regular train patterns 	</a:t>
            </a:r>
          </a:p>
          <a:p>
            <a:r>
              <a:rPr lang="en-AU" dirty="0"/>
              <a:t>Infrequent/irregular/seasonal train patterns 	</a:t>
            </a:r>
          </a:p>
          <a:p>
            <a:endParaRPr lang="en-AU" dirty="0"/>
          </a:p>
          <a:p>
            <a:pPr marL="0" indent="0">
              <a:buNone/>
            </a:pPr>
            <a:r>
              <a:rPr lang="en-AU" dirty="0"/>
              <a:t>Regular and predictable train movements are less risky than infrequent or irregular train movements, because users will become used to the pattern of train movements and be more aware of their presence</a:t>
            </a:r>
          </a:p>
          <a:p>
            <a:pPr marL="0" indent="0">
              <a:buNone/>
            </a:pPr>
            <a:endParaRPr lang="en-AU" dirty="0"/>
          </a:p>
        </p:txBody>
      </p:sp>
      <p:sp>
        <p:nvSpPr>
          <p:cNvPr id="15" name="Content Placeholder 14"/>
          <p:cNvSpPr>
            <a:spLocks noGrp="1"/>
          </p:cNvSpPr>
          <p:nvPr>
            <p:ph sz="half" idx="2"/>
          </p:nvPr>
        </p:nvSpPr>
        <p:spPr/>
        <p:txBody>
          <a:bodyPr>
            <a:normAutofit fontScale="92500" lnSpcReduction="10000"/>
          </a:bodyPr>
          <a:lstStyle/>
          <a:p>
            <a:pPr marL="0" indent="0">
              <a:buNone/>
            </a:pPr>
            <a:r>
              <a:rPr lang="en-AU" b="1" dirty="0"/>
              <a:t>Angle of crossing and condition/width of flange gap</a:t>
            </a:r>
          </a:p>
          <a:p>
            <a:pPr marL="0" indent="0">
              <a:buNone/>
            </a:pPr>
            <a:r>
              <a:rPr lang="en-AU" dirty="0"/>
              <a:t>Options:</a:t>
            </a:r>
          </a:p>
          <a:p>
            <a:r>
              <a:rPr lang="en-AU" dirty="0"/>
              <a:t>Crossing angle 70-90 degrees and flange gaps within limits</a:t>
            </a:r>
          </a:p>
          <a:p>
            <a:r>
              <a:rPr lang="en-AU" dirty="0"/>
              <a:t>Crossing angle 30-70 degrees or flange gap outside limits but not excessive</a:t>
            </a:r>
          </a:p>
          <a:p>
            <a:r>
              <a:rPr lang="en-AU" dirty="0"/>
              <a:t>Crossing angle less than 30 degrees or flange gap outside limits and excessive.</a:t>
            </a:r>
          </a:p>
          <a:p>
            <a:pPr marL="0" indent="0">
              <a:buNone/>
            </a:pPr>
            <a:endParaRPr lang="en-AU" dirty="0"/>
          </a:p>
          <a:p>
            <a:pPr marL="0" indent="0">
              <a:buNone/>
            </a:pPr>
            <a:r>
              <a:rPr lang="en-AU" sz="2300" dirty="0"/>
              <a:t>Wider flange gaps may cause wheeled devices such as prams and wheelchairs to become trapped in the gap. This issue is compounded by crossings which are not at right angles to the tracks. </a:t>
            </a:r>
          </a:p>
        </p:txBody>
      </p:sp>
    </p:spTree>
    <p:extLst>
      <p:ext uri="{BB962C8B-B14F-4D97-AF65-F5344CB8AC3E}">
        <p14:creationId xmlns:p14="http://schemas.microsoft.com/office/powerpoint/2010/main" val="4777944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lstStyle/>
          <a:p>
            <a:pPr marL="0" indent="0">
              <a:buNone/>
            </a:pPr>
            <a:r>
              <a:rPr lang="en-AU" b="1" dirty="0"/>
              <a:t>Condition of crossing (fencing/path surface etc.)</a:t>
            </a:r>
          </a:p>
          <a:p>
            <a:pPr marL="0" indent="0">
              <a:buNone/>
            </a:pPr>
            <a:r>
              <a:rPr lang="en-AU" dirty="0"/>
              <a:t>Options:</a:t>
            </a:r>
          </a:p>
          <a:p>
            <a:r>
              <a:rPr lang="en-AU" dirty="0"/>
              <a:t>Maze fencing and/or adjacent fencing is in good condition, path in good condition</a:t>
            </a:r>
          </a:p>
          <a:p>
            <a:r>
              <a:rPr lang="en-AU" dirty="0"/>
              <a:t>Maze fencing and/or adjacent fencing is in average condition, path in average condition</a:t>
            </a:r>
          </a:p>
          <a:p>
            <a:r>
              <a:rPr lang="en-AU" dirty="0"/>
              <a:t>Maze fencing and/or adjacent fencing is in poor condition or missing, path in poor condition</a:t>
            </a:r>
          </a:p>
          <a:p>
            <a:endParaRPr lang="en-AU" dirty="0"/>
          </a:p>
        </p:txBody>
      </p:sp>
      <p:sp>
        <p:nvSpPr>
          <p:cNvPr id="15" name="Content Placeholder 14"/>
          <p:cNvSpPr>
            <a:spLocks noGrp="1"/>
          </p:cNvSpPr>
          <p:nvPr>
            <p:ph sz="half" idx="2"/>
          </p:nvPr>
        </p:nvSpPr>
        <p:spPr/>
        <p:txBody>
          <a:bodyPr>
            <a:normAutofit fontScale="92500"/>
          </a:bodyPr>
          <a:lstStyle/>
          <a:p>
            <a:pPr marL="0" indent="0">
              <a:buNone/>
            </a:pPr>
            <a:r>
              <a:rPr lang="en-AU" b="1" dirty="0"/>
              <a:t>Freight trains stand across crossing</a:t>
            </a:r>
          </a:p>
          <a:p>
            <a:pPr marL="0" indent="0">
              <a:buNone/>
            </a:pPr>
            <a:r>
              <a:rPr lang="en-AU" dirty="0"/>
              <a:t>Options:</a:t>
            </a:r>
          </a:p>
          <a:p>
            <a:r>
              <a:rPr lang="en-AU" dirty="0"/>
              <a:t>Freight trains rarely stand across the crossing (exceptional circumstances)</a:t>
            </a:r>
          </a:p>
          <a:p>
            <a:r>
              <a:rPr lang="en-AU" dirty="0"/>
              <a:t>Freight trains occasionally stand across crossing</a:t>
            </a:r>
          </a:p>
          <a:p>
            <a:r>
              <a:rPr lang="en-AU" dirty="0"/>
              <a:t>Freight trains frequently stand across crossing</a:t>
            </a:r>
          </a:p>
          <a:p>
            <a:endParaRPr lang="en-AU" dirty="0"/>
          </a:p>
          <a:p>
            <a:pPr marL="0" indent="0">
              <a:buNone/>
            </a:pPr>
            <a:r>
              <a:rPr lang="en-AU" sz="2300" dirty="0"/>
              <a:t>If trains are often left standing across crossings, pedestrians will be inconvenienced and unable to cross which may lead users to make unsafe decisions.</a:t>
            </a:r>
          </a:p>
        </p:txBody>
      </p:sp>
    </p:spTree>
    <p:extLst>
      <p:ext uri="{BB962C8B-B14F-4D97-AF65-F5344CB8AC3E}">
        <p14:creationId xmlns:p14="http://schemas.microsoft.com/office/powerpoint/2010/main" val="242409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003891" cy="763276"/>
          </a:xfrm>
        </p:spPr>
        <p:txBody>
          <a:bodyPr>
            <a:normAutofit fontScale="90000"/>
          </a:bodyPr>
          <a:lstStyle/>
          <a:p>
            <a:r>
              <a:rPr lang="en-AU" sz="3700" dirty="0"/>
              <a:t>The Workings of Level Crossings:</a:t>
            </a:r>
            <a:br>
              <a:rPr lang="en-AU" sz="3700" dirty="0"/>
            </a:br>
            <a:r>
              <a:rPr lang="en-AU" sz="3000" dirty="0"/>
              <a:t>Road</a:t>
            </a:r>
          </a:p>
        </p:txBody>
      </p:sp>
      <p:sp>
        <p:nvSpPr>
          <p:cNvPr id="3" name="Content Placeholder 2"/>
          <p:cNvSpPr>
            <a:spLocks noGrp="1"/>
          </p:cNvSpPr>
          <p:nvPr>
            <p:ph idx="1"/>
          </p:nvPr>
        </p:nvSpPr>
        <p:spPr>
          <a:xfrm>
            <a:off x="479376" y="2492896"/>
            <a:ext cx="8640960" cy="3960440"/>
          </a:xfrm>
        </p:spPr>
        <p:txBody>
          <a:bodyPr>
            <a:normAutofit/>
          </a:bodyPr>
          <a:lstStyle/>
          <a:p>
            <a:pPr lvl="1" indent="0">
              <a:buNone/>
            </a:pPr>
            <a:r>
              <a:rPr lang="en-AU" altLang="en-US" sz="3200" dirty="0"/>
              <a:t>Types of road controls</a:t>
            </a:r>
          </a:p>
          <a:p>
            <a:pPr marL="1346200" lvl="1" indent="-342900"/>
            <a:r>
              <a:rPr lang="en-AU" altLang="en-US" sz="3200" dirty="0"/>
              <a:t>Passive</a:t>
            </a:r>
          </a:p>
          <a:p>
            <a:pPr marL="1543050" lvl="3" indent="-342900"/>
            <a:r>
              <a:rPr lang="en-AU" altLang="en-US" sz="2750" dirty="0"/>
              <a:t>RX-1 Give Way</a:t>
            </a:r>
          </a:p>
          <a:p>
            <a:pPr marL="1543050" lvl="3" indent="-342900"/>
            <a:r>
              <a:rPr lang="en-AU" altLang="en-US" sz="2750" dirty="0"/>
              <a:t>RX-2 Stop</a:t>
            </a:r>
          </a:p>
          <a:p>
            <a:pPr marL="1346200" lvl="1" indent="-342900"/>
            <a:r>
              <a:rPr lang="en-AU" altLang="en-US" sz="3200" dirty="0"/>
              <a:t>Active</a:t>
            </a:r>
          </a:p>
          <a:p>
            <a:pPr marL="1543050" lvl="3" indent="-342900"/>
            <a:r>
              <a:rPr lang="en-AU" altLang="en-US" sz="2750" dirty="0"/>
              <a:t>RX-5 Flashing Lights</a:t>
            </a:r>
          </a:p>
          <a:p>
            <a:pPr marL="1543050" lvl="3" indent="-342900"/>
            <a:r>
              <a:rPr lang="en-AU" altLang="en-US" sz="2750" dirty="0"/>
              <a:t>RX-5 Boom Gates (half, full or 4-quadrant) </a:t>
            </a:r>
          </a:p>
        </p:txBody>
      </p:sp>
    </p:spTree>
    <p:extLst>
      <p:ext uri="{BB962C8B-B14F-4D97-AF65-F5344CB8AC3E}">
        <p14:creationId xmlns:p14="http://schemas.microsoft.com/office/powerpoint/2010/main" val="70074025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normAutofit fontScale="92500"/>
          </a:bodyPr>
          <a:lstStyle/>
          <a:p>
            <a:pPr marL="0" indent="0">
              <a:buNone/>
            </a:pPr>
            <a:r>
              <a:rPr lang="en-AU" b="1" dirty="0"/>
              <a:t>Gradients, width and manoeuvring space of pathway/maze</a:t>
            </a:r>
          </a:p>
          <a:p>
            <a:pPr marL="0" indent="0">
              <a:buNone/>
            </a:pPr>
            <a:r>
              <a:rPr lang="en-AU" dirty="0"/>
              <a:t>Options:</a:t>
            </a:r>
          </a:p>
          <a:p>
            <a:r>
              <a:rPr lang="en-AU" dirty="0"/>
              <a:t>Crossing fully meets DDA requirements (e.g. gradients, widths &amp; manoeuvring space)</a:t>
            </a:r>
          </a:p>
          <a:p>
            <a:r>
              <a:rPr lang="en-AU" dirty="0"/>
              <a:t>Crossing partially meets DDA requirements </a:t>
            </a:r>
          </a:p>
          <a:p>
            <a:r>
              <a:rPr lang="en-AU" dirty="0"/>
              <a:t>Crossing does not meet DDA requirements</a:t>
            </a:r>
          </a:p>
          <a:p>
            <a:pPr marL="0" indent="0">
              <a:buNone/>
            </a:pPr>
            <a:r>
              <a:rPr lang="en-AU" dirty="0"/>
              <a:t>Refer to AS 1428 parts 1, 2, and 3 and AS 1742.7 for requirements concerning gradients, path widths and manoeuvring space through maze-ways and across the level crossing. </a:t>
            </a:r>
          </a:p>
        </p:txBody>
      </p:sp>
      <p:sp>
        <p:nvSpPr>
          <p:cNvPr id="15" name="Content Placeholder 14"/>
          <p:cNvSpPr>
            <a:spLocks noGrp="1"/>
          </p:cNvSpPr>
          <p:nvPr>
            <p:ph sz="half" idx="2"/>
          </p:nvPr>
        </p:nvSpPr>
        <p:spPr/>
        <p:txBody>
          <a:bodyPr/>
          <a:lstStyle/>
          <a:p>
            <a:pPr marL="0" indent="0">
              <a:buNone/>
            </a:pPr>
            <a:r>
              <a:rPr lang="en-AU" b="1" dirty="0"/>
              <a:t>Change of path alignment between pedestrian maze and track panel</a:t>
            </a:r>
          </a:p>
          <a:p>
            <a:pPr marL="0" indent="0">
              <a:buNone/>
            </a:pPr>
            <a:r>
              <a:rPr lang="en-AU" dirty="0"/>
              <a:t>Options:</a:t>
            </a:r>
          </a:p>
          <a:p>
            <a:r>
              <a:rPr lang="en-AU" dirty="0"/>
              <a:t>Adequate path alignment</a:t>
            </a:r>
          </a:p>
          <a:p>
            <a:r>
              <a:rPr lang="en-AU" dirty="0"/>
              <a:t>Poor path alignment</a:t>
            </a:r>
          </a:p>
          <a:p>
            <a:pPr marL="0" indent="0">
              <a:buNone/>
            </a:pPr>
            <a:endParaRPr lang="en-AU" dirty="0"/>
          </a:p>
          <a:p>
            <a:pPr marL="0" indent="0">
              <a:buNone/>
            </a:pPr>
            <a:r>
              <a:rPr lang="en-AU" dirty="0"/>
              <a:t>The alignment of the footpath between a maze or enclosure opening, and the adjoining crossing panel pathway should ideally be an extension of the alignment of the path across the crossing. </a:t>
            </a:r>
          </a:p>
        </p:txBody>
      </p:sp>
    </p:spTree>
    <p:extLst>
      <p:ext uri="{BB962C8B-B14F-4D97-AF65-F5344CB8AC3E}">
        <p14:creationId xmlns:p14="http://schemas.microsoft.com/office/powerpoint/2010/main" val="36395402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normAutofit fontScale="92500" lnSpcReduction="10000"/>
          </a:bodyPr>
          <a:lstStyle/>
          <a:p>
            <a:pPr marL="0" indent="0">
              <a:buNone/>
            </a:pPr>
            <a:r>
              <a:rPr lang="en-AU" b="1" dirty="0"/>
              <a:t>Crossing to Australian standards (signage &amp; path marking)</a:t>
            </a:r>
          </a:p>
          <a:p>
            <a:pPr marL="0" indent="0">
              <a:buNone/>
            </a:pPr>
            <a:r>
              <a:rPr lang="en-AU" dirty="0"/>
              <a:t>Options:</a:t>
            </a:r>
          </a:p>
          <a:p>
            <a:r>
              <a:rPr lang="en-AU" dirty="0"/>
              <a:t>Crossing fully meets AS 1742.7/NZTA TCD Part 9 requirements 	</a:t>
            </a:r>
          </a:p>
          <a:p>
            <a:r>
              <a:rPr lang="en-AU" dirty="0"/>
              <a:t>Crossing partially meets AS 1742.7/ NZTA TCD Part 9 requirements 	</a:t>
            </a:r>
          </a:p>
          <a:p>
            <a:r>
              <a:rPr lang="en-AU" dirty="0"/>
              <a:t>Crossing does not meet AS 1742.7/ NZTA TCD Part 9 requirements 	</a:t>
            </a:r>
          </a:p>
          <a:p>
            <a:pPr marL="0" indent="0">
              <a:buNone/>
            </a:pPr>
            <a:endParaRPr lang="en-AU" dirty="0"/>
          </a:p>
          <a:p>
            <a:pPr marL="0" indent="0">
              <a:buNone/>
            </a:pPr>
            <a:r>
              <a:rPr lang="en-AU" sz="2200" dirty="0"/>
              <a:t>AS 1742.7/New Zealand Standard TCD Part 9 defines the requirements for accessibility of pedestrian crossings including gradients, widths, signage, fencing and other infrastructure and accessibility matters</a:t>
            </a:r>
          </a:p>
        </p:txBody>
      </p:sp>
      <p:sp>
        <p:nvSpPr>
          <p:cNvPr id="15" name="Content Placeholder 14"/>
          <p:cNvSpPr>
            <a:spLocks noGrp="1"/>
          </p:cNvSpPr>
          <p:nvPr>
            <p:ph sz="half" idx="2"/>
          </p:nvPr>
        </p:nvSpPr>
        <p:spPr/>
        <p:txBody>
          <a:bodyPr>
            <a:normAutofit/>
          </a:bodyPr>
          <a:lstStyle/>
          <a:p>
            <a:pPr marL="0" indent="0">
              <a:buNone/>
            </a:pPr>
            <a:r>
              <a:rPr lang="en-AU" b="1" dirty="0"/>
              <a:t>Sun glare issue at crossing</a:t>
            </a:r>
          </a:p>
          <a:p>
            <a:pPr marL="0" indent="0">
              <a:buNone/>
            </a:pPr>
            <a:r>
              <a:rPr lang="en-AU" dirty="0"/>
              <a:t>Options:</a:t>
            </a:r>
          </a:p>
          <a:p>
            <a:r>
              <a:rPr lang="en-AU" dirty="0"/>
              <a:t>Sun glare does not become a problem</a:t>
            </a:r>
          </a:p>
          <a:p>
            <a:r>
              <a:rPr lang="en-AU" dirty="0"/>
              <a:t>Sun obscures approaching train</a:t>
            </a:r>
          </a:p>
          <a:p>
            <a:endParaRPr lang="en-AU" dirty="0"/>
          </a:p>
          <a:p>
            <a:pPr marL="0" indent="0">
              <a:buNone/>
            </a:pPr>
            <a:r>
              <a:rPr lang="en-AU" dirty="0"/>
              <a:t>If pedestrians cannot see train because of sun glare at a passive crossing they may misjudge its approach. </a:t>
            </a:r>
          </a:p>
        </p:txBody>
      </p:sp>
    </p:spTree>
    <p:extLst>
      <p:ext uri="{BB962C8B-B14F-4D97-AF65-F5344CB8AC3E}">
        <p14:creationId xmlns:p14="http://schemas.microsoft.com/office/powerpoint/2010/main" val="31308547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half" idx="1"/>
          </p:nvPr>
        </p:nvSpPr>
        <p:spPr/>
        <p:txBody>
          <a:bodyPr>
            <a:normAutofit/>
          </a:bodyPr>
          <a:lstStyle/>
          <a:p>
            <a:pPr marL="0" indent="0">
              <a:buNone/>
            </a:pPr>
            <a:r>
              <a:rPr lang="en-AU" sz="2200" b="1" dirty="0"/>
              <a:t>Temporary visual impediments</a:t>
            </a:r>
          </a:p>
          <a:p>
            <a:pPr marL="0" indent="0">
              <a:buNone/>
            </a:pPr>
            <a:r>
              <a:rPr lang="en-AU" sz="2200" dirty="0"/>
              <a:t>Options:</a:t>
            </a:r>
          </a:p>
          <a:p>
            <a:r>
              <a:rPr lang="en-AU" sz="2200" dirty="0"/>
              <a:t>No known visual impediments which may impact on the visibility of approaching trains</a:t>
            </a:r>
          </a:p>
          <a:p>
            <a:r>
              <a:rPr lang="en-AU" sz="2200" dirty="0"/>
              <a:t>Visual impediments regularly impact on the visibility of approaching trains</a:t>
            </a:r>
          </a:p>
          <a:p>
            <a:endParaRPr lang="en-AU" sz="2200" dirty="0"/>
          </a:p>
          <a:p>
            <a:pPr marL="0" indent="0">
              <a:buNone/>
            </a:pPr>
            <a:r>
              <a:rPr lang="en-AU" dirty="0"/>
              <a:t>Regular heavy fog or smoke which impedes a pedestrian’s view of approaching trains can lead to misjudgement at passive crossings. </a:t>
            </a:r>
            <a:endParaRPr lang="en-AU" sz="2200" dirty="0"/>
          </a:p>
        </p:txBody>
      </p:sp>
      <p:sp>
        <p:nvSpPr>
          <p:cNvPr id="15" name="Content Placeholder 14"/>
          <p:cNvSpPr>
            <a:spLocks noGrp="1"/>
          </p:cNvSpPr>
          <p:nvPr>
            <p:ph sz="half" idx="2"/>
          </p:nvPr>
        </p:nvSpPr>
        <p:spPr/>
        <p:txBody>
          <a:bodyPr>
            <a:normAutofit lnSpcReduction="10000"/>
          </a:bodyPr>
          <a:lstStyle/>
          <a:p>
            <a:pPr marL="0" indent="0">
              <a:buNone/>
            </a:pPr>
            <a:r>
              <a:rPr lang="en-AU" b="1" dirty="0"/>
              <a:t>Masking of trains (moving or stationary) timetabling etc.</a:t>
            </a:r>
          </a:p>
          <a:p>
            <a:pPr marL="0" indent="0">
              <a:buNone/>
            </a:pPr>
            <a:r>
              <a:rPr lang="en-AU" dirty="0"/>
              <a:t>Options:</a:t>
            </a:r>
          </a:p>
          <a:p>
            <a:r>
              <a:rPr lang="en-AU" dirty="0"/>
              <a:t>First train masks second train rarely or never (possibly effected by timetabling)</a:t>
            </a:r>
          </a:p>
          <a:p>
            <a:r>
              <a:rPr lang="en-AU" dirty="0"/>
              <a:t>First train masks second train occasionally (possibly effected by timetabling)</a:t>
            </a:r>
          </a:p>
          <a:p>
            <a:r>
              <a:rPr lang="en-AU" dirty="0"/>
              <a:t>First train masks second train frequently (possibly effected by timetabling)</a:t>
            </a:r>
          </a:p>
          <a:p>
            <a:endParaRPr lang="en-AU" dirty="0"/>
          </a:p>
          <a:p>
            <a:pPr marL="0" indent="0">
              <a:buNone/>
            </a:pPr>
            <a:r>
              <a:rPr lang="en-AU" dirty="0"/>
              <a:t>Masking of trains occurs where one train obscures visibility of another. </a:t>
            </a:r>
          </a:p>
        </p:txBody>
      </p:sp>
    </p:spTree>
    <p:extLst>
      <p:ext uri="{BB962C8B-B14F-4D97-AF65-F5344CB8AC3E}">
        <p14:creationId xmlns:p14="http://schemas.microsoft.com/office/powerpoint/2010/main" val="38122168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Observations</a:t>
            </a:r>
          </a:p>
        </p:txBody>
      </p:sp>
      <p:sp>
        <p:nvSpPr>
          <p:cNvPr id="6" name="Text Placeholder 5"/>
          <p:cNvSpPr>
            <a:spLocks noGrp="1"/>
          </p:cNvSpPr>
          <p:nvPr>
            <p:ph type="body" idx="1"/>
          </p:nvPr>
        </p:nvSpPr>
        <p:spPr/>
        <p:txBody>
          <a:bodyPr>
            <a:normAutofit/>
          </a:bodyPr>
          <a:lstStyle/>
          <a:p>
            <a:r>
              <a:rPr lang="en-AU" dirty="0"/>
              <a:t>Any non-compliances to AS 1742.7/NZTA TCD Part 9 and other matters of interest that may be observed when inspecting/rating a crossing should be recorded as observations. </a:t>
            </a:r>
          </a:p>
        </p:txBody>
      </p:sp>
    </p:spTree>
    <p:extLst>
      <p:ext uri="{BB962C8B-B14F-4D97-AF65-F5344CB8AC3E}">
        <p14:creationId xmlns:p14="http://schemas.microsoft.com/office/powerpoint/2010/main" val="116470745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Site Observations</a:t>
            </a:r>
          </a:p>
        </p:txBody>
      </p:sp>
      <p:sp>
        <p:nvSpPr>
          <p:cNvPr id="9" name="Text Placeholder 8"/>
          <p:cNvSpPr>
            <a:spLocks noGrp="1"/>
          </p:cNvSpPr>
          <p:nvPr>
            <p:ph type="body" sz="half" idx="2"/>
          </p:nvPr>
        </p:nvSpPr>
        <p:spPr>
          <a:xfrm>
            <a:off x="839789" y="2843985"/>
            <a:ext cx="3402632" cy="3811588"/>
          </a:xfrm>
        </p:spPr>
        <p:txBody>
          <a:bodyPr>
            <a:normAutofit/>
          </a:bodyPr>
          <a:lstStyle/>
          <a:p>
            <a:r>
              <a:rPr lang="en-AU" dirty="0"/>
              <a:t>Observations may include: </a:t>
            </a:r>
          </a:p>
          <a:p>
            <a:pPr marL="171450" indent="-171450">
              <a:buFont typeface="Arial" panose="020B0604020202020204" pitchFamily="34" charset="0"/>
              <a:buChar char="•"/>
            </a:pPr>
            <a:r>
              <a:rPr lang="en-AU" dirty="0"/>
              <a:t>Non-conformity to the Standard. </a:t>
            </a:r>
          </a:p>
          <a:p>
            <a:pPr marL="171450" indent="-171450">
              <a:buFont typeface="Arial" panose="020B0604020202020204" pitchFamily="34" charset="0"/>
              <a:buChar char="•"/>
            </a:pPr>
            <a:r>
              <a:rPr lang="en-AU" dirty="0"/>
              <a:t>Damage to infrastructure. </a:t>
            </a:r>
          </a:p>
          <a:p>
            <a:pPr marL="171450" indent="-171450">
              <a:buFont typeface="Arial" panose="020B0604020202020204" pitchFamily="34" charset="0"/>
              <a:buChar char="•"/>
            </a:pPr>
            <a:r>
              <a:rPr lang="en-AU" dirty="0"/>
              <a:t>Crossing surface condition issues. </a:t>
            </a:r>
          </a:p>
          <a:p>
            <a:pPr marL="171450" indent="-171450">
              <a:buFont typeface="Arial" panose="020B0604020202020204" pitchFamily="34" charset="0"/>
              <a:buChar char="•"/>
            </a:pPr>
            <a:r>
              <a:rPr lang="en-AU" dirty="0"/>
              <a:t>Approach path surface condition issues. </a:t>
            </a:r>
          </a:p>
          <a:p>
            <a:pPr marL="171450" indent="-171450">
              <a:buFont typeface="Arial" panose="020B0604020202020204" pitchFamily="34" charset="0"/>
              <a:buChar char="•"/>
            </a:pPr>
            <a:r>
              <a:rPr lang="en-AU" dirty="0"/>
              <a:t>Vegetation causing sighting limitations. </a:t>
            </a:r>
          </a:p>
          <a:p>
            <a:endParaRPr lang="en-AU" dirty="0"/>
          </a:p>
        </p:txBody>
      </p:sp>
      <p:pic>
        <p:nvPicPr>
          <p:cNvPr id="8"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42420" y="3717032"/>
            <a:ext cx="3747952" cy="2810964"/>
          </a:xfrm>
        </p:spPr>
      </p:pic>
      <p:pic>
        <p:nvPicPr>
          <p:cNvPr id="10"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7" y="2066501"/>
            <a:ext cx="3746844" cy="2810133"/>
          </a:xfrm>
          <a:prstGeom prst="rect">
            <a:avLst/>
          </a:prstGeom>
        </p:spPr>
      </p:pic>
      <p:sp>
        <p:nvSpPr>
          <p:cNvPr id="11" name="TextBox 10"/>
          <p:cNvSpPr txBox="1"/>
          <p:nvPr/>
        </p:nvSpPr>
        <p:spPr>
          <a:xfrm>
            <a:off x="7990373" y="4885231"/>
            <a:ext cx="3404219" cy="646331"/>
          </a:xfrm>
          <a:prstGeom prst="rect">
            <a:avLst/>
          </a:prstGeom>
          <a:noFill/>
        </p:spPr>
        <p:txBody>
          <a:bodyPr wrap="square" rtlCol="0">
            <a:spAutoFit/>
          </a:bodyPr>
          <a:lstStyle/>
          <a:p>
            <a:pPr algn="ctr"/>
            <a:r>
              <a:rPr lang="en-AU" dirty="0"/>
              <a:t>↑  Damaged maze panels</a:t>
            </a:r>
          </a:p>
          <a:p>
            <a:pPr algn="ctr"/>
            <a:endParaRPr lang="en-AU" dirty="0"/>
          </a:p>
        </p:txBody>
      </p:sp>
      <p:sp>
        <p:nvSpPr>
          <p:cNvPr id="12" name="TextBox 11"/>
          <p:cNvSpPr txBox="1"/>
          <p:nvPr/>
        </p:nvSpPr>
        <p:spPr>
          <a:xfrm>
            <a:off x="4586155" y="2348880"/>
            <a:ext cx="3094022" cy="1477328"/>
          </a:xfrm>
          <a:prstGeom prst="rect">
            <a:avLst/>
          </a:prstGeom>
          <a:noFill/>
        </p:spPr>
        <p:txBody>
          <a:bodyPr wrap="square" rtlCol="0">
            <a:spAutoFit/>
          </a:bodyPr>
          <a:lstStyle/>
          <a:p>
            <a:pPr algn="ctr"/>
            <a:r>
              <a:rPr lang="en-AU" dirty="0"/>
              <a:t>↓  Non-conformance to standard – narrow mazes, narrow path, excessive flange gaps, TGSIs missing</a:t>
            </a:r>
          </a:p>
          <a:p>
            <a:pPr algn="ctr"/>
            <a:endParaRPr lang="en-AU" dirty="0"/>
          </a:p>
        </p:txBody>
      </p:sp>
    </p:spTree>
    <p:extLst>
      <p:ext uri="{BB962C8B-B14F-4D97-AF65-F5344CB8AC3E}">
        <p14:creationId xmlns:p14="http://schemas.microsoft.com/office/powerpoint/2010/main" val="415859177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Observation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3" y="2058196"/>
            <a:ext cx="3747950" cy="2810962"/>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59771" y="3730046"/>
            <a:ext cx="3713250" cy="2784937"/>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7" y="2066501"/>
            <a:ext cx="3746844" cy="2810133"/>
          </a:xfrm>
          <a:prstGeom prst="rect">
            <a:avLst/>
          </a:prstGeom>
        </p:spPr>
      </p:pic>
      <p:sp>
        <p:nvSpPr>
          <p:cNvPr id="2" name="TextBox 1"/>
          <p:cNvSpPr txBox="1"/>
          <p:nvPr/>
        </p:nvSpPr>
        <p:spPr>
          <a:xfrm>
            <a:off x="838201" y="4885231"/>
            <a:ext cx="3404219" cy="1200329"/>
          </a:xfrm>
          <a:prstGeom prst="rect">
            <a:avLst/>
          </a:prstGeom>
          <a:noFill/>
        </p:spPr>
        <p:txBody>
          <a:bodyPr wrap="square" rtlCol="0">
            <a:spAutoFit/>
          </a:bodyPr>
          <a:lstStyle/>
          <a:p>
            <a:pPr algn="ctr"/>
            <a:r>
              <a:rPr lang="en-AU" dirty="0"/>
              <a:t>↑  Non-conformity to standard – incorrect crossing width, no TGSIs installed</a:t>
            </a:r>
          </a:p>
          <a:p>
            <a:pPr algn="ctr"/>
            <a:endParaRPr lang="en-AU" dirty="0"/>
          </a:p>
        </p:txBody>
      </p:sp>
      <p:sp>
        <p:nvSpPr>
          <p:cNvPr id="8" name="TextBox 7"/>
          <p:cNvSpPr txBox="1"/>
          <p:nvPr/>
        </p:nvSpPr>
        <p:spPr>
          <a:xfrm>
            <a:off x="7990373" y="4885231"/>
            <a:ext cx="3404219" cy="923330"/>
          </a:xfrm>
          <a:prstGeom prst="rect">
            <a:avLst/>
          </a:prstGeom>
          <a:noFill/>
        </p:spPr>
        <p:txBody>
          <a:bodyPr wrap="square" rtlCol="0">
            <a:spAutoFit/>
          </a:bodyPr>
          <a:lstStyle/>
          <a:p>
            <a:pPr algn="ctr"/>
            <a:r>
              <a:rPr lang="en-AU" dirty="0"/>
              <a:t>↑  Vandalism to crossing controls</a:t>
            </a:r>
          </a:p>
          <a:p>
            <a:pPr algn="ctr"/>
            <a:endParaRPr lang="en-AU" dirty="0"/>
          </a:p>
        </p:txBody>
      </p:sp>
      <p:sp>
        <p:nvSpPr>
          <p:cNvPr id="9" name="TextBox 8"/>
          <p:cNvSpPr txBox="1"/>
          <p:nvPr/>
        </p:nvSpPr>
        <p:spPr>
          <a:xfrm>
            <a:off x="4586154" y="2793702"/>
            <a:ext cx="3094022" cy="923330"/>
          </a:xfrm>
          <a:prstGeom prst="rect">
            <a:avLst/>
          </a:prstGeom>
          <a:noFill/>
        </p:spPr>
        <p:txBody>
          <a:bodyPr wrap="square" rtlCol="0">
            <a:spAutoFit/>
          </a:bodyPr>
          <a:lstStyle/>
          <a:p>
            <a:pPr algn="ctr"/>
            <a:r>
              <a:rPr lang="en-AU" dirty="0"/>
              <a:t>↓  Poor approach path surface</a:t>
            </a:r>
          </a:p>
          <a:p>
            <a:pPr algn="ctr"/>
            <a:endParaRPr lang="en-AU" dirty="0"/>
          </a:p>
        </p:txBody>
      </p:sp>
    </p:spTree>
    <p:extLst>
      <p:ext uri="{BB962C8B-B14F-4D97-AF65-F5344CB8AC3E}">
        <p14:creationId xmlns:p14="http://schemas.microsoft.com/office/powerpoint/2010/main" val="130312000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Observation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3" y="2058196"/>
            <a:ext cx="3747949" cy="2810962"/>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0" y="3717032"/>
            <a:ext cx="3747952" cy="2810964"/>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7" y="2066501"/>
            <a:ext cx="3746844" cy="2810133"/>
          </a:xfrm>
          <a:prstGeom prst="rect">
            <a:avLst/>
          </a:prstGeom>
        </p:spPr>
      </p:pic>
      <p:sp>
        <p:nvSpPr>
          <p:cNvPr id="2" name="TextBox 1"/>
          <p:cNvSpPr txBox="1"/>
          <p:nvPr/>
        </p:nvSpPr>
        <p:spPr>
          <a:xfrm>
            <a:off x="838201" y="4885231"/>
            <a:ext cx="3404219" cy="1200329"/>
          </a:xfrm>
          <a:prstGeom prst="rect">
            <a:avLst/>
          </a:prstGeom>
          <a:noFill/>
        </p:spPr>
        <p:txBody>
          <a:bodyPr wrap="square" rtlCol="0">
            <a:spAutoFit/>
          </a:bodyPr>
          <a:lstStyle/>
          <a:p>
            <a:pPr algn="ctr"/>
            <a:r>
              <a:rPr lang="en-AU" dirty="0"/>
              <a:t>↑  Non-conformance to standard – incorrectly positioned TGSIs</a:t>
            </a:r>
          </a:p>
          <a:p>
            <a:pPr algn="ctr"/>
            <a:endParaRPr lang="en-AU" dirty="0"/>
          </a:p>
        </p:txBody>
      </p:sp>
      <p:sp>
        <p:nvSpPr>
          <p:cNvPr id="8" name="TextBox 7"/>
          <p:cNvSpPr txBox="1"/>
          <p:nvPr/>
        </p:nvSpPr>
        <p:spPr>
          <a:xfrm>
            <a:off x="7990373" y="4885231"/>
            <a:ext cx="3404219" cy="923330"/>
          </a:xfrm>
          <a:prstGeom prst="rect">
            <a:avLst/>
          </a:prstGeom>
          <a:noFill/>
        </p:spPr>
        <p:txBody>
          <a:bodyPr wrap="square" rtlCol="0">
            <a:spAutoFit/>
          </a:bodyPr>
          <a:lstStyle/>
          <a:p>
            <a:pPr algn="ctr"/>
            <a:r>
              <a:rPr lang="en-AU" dirty="0"/>
              <a:t>↑  Lack of approach path maintenance</a:t>
            </a:r>
          </a:p>
          <a:p>
            <a:pPr algn="ctr"/>
            <a:endParaRPr lang="en-AU" dirty="0"/>
          </a:p>
        </p:txBody>
      </p:sp>
      <p:sp>
        <p:nvSpPr>
          <p:cNvPr id="9" name="TextBox 8"/>
          <p:cNvSpPr txBox="1"/>
          <p:nvPr/>
        </p:nvSpPr>
        <p:spPr>
          <a:xfrm>
            <a:off x="4586154" y="2793702"/>
            <a:ext cx="3094022" cy="923330"/>
          </a:xfrm>
          <a:prstGeom prst="rect">
            <a:avLst/>
          </a:prstGeom>
          <a:noFill/>
        </p:spPr>
        <p:txBody>
          <a:bodyPr wrap="square" rtlCol="0">
            <a:spAutoFit/>
          </a:bodyPr>
          <a:lstStyle/>
          <a:p>
            <a:pPr algn="ctr"/>
            <a:r>
              <a:rPr lang="en-AU" dirty="0"/>
              <a:t>↓  Poor crossing surface, large flange gaps</a:t>
            </a:r>
          </a:p>
          <a:p>
            <a:pPr algn="ctr"/>
            <a:endParaRPr lang="en-AU" dirty="0"/>
          </a:p>
        </p:txBody>
      </p:sp>
    </p:spTree>
    <p:extLst>
      <p:ext uri="{BB962C8B-B14F-4D97-AF65-F5344CB8AC3E}">
        <p14:creationId xmlns:p14="http://schemas.microsoft.com/office/powerpoint/2010/main" val="66438972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Assessment</a:t>
            </a:r>
          </a:p>
        </p:txBody>
      </p:sp>
      <p:sp>
        <p:nvSpPr>
          <p:cNvPr id="6" name="Text Placeholder 5"/>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2810489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DDFFB-F045-AFD5-97BD-CEF0BF58BA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C0CB1F3-0EAB-E4F0-F99B-7C08D40B96D4}"/>
              </a:ext>
            </a:extLst>
          </p:cNvPr>
          <p:cNvSpPr>
            <a:spLocks noGrp="1"/>
          </p:cNvSpPr>
          <p:nvPr>
            <p:ph type="title"/>
          </p:nvPr>
        </p:nvSpPr>
        <p:spPr/>
        <p:txBody>
          <a:bodyPr/>
          <a:lstStyle/>
          <a:p>
            <a:r>
              <a:rPr lang="en-AU" dirty="0"/>
              <a:t>Work Health &amp; Safety Share</a:t>
            </a:r>
          </a:p>
        </p:txBody>
      </p:sp>
      <p:sp>
        <p:nvSpPr>
          <p:cNvPr id="6" name="Text Placeholder 5">
            <a:extLst>
              <a:ext uri="{FF2B5EF4-FFF2-40B4-BE49-F238E27FC236}">
                <a16:creationId xmlns:a16="http://schemas.microsoft.com/office/drawing/2014/main" id="{B2F74B8A-4AA9-2B31-585B-6626E0C69364}"/>
              </a:ext>
            </a:extLst>
          </p:cNvPr>
          <p:cNvSpPr>
            <a:spLocks noGrp="1"/>
          </p:cNvSpPr>
          <p:nvPr>
            <p:ph type="body" idx="1"/>
          </p:nvPr>
        </p:nvSpPr>
        <p:spPr/>
        <p:txBody>
          <a:bodyPr/>
          <a:lstStyle/>
          <a:p>
            <a:r>
              <a:rPr lang="en-AU" dirty="0"/>
              <a:t>What are the risks with doing an ALCAM survey?</a:t>
            </a:r>
          </a:p>
          <a:p>
            <a:r>
              <a:rPr lang="en-AU" dirty="0"/>
              <a:t>How will these risks be controlled?</a:t>
            </a:r>
          </a:p>
        </p:txBody>
      </p:sp>
    </p:spTree>
    <p:extLst>
      <p:ext uri="{BB962C8B-B14F-4D97-AF65-F5344CB8AC3E}">
        <p14:creationId xmlns:p14="http://schemas.microsoft.com/office/powerpoint/2010/main" val="1503986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003891" cy="763276"/>
          </a:xfrm>
        </p:spPr>
        <p:txBody>
          <a:bodyPr>
            <a:normAutofit fontScale="90000"/>
          </a:bodyPr>
          <a:lstStyle/>
          <a:p>
            <a:r>
              <a:rPr lang="en-AU" sz="3700" dirty="0"/>
              <a:t>The Workings of Level Crossings:</a:t>
            </a:r>
            <a:br>
              <a:rPr lang="en-AU" sz="3700" dirty="0"/>
            </a:br>
            <a:r>
              <a:rPr lang="en-AU" sz="3000" dirty="0"/>
              <a:t>Road Control Examples</a:t>
            </a:r>
          </a:p>
        </p:txBody>
      </p:sp>
      <p:sp>
        <p:nvSpPr>
          <p:cNvPr id="3" name="Content Placeholder 2"/>
          <p:cNvSpPr>
            <a:spLocks noGrp="1"/>
          </p:cNvSpPr>
          <p:nvPr>
            <p:ph idx="1"/>
          </p:nvPr>
        </p:nvSpPr>
        <p:spPr>
          <a:xfrm>
            <a:off x="778776" y="2209741"/>
            <a:ext cx="4176464" cy="576064"/>
          </a:xfrm>
        </p:spPr>
        <p:txBody>
          <a:bodyPr>
            <a:normAutofit/>
          </a:bodyPr>
          <a:lstStyle/>
          <a:p>
            <a:pPr lvl="1" indent="0" algn="ctr">
              <a:buNone/>
            </a:pPr>
            <a:r>
              <a:rPr lang="en-AU" altLang="en-US" sz="2750" dirty="0"/>
              <a:t>Passive Crossing</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8200" y="2780928"/>
            <a:ext cx="4742376" cy="3556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2024" y="3225526"/>
            <a:ext cx="4742376" cy="2667586"/>
          </a:xfrm>
          <a:prstGeom prst="rect">
            <a:avLst/>
          </a:prstGeom>
        </p:spPr>
      </p:pic>
      <p:sp>
        <p:nvSpPr>
          <p:cNvPr id="8" name="Content Placeholder 2"/>
          <p:cNvSpPr txBox="1">
            <a:spLocks/>
          </p:cNvSpPr>
          <p:nvPr/>
        </p:nvSpPr>
        <p:spPr>
          <a:xfrm>
            <a:off x="6168008" y="2209741"/>
            <a:ext cx="4104456" cy="576064"/>
          </a:xfrm>
          <a:prstGeom prst="rect">
            <a:avLst/>
          </a:prstGeom>
        </p:spPr>
        <p:txBody>
          <a:bodyPr vert="horz" lIns="91440" tIns="45720" rIns="91440" bIns="45720" rtlCol="0">
            <a:normAutofit/>
          </a:bodyPr>
          <a:lstStyle>
            <a:lvl1pPr marL="88900" indent="0" algn="l" defTabSz="685800" rtl="0" eaLnBrk="1" latinLnBrk="0" hangingPunct="1">
              <a:lnSpc>
                <a:spcPct val="90000"/>
              </a:lnSpc>
              <a:spcBef>
                <a:spcPts val="750"/>
              </a:spcBef>
              <a:buClr>
                <a:srgbClr val="C00000"/>
              </a:buClr>
              <a:buFont typeface="Arial" panose="020B0604020202020204" pitchFamily="34" charset="0"/>
              <a:buNone/>
              <a:defRPr sz="2100" kern="1200">
                <a:solidFill>
                  <a:schemeClr val="tx1"/>
                </a:solidFill>
                <a:latin typeface="+mn-lt"/>
                <a:ea typeface="+mn-ea"/>
                <a:cs typeface="+mn-cs"/>
              </a:defRPr>
            </a:lvl1pPr>
            <a:lvl2pPr marL="1003300" indent="-457200" algn="l" defTabSz="685800" rtl="0" eaLnBrk="1" latinLnBrk="0" hangingPunct="1">
              <a:lnSpc>
                <a:spcPct val="90000"/>
              </a:lnSpc>
              <a:spcBef>
                <a:spcPts val="375"/>
              </a:spcBef>
              <a:buClr>
                <a:srgbClr val="C00000"/>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C00000"/>
              </a:buClr>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C00000"/>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C00000"/>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indent="0" algn="ctr">
              <a:buFont typeface="Arial" panose="020B0604020202020204" pitchFamily="34" charset="0"/>
              <a:buNone/>
            </a:pPr>
            <a:r>
              <a:rPr lang="en-AU" altLang="en-US" sz="2750" dirty="0"/>
              <a:t>Active Crossing</a:t>
            </a:r>
          </a:p>
        </p:txBody>
      </p:sp>
    </p:spTree>
    <p:extLst>
      <p:ext uri="{BB962C8B-B14F-4D97-AF65-F5344CB8AC3E}">
        <p14:creationId xmlns:p14="http://schemas.microsoft.com/office/powerpoint/2010/main" val="3623957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1851" y="908721"/>
            <a:ext cx="10515600" cy="1368152"/>
          </a:xfrm>
        </p:spPr>
        <p:txBody>
          <a:bodyPr>
            <a:normAutofit/>
          </a:bodyPr>
          <a:lstStyle/>
          <a:p>
            <a:br>
              <a:rPr lang="en-AU" dirty="0"/>
            </a:br>
            <a:endParaRPr lang="en-AU" sz="2800" dirty="0"/>
          </a:p>
        </p:txBody>
      </p:sp>
      <p:sp>
        <p:nvSpPr>
          <p:cNvPr id="3" name="Content Placeholder 2"/>
          <p:cNvSpPr>
            <a:spLocks noGrp="1"/>
          </p:cNvSpPr>
          <p:nvPr>
            <p:ph type="body" idx="1"/>
          </p:nvPr>
        </p:nvSpPr>
        <p:spPr>
          <a:xfrm>
            <a:off x="479377" y="1124744"/>
            <a:ext cx="5328591" cy="4392487"/>
          </a:xfrm>
        </p:spPr>
        <p:txBody>
          <a:bodyPr>
            <a:normAutofit/>
          </a:bodyPr>
          <a:lstStyle/>
          <a:p>
            <a:r>
              <a:rPr lang="en-AU" sz="3300" b="1" dirty="0">
                <a:solidFill>
                  <a:schemeClr val="tx1"/>
                </a:solidFill>
              </a:rPr>
              <a:t>Level Crossing Safety</a:t>
            </a:r>
          </a:p>
          <a:p>
            <a:endParaRPr lang="en-AU" sz="1100" b="1" dirty="0">
              <a:solidFill>
                <a:schemeClr val="tx1"/>
              </a:solidFill>
            </a:endParaRPr>
          </a:p>
          <a:p>
            <a:endParaRPr lang="en-AU" sz="1100" b="1" dirty="0">
              <a:solidFill>
                <a:schemeClr val="tx1"/>
              </a:solidFill>
            </a:endParaRPr>
          </a:p>
          <a:p>
            <a:endParaRPr lang="en-AU" sz="1100" b="1" dirty="0">
              <a:solidFill>
                <a:schemeClr val="tx1"/>
              </a:solidFill>
            </a:endParaRPr>
          </a:p>
          <a:p>
            <a:endParaRPr lang="en-AU" sz="1100" b="1" dirty="0">
              <a:solidFill>
                <a:schemeClr val="tx1"/>
              </a:solidFill>
            </a:endParaRPr>
          </a:p>
          <a:p>
            <a:r>
              <a:rPr lang="en-AU" sz="2800" dirty="0">
                <a:solidFill>
                  <a:schemeClr val="tx1"/>
                </a:solidFill>
              </a:rPr>
              <a:t>Why do we care about Level Crossing safety?</a:t>
            </a:r>
          </a:p>
          <a:p>
            <a:pPr marL="457200" indent="-457200">
              <a:buFont typeface="Arial" panose="020B0604020202020204" pitchFamily="34" charset="0"/>
              <a:buChar char="•"/>
            </a:pPr>
            <a:endParaRPr lang="en-AU" sz="1100" dirty="0">
              <a:solidFill>
                <a:schemeClr val="tx1"/>
              </a:solidFill>
            </a:endParaRPr>
          </a:p>
          <a:p>
            <a:r>
              <a:rPr lang="en-AU" sz="2800" dirty="0">
                <a:solidFill>
                  <a:schemeClr val="tx1"/>
                </a:solidFill>
              </a:rPr>
              <a:t>What happens if something goes wrong?</a:t>
            </a:r>
          </a:p>
          <a:p>
            <a:endParaRPr lang="en-AU" sz="1100" dirty="0">
              <a:solidFill>
                <a:schemeClr val="tx1"/>
              </a:solidFill>
            </a:endParaRPr>
          </a:p>
          <a:p>
            <a:r>
              <a:rPr lang="en-AU" sz="2800" dirty="0">
                <a:solidFill>
                  <a:schemeClr val="tx1"/>
                </a:solidFill>
              </a:rPr>
              <a:t>What are the risks?</a:t>
            </a:r>
          </a:p>
          <a:p>
            <a:pPr marL="457200" indent="-457200">
              <a:buFont typeface="Arial" panose="020B0604020202020204" pitchFamily="34" charset="0"/>
              <a:buChar char="•"/>
            </a:pPr>
            <a:endParaRPr lang="en-AU" sz="2800" dirty="0">
              <a:solidFill>
                <a:srgbClr val="FF0000"/>
              </a:solidFill>
            </a:endParaRPr>
          </a:p>
          <a:p>
            <a:pPr marL="457200" indent="-457200">
              <a:buFont typeface="Arial" panose="020B0604020202020204" pitchFamily="34" charset="0"/>
              <a:buChar char="•"/>
            </a:pPr>
            <a:endParaRPr lang="en-AU" sz="2800"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968" y="2670409"/>
            <a:ext cx="6021931" cy="3387336"/>
          </a:xfrm>
          <a:prstGeom prst="rect">
            <a:avLst/>
          </a:prstGeom>
        </p:spPr>
      </p:pic>
    </p:spTree>
    <p:extLst>
      <p:ext uri="{BB962C8B-B14F-4D97-AF65-F5344CB8AC3E}">
        <p14:creationId xmlns:p14="http://schemas.microsoft.com/office/powerpoint/2010/main" val="3816985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003891" cy="763276"/>
          </a:xfrm>
        </p:spPr>
        <p:txBody>
          <a:bodyPr>
            <a:normAutofit fontScale="90000"/>
          </a:bodyPr>
          <a:lstStyle/>
          <a:p>
            <a:r>
              <a:rPr lang="en-AU" sz="3700" dirty="0"/>
              <a:t>The Workings of Level Crossings:</a:t>
            </a:r>
            <a:br>
              <a:rPr lang="en-AU" sz="3700" dirty="0"/>
            </a:br>
            <a:r>
              <a:rPr lang="en-AU" sz="3000" dirty="0"/>
              <a:t>Pedestrian</a:t>
            </a:r>
          </a:p>
        </p:txBody>
      </p:sp>
      <p:sp>
        <p:nvSpPr>
          <p:cNvPr id="3" name="Content Placeholder 2"/>
          <p:cNvSpPr>
            <a:spLocks noGrp="1"/>
          </p:cNvSpPr>
          <p:nvPr>
            <p:ph idx="1"/>
          </p:nvPr>
        </p:nvSpPr>
        <p:spPr>
          <a:xfrm>
            <a:off x="479376" y="2492896"/>
            <a:ext cx="8640960" cy="3960440"/>
          </a:xfrm>
        </p:spPr>
        <p:txBody>
          <a:bodyPr>
            <a:normAutofit/>
          </a:bodyPr>
          <a:lstStyle/>
          <a:p>
            <a:pPr lvl="1" indent="0">
              <a:buNone/>
            </a:pPr>
            <a:r>
              <a:rPr lang="en-AU" altLang="en-US" sz="3200" dirty="0"/>
              <a:t>Types of pedestrian controls</a:t>
            </a:r>
          </a:p>
          <a:p>
            <a:pPr marL="1346200" lvl="1" indent="-342900"/>
            <a:r>
              <a:rPr lang="en-AU" altLang="en-US" sz="3200" dirty="0"/>
              <a:t>Passive</a:t>
            </a:r>
          </a:p>
          <a:p>
            <a:pPr marL="1543050" lvl="3" indent="-342900"/>
            <a:r>
              <a:rPr lang="en-AU" altLang="en-US" sz="2750" dirty="0"/>
              <a:t>Path with signs</a:t>
            </a:r>
          </a:p>
          <a:p>
            <a:pPr marL="1543050" lvl="3" indent="-342900"/>
            <a:r>
              <a:rPr lang="en-AU" altLang="en-US" sz="2750" dirty="0"/>
              <a:t>Maze with signs</a:t>
            </a:r>
          </a:p>
          <a:p>
            <a:pPr marL="1346200" lvl="1" indent="-342900"/>
            <a:r>
              <a:rPr lang="en-AU" altLang="en-US" sz="3200" dirty="0"/>
              <a:t>Active</a:t>
            </a:r>
          </a:p>
          <a:p>
            <a:pPr marL="1543050" lvl="3" indent="-342900"/>
            <a:r>
              <a:rPr lang="en-AU" altLang="en-US" sz="2750" dirty="0"/>
              <a:t>Maze with active RX-12 assembly</a:t>
            </a:r>
          </a:p>
          <a:p>
            <a:pPr marL="1543050" lvl="3" indent="-342900"/>
            <a:r>
              <a:rPr lang="en-AU" altLang="en-US" sz="2750" dirty="0"/>
              <a:t>Maze with active gate and RX-12 assembly</a:t>
            </a:r>
          </a:p>
        </p:txBody>
      </p:sp>
    </p:spTree>
    <p:extLst>
      <p:ext uri="{BB962C8B-B14F-4D97-AF65-F5344CB8AC3E}">
        <p14:creationId xmlns:p14="http://schemas.microsoft.com/office/powerpoint/2010/main" val="1495708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003891" cy="763276"/>
          </a:xfrm>
        </p:spPr>
        <p:txBody>
          <a:bodyPr>
            <a:normAutofit fontScale="90000"/>
          </a:bodyPr>
          <a:lstStyle/>
          <a:p>
            <a:r>
              <a:rPr lang="en-AU" sz="3700" dirty="0"/>
              <a:t>The Workings of Level Crossings:</a:t>
            </a:r>
            <a:br>
              <a:rPr lang="en-AU" sz="3700" dirty="0"/>
            </a:br>
            <a:r>
              <a:rPr lang="en-AU" sz="3000" dirty="0"/>
              <a:t>Pedestrian Control Examples</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8200" y="2780928"/>
            <a:ext cx="4742376" cy="35567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p:blipFill>
        <p:spPr>
          <a:xfrm>
            <a:off x="6312024" y="2780928"/>
            <a:ext cx="4742376" cy="3556782"/>
          </a:xfrm>
          <a:prstGeom prst="rect">
            <a:avLst/>
          </a:prstGeom>
        </p:spPr>
      </p:pic>
      <p:sp>
        <p:nvSpPr>
          <p:cNvPr id="7" name="TextBox 6"/>
          <p:cNvSpPr txBox="1"/>
          <p:nvPr/>
        </p:nvSpPr>
        <p:spPr>
          <a:xfrm>
            <a:off x="838200" y="2209741"/>
            <a:ext cx="4742376" cy="515526"/>
          </a:xfrm>
          <a:prstGeom prst="rect">
            <a:avLst/>
          </a:prstGeom>
          <a:noFill/>
        </p:spPr>
        <p:txBody>
          <a:bodyPr wrap="square" rtlCol="0">
            <a:spAutoFit/>
          </a:bodyPr>
          <a:lstStyle/>
          <a:p>
            <a:pPr algn="ctr"/>
            <a:r>
              <a:rPr lang="en-AU" sz="2750" dirty="0"/>
              <a:t>Passive maze with signs</a:t>
            </a:r>
          </a:p>
        </p:txBody>
      </p:sp>
      <p:sp>
        <p:nvSpPr>
          <p:cNvPr id="11" name="TextBox 10"/>
          <p:cNvSpPr txBox="1"/>
          <p:nvPr/>
        </p:nvSpPr>
        <p:spPr>
          <a:xfrm>
            <a:off x="6316115" y="1843517"/>
            <a:ext cx="4742376" cy="938719"/>
          </a:xfrm>
          <a:prstGeom prst="rect">
            <a:avLst/>
          </a:prstGeom>
          <a:noFill/>
        </p:spPr>
        <p:txBody>
          <a:bodyPr wrap="square" rtlCol="0">
            <a:spAutoFit/>
          </a:bodyPr>
          <a:lstStyle/>
          <a:p>
            <a:pPr algn="ctr"/>
            <a:r>
              <a:rPr lang="en-AU" sz="2750" dirty="0"/>
              <a:t>Maze with active gate &amp; RX-12 assembly</a:t>
            </a:r>
          </a:p>
        </p:txBody>
      </p:sp>
    </p:spTree>
    <p:extLst>
      <p:ext uri="{BB962C8B-B14F-4D97-AF65-F5344CB8AC3E}">
        <p14:creationId xmlns:p14="http://schemas.microsoft.com/office/powerpoint/2010/main" val="23200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243785"/>
            <a:ext cx="4176092" cy="1600200"/>
          </a:xfrm>
        </p:spPr>
        <p:txBody>
          <a:bodyPr>
            <a:normAutofit fontScale="90000"/>
          </a:bodyPr>
          <a:lstStyle/>
          <a:p>
            <a:r>
              <a:rPr lang="en-AU" sz="3700" dirty="0"/>
              <a:t>Australian Standard AS1742.7</a:t>
            </a:r>
            <a:endParaRPr lang="en-AU" sz="31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71680" y="3167634"/>
            <a:ext cx="4395216" cy="2084832"/>
          </a:xfrm>
        </p:spPr>
      </p:pic>
      <p:sp>
        <p:nvSpPr>
          <p:cNvPr id="3" name="Text Placeholder 2"/>
          <p:cNvSpPr>
            <a:spLocks noGrp="1"/>
          </p:cNvSpPr>
          <p:nvPr>
            <p:ph type="body" sz="half" idx="2"/>
          </p:nvPr>
        </p:nvSpPr>
        <p:spPr/>
        <p:txBody>
          <a:bodyPr/>
          <a:lstStyle/>
          <a:p>
            <a:r>
              <a:rPr lang="en-AU" dirty="0"/>
              <a:t>AS1742.7:2016 - Manual of uniform traffic control devices Part 7: Railway Crossings is the standard which shall apply to all Public Road level crossings with Australia.</a:t>
            </a:r>
          </a:p>
          <a:p>
            <a:r>
              <a:rPr lang="en-AU" dirty="0"/>
              <a:t>This Standard sets out:</a:t>
            </a:r>
          </a:p>
          <a:p>
            <a:pPr marL="171450" indent="-171450">
              <a:buFont typeface="Arial" panose="020B0604020202020204" pitchFamily="34" charset="0"/>
              <a:buChar char="•"/>
            </a:pPr>
            <a:r>
              <a:rPr lang="en-AU" dirty="0"/>
              <a:t>The control devices to be used at level crossings</a:t>
            </a:r>
          </a:p>
          <a:p>
            <a:pPr marL="171450" indent="-171450">
              <a:buFont typeface="Arial" panose="020B0604020202020204" pitchFamily="34" charset="0"/>
              <a:buChar char="•"/>
            </a:pPr>
            <a:r>
              <a:rPr lang="en-AU" dirty="0"/>
              <a:t>The signage to be used in advance of level crossings</a:t>
            </a:r>
          </a:p>
          <a:p>
            <a:pPr marL="171450" indent="-171450">
              <a:buFont typeface="Arial" panose="020B0604020202020204" pitchFamily="34" charset="0"/>
              <a:buChar char="•"/>
            </a:pPr>
            <a:r>
              <a:rPr lang="en-AU" dirty="0"/>
              <a:t>The way in which these devices and signage are to be used</a:t>
            </a:r>
          </a:p>
          <a:p>
            <a:pPr marL="171450" indent="-171450">
              <a:buFont typeface="Arial" panose="020B0604020202020204" pitchFamily="34" charset="0"/>
              <a:buChar char="•"/>
            </a:pPr>
            <a:r>
              <a:rPr lang="en-AU" dirty="0"/>
              <a:t>The sighting distance requirements at level crossings.</a:t>
            </a:r>
          </a:p>
        </p:txBody>
      </p:sp>
    </p:spTree>
    <p:extLst>
      <p:ext uri="{BB962C8B-B14F-4D97-AF65-F5344CB8AC3E}">
        <p14:creationId xmlns:p14="http://schemas.microsoft.com/office/powerpoint/2010/main" val="3153238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003891" cy="763276"/>
          </a:xfrm>
        </p:spPr>
        <p:txBody>
          <a:bodyPr>
            <a:normAutofit fontScale="90000"/>
          </a:bodyPr>
          <a:lstStyle/>
          <a:p>
            <a:r>
              <a:rPr lang="en-AU" sz="3700" dirty="0"/>
              <a:t>AS1742.7:</a:t>
            </a:r>
            <a:br>
              <a:rPr lang="en-AU" sz="3700" dirty="0"/>
            </a:br>
            <a:r>
              <a:rPr lang="en-AU" sz="3100" dirty="0"/>
              <a:t>Interpretation of wording used</a:t>
            </a:r>
          </a:p>
        </p:txBody>
      </p:sp>
      <p:sp>
        <p:nvSpPr>
          <p:cNvPr id="6" name="Content Placeholder 2"/>
          <p:cNvSpPr>
            <a:spLocks noGrp="1"/>
          </p:cNvSpPr>
          <p:nvPr>
            <p:ph idx="1"/>
          </p:nvPr>
        </p:nvSpPr>
        <p:spPr>
          <a:xfrm>
            <a:off x="838200" y="1825625"/>
            <a:ext cx="10515600" cy="4604672"/>
          </a:xfrm>
        </p:spPr>
        <p:txBody>
          <a:bodyPr>
            <a:noAutofit/>
          </a:bodyPr>
          <a:lstStyle/>
          <a:p>
            <a:pPr marL="0" indent="0" eaLnBrk="0" hangingPunct="0">
              <a:buNone/>
            </a:pPr>
            <a:r>
              <a:rPr lang="en-AU" sz="2000" b="1" dirty="0"/>
              <a:t>Shall </a:t>
            </a:r>
          </a:p>
          <a:p>
            <a:pPr marL="457200" lvl="1" indent="0" eaLnBrk="0" hangingPunct="0">
              <a:buNone/>
            </a:pPr>
            <a:r>
              <a:rPr lang="en-AU" sz="2000" dirty="0"/>
              <a:t>Indicates that a statement is mandatory.</a:t>
            </a:r>
          </a:p>
          <a:p>
            <a:pPr marL="457200" lvl="1" indent="0" eaLnBrk="0" hangingPunct="0">
              <a:buNone/>
            </a:pPr>
            <a:r>
              <a:rPr lang="en-AU" sz="2000" dirty="0"/>
              <a:t>For example: “The RX-5 assembly shall be used at crossings that require flashing signal control.”</a:t>
            </a:r>
          </a:p>
          <a:p>
            <a:pPr marL="0" indent="0" eaLnBrk="0" hangingPunct="0">
              <a:buNone/>
            </a:pPr>
            <a:r>
              <a:rPr lang="en-AU" sz="2000" b="1" dirty="0"/>
              <a:t>Should</a:t>
            </a:r>
          </a:p>
          <a:p>
            <a:pPr marL="457200" lvl="1" indent="0" eaLnBrk="0" hangingPunct="0">
              <a:buNone/>
            </a:pPr>
            <a:r>
              <a:rPr lang="en-AU" sz="2000" dirty="0"/>
              <a:t>Indicates a recommendation.</a:t>
            </a:r>
          </a:p>
          <a:p>
            <a:pPr marL="457200" lvl="1" indent="0" eaLnBrk="0" hangingPunct="0">
              <a:buNone/>
            </a:pPr>
            <a:r>
              <a:rPr lang="en-AU" sz="2000" dirty="0"/>
              <a:t>For example “Overhead flashing signals should be used in conjunction with pedestal mounted assemblies in the following cases . . . .”</a:t>
            </a:r>
          </a:p>
          <a:p>
            <a:pPr marL="0" indent="0" eaLnBrk="0" hangingPunct="0">
              <a:buNone/>
            </a:pPr>
            <a:r>
              <a:rPr lang="en-AU" sz="2000" dirty="0"/>
              <a:t> </a:t>
            </a:r>
            <a:r>
              <a:rPr lang="en-AU" sz="2000" b="1" dirty="0"/>
              <a:t>May</a:t>
            </a:r>
          </a:p>
          <a:p>
            <a:pPr marL="457200" lvl="1" indent="0" eaLnBrk="0" hangingPunct="0">
              <a:buNone/>
            </a:pPr>
            <a:r>
              <a:rPr lang="en-AU" sz="2000" dirty="0"/>
              <a:t>Indicates the existence of an option.</a:t>
            </a:r>
          </a:p>
          <a:p>
            <a:pPr marL="457200" lvl="1" indent="0" eaLnBrk="0" hangingPunct="0">
              <a:buNone/>
            </a:pPr>
            <a:r>
              <a:rPr lang="en-AU" sz="2000" dirty="0"/>
              <a:t>For example “Extended range signal lanterns may be used as recommended in AS/NZS 2144.”</a:t>
            </a:r>
          </a:p>
          <a:p>
            <a:endParaRPr lang="en-AU" sz="2000" dirty="0"/>
          </a:p>
        </p:txBody>
      </p:sp>
    </p:spTree>
    <p:extLst>
      <p:ext uri="{BB962C8B-B14F-4D97-AF65-F5344CB8AC3E}">
        <p14:creationId xmlns:p14="http://schemas.microsoft.com/office/powerpoint/2010/main" val="4272637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003891" cy="763276"/>
          </a:xfrm>
        </p:spPr>
        <p:txBody>
          <a:bodyPr>
            <a:normAutofit fontScale="90000"/>
          </a:bodyPr>
          <a:lstStyle/>
          <a:p>
            <a:r>
              <a:rPr lang="en-AU" sz="3700" dirty="0"/>
              <a:t>AS1742.2:</a:t>
            </a:r>
            <a:br>
              <a:rPr lang="en-AU" sz="3700" dirty="0"/>
            </a:br>
            <a:r>
              <a:rPr lang="en-AU" sz="3100" dirty="0"/>
              <a:t>Control Signage - Roads</a:t>
            </a:r>
          </a:p>
        </p:txBody>
      </p:sp>
      <p:pic>
        <p:nvPicPr>
          <p:cNvPr id="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51328" y="1901960"/>
            <a:ext cx="4572000" cy="4897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A picture containing text, clipart&#10;&#10;Description automatically generated">
            <a:extLst>
              <a:ext uri="{FF2B5EF4-FFF2-40B4-BE49-F238E27FC236}">
                <a16:creationId xmlns:a16="http://schemas.microsoft.com/office/drawing/2014/main" id="{3F233617-896E-46EA-9348-43DF30A5D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901960"/>
            <a:ext cx="2984519" cy="3543265"/>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B4A36FAA-FC02-45E9-9C01-22814D9CC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9583" y="1901960"/>
            <a:ext cx="2992834" cy="4519790"/>
          </a:xfrm>
          <a:prstGeom prst="rect">
            <a:avLst/>
          </a:prstGeom>
        </p:spPr>
      </p:pic>
    </p:spTree>
    <p:extLst>
      <p:ext uri="{BB962C8B-B14F-4D97-AF65-F5344CB8AC3E}">
        <p14:creationId xmlns:p14="http://schemas.microsoft.com/office/powerpoint/2010/main" val="4092601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434264" cy="763276"/>
          </a:xfrm>
        </p:spPr>
        <p:txBody>
          <a:bodyPr>
            <a:normAutofit fontScale="90000"/>
          </a:bodyPr>
          <a:lstStyle/>
          <a:p>
            <a:r>
              <a:rPr lang="en-AU" sz="3700" dirty="0"/>
              <a:t>AS1742.2:</a:t>
            </a:r>
            <a:br>
              <a:rPr lang="en-AU" sz="3700" dirty="0"/>
            </a:br>
            <a:r>
              <a:rPr lang="en-AU" sz="3100" dirty="0"/>
              <a:t>Advance Warning Signage at Passive Controls- Roads</a:t>
            </a:r>
          </a:p>
        </p:txBody>
      </p:sp>
      <p:pic>
        <p:nvPicPr>
          <p:cNvPr id="4" name="Picture 3" descr="A yellow and black sign&#10;&#10;Description automatically generated with low confidence">
            <a:extLst>
              <a:ext uri="{FF2B5EF4-FFF2-40B4-BE49-F238E27FC236}">
                <a16:creationId xmlns:a16="http://schemas.microsoft.com/office/drawing/2014/main" id="{9A9242DC-2367-4A1E-9C8B-C704FF375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7169" y="2157281"/>
            <a:ext cx="1390650" cy="1838325"/>
          </a:xfrm>
          <a:prstGeom prst="rect">
            <a:avLst/>
          </a:prstGeom>
        </p:spPr>
      </p:pic>
      <p:pic>
        <p:nvPicPr>
          <p:cNvPr id="11" name="Picture 10" descr="Logo&#10;&#10;Description automatically generated">
            <a:extLst>
              <a:ext uri="{FF2B5EF4-FFF2-40B4-BE49-F238E27FC236}">
                <a16:creationId xmlns:a16="http://schemas.microsoft.com/office/drawing/2014/main" id="{FF22836D-D68D-48ED-B157-92F0A19475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4176" y="2157280"/>
            <a:ext cx="1609725" cy="1838325"/>
          </a:xfrm>
          <a:prstGeom prst="rect">
            <a:avLst/>
          </a:prstGeom>
        </p:spPr>
      </p:pic>
      <p:pic>
        <p:nvPicPr>
          <p:cNvPr id="13" name="Picture 12" descr="A yellow and black sign&#10;&#10;Description automatically generated with low confidence">
            <a:extLst>
              <a:ext uri="{FF2B5EF4-FFF2-40B4-BE49-F238E27FC236}">
                <a16:creationId xmlns:a16="http://schemas.microsoft.com/office/drawing/2014/main" id="{F7AB7574-2071-4D22-856B-2B70C0310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169" y="4345255"/>
            <a:ext cx="1530689" cy="1743655"/>
          </a:xfrm>
          <a:prstGeom prst="rect">
            <a:avLst/>
          </a:prstGeom>
        </p:spPr>
      </p:pic>
      <p:pic>
        <p:nvPicPr>
          <p:cNvPr id="15" name="Picture 14" descr="A yellow and black sign&#10;&#10;Description automatically generated with low confidence">
            <a:extLst>
              <a:ext uri="{FF2B5EF4-FFF2-40B4-BE49-F238E27FC236}">
                <a16:creationId xmlns:a16="http://schemas.microsoft.com/office/drawing/2014/main" id="{1CD8B667-1E16-46A7-B9E2-250524B511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5169" y="2157280"/>
            <a:ext cx="1466850" cy="3086100"/>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8305AD01-8FE7-4C50-A833-EF448BA3E3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9976" y="2132856"/>
            <a:ext cx="1381125" cy="3057525"/>
          </a:xfrm>
          <a:prstGeom prst="rect">
            <a:avLst/>
          </a:prstGeom>
        </p:spPr>
      </p:pic>
    </p:spTree>
    <p:extLst>
      <p:ext uri="{BB962C8B-B14F-4D97-AF65-F5344CB8AC3E}">
        <p14:creationId xmlns:p14="http://schemas.microsoft.com/office/powerpoint/2010/main" val="1815055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434264" cy="763276"/>
          </a:xfrm>
        </p:spPr>
        <p:txBody>
          <a:bodyPr>
            <a:normAutofit fontScale="90000"/>
          </a:bodyPr>
          <a:lstStyle/>
          <a:p>
            <a:r>
              <a:rPr lang="en-AU" sz="3700" dirty="0"/>
              <a:t>AS1742.2:</a:t>
            </a:r>
            <a:br>
              <a:rPr lang="en-AU" sz="3700" dirty="0"/>
            </a:br>
            <a:r>
              <a:rPr lang="en-AU" sz="3100" dirty="0"/>
              <a:t>Advance Warning Signage at Active Controls- Roads</a:t>
            </a:r>
          </a:p>
        </p:txBody>
      </p:sp>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16200000">
            <a:off x="1710881" y="1762277"/>
            <a:ext cx="3238095" cy="6133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yellow sign with black text&#10;&#10;Description automatically generated with medium confidence">
            <a:extLst>
              <a:ext uri="{FF2B5EF4-FFF2-40B4-BE49-F238E27FC236}">
                <a16:creationId xmlns:a16="http://schemas.microsoft.com/office/drawing/2014/main" id="{399BDE77-E253-4547-8089-5F871AB85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296" y="2608100"/>
            <a:ext cx="1632814" cy="3168352"/>
          </a:xfrm>
          <a:prstGeom prst="rect">
            <a:avLst/>
          </a:prstGeom>
        </p:spPr>
      </p:pic>
      <p:pic>
        <p:nvPicPr>
          <p:cNvPr id="8" name="Picture 7" descr="A yellow sign with black text&#10;&#10;Description automatically generated with medium confidence">
            <a:extLst>
              <a:ext uri="{FF2B5EF4-FFF2-40B4-BE49-F238E27FC236}">
                <a16:creationId xmlns:a16="http://schemas.microsoft.com/office/drawing/2014/main" id="{C4EBA63F-B4C1-4BB5-98ED-65B5A20CC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8048" y="2608100"/>
            <a:ext cx="1714603" cy="2025005"/>
          </a:xfrm>
          <a:prstGeom prst="rect">
            <a:avLst/>
          </a:prstGeom>
        </p:spPr>
      </p:pic>
    </p:spTree>
    <p:extLst>
      <p:ext uri="{BB962C8B-B14F-4D97-AF65-F5344CB8AC3E}">
        <p14:creationId xmlns:p14="http://schemas.microsoft.com/office/powerpoint/2010/main" val="2673469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846831"/>
            <a:ext cx="6264696" cy="925984"/>
          </a:xfrm>
        </p:spPr>
        <p:txBody>
          <a:bodyPr>
            <a:normAutofit/>
          </a:bodyPr>
          <a:lstStyle/>
          <a:p>
            <a:r>
              <a:rPr lang="en-AU" dirty="0"/>
              <a:t>Level Crossing Stakeholders:</a:t>
            </a:r>
            <a:endParaRPr lang="en-AU" sz="2700" dirty="0"/>
          </a:p>
        </p:txBody>
      </p:sp>
      <p:sp>
        <p:nvSpPr>
          <p:cNvPr id="9" name="Rectangle 8"/>
          <p:cNvSpPr/>
          <p:nvPr/>
        </p:nvSpPr>
        <p:spPr>
          <a:xfrm>
            <a:off x="-3159521" y="2516668"/>
            <a:ext cx="1892482" cy="1283335"/>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sp>
        <p:nvSpPr>
          <p:cNvPr id="12" name="Rectangle 11"/>
          <p:cNvSpPr/>
          <p:nvPr/>
        </p:nvSpPr>
        <p:spPr>
          <a:xfrm>
            <a:off x="516577" y="1772815"/>
            <a:ext cx="1907014" cy="1476235"/>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a:p>
        </p:txBody>
      </p:sp>
      <p:graphicFrame>
        <p:nvGraphicFramePr>
          <p:cNvPr id="16" name="Diagram 15"/>
          <p:cNvGraphicFramePr/>
          <p:nvPr>
            <p:extLst>
              <p:ext uri="{D42A27DB-BD31-4B8C-83A1-F6EECF244321}">
                <p14:modId xmlns:p14="http://schemas.microsoft.com/office/powerpoint/2010/main" val="1440504394"/>
              </p:ext>
            </p:extLst>
          </p:nvPr>
        </p:nvGraphicFramePr>
        <p:xfrm>
          <a:off x="2063552" y="144846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1614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1" y="908720"/>
            <a:ext cx="10515600" cy="1046743"/>
          </a:xfrm>
        </p:spPr>
        <p:txBody>
          <a:bodyPr>
            <a:normAutofit/>
          </a:bodyPr>
          <a:lstStyle/>
          <a:p>
            <a:r>
              <a:rPr lang="en-AU" sz="3300" b="1" dirty="0"/>
              <a:t>Level Crossing Stakeholders: </a:t>
            </a:r>
            <a:br>
              <a:rPr lang="en-AU" sz="1050" b="1" dirty="0"/>
            </a:br>
            <a:r>
              <a:rPr lang="en-AU" sz="2700" b="1" dirty="0"/>
              <a:t>Stakeholders for ALCAM</a:t>
            </a:r>
          </a:p>
        </p:txBody>
      </p:sp>
      <p:sp>
        <p:nvSpPr>
          <p:cNvPr id="3" name="Content Placeholder 2"/>
          <p:cNvSpPr>
            <a:spLocks noGrp="1"/>
          </p:cNvSpPr>
          <p:nvPr>
            <p:ph type="body" idx="1"/>
          </p:nvPr>
        </p:nvSpPr>
        <p:spPr>
          <a:xfrm>
            <a:off x="831851" y="2492896"/>
            <a:ext cx="10515600" cy="4032447"/>
          </a:xfrm>
        </p:spPr>
        <p:txBody>
          <a:bodyPr>
            <a:normAutofit/>
          </a:bodyPr>
          <a:lstStyle/>
          <a:p>
            <a:pPr marL="571500" indent="-571500">
              <a:buFont typeface="Arial" panose="020B0604020202020204" pitchFamily="34" charset="0"/>
              <a:buChar char="•"/>
            </a:pPr>
            <a:r>
              <a:rPr lang="en-AU" sz="2800" dirty="0">
                <a:solidFill>
                  <a:schemeClr val="tx1"/>
                </a:solidFill>
              </a:rPr>
              <a:t>Level crossing Stakeholders are also considered stakeholders for ALCAM because of their responsibilities under legislation to manage risk in relation to level crossings. These are:</a:t>
            </a:r>
          </a:p>
          <a:p>
            <a:pPr marL="2286000" lvl="5" indent="-571500">
              <a:buFont typeface="Arial" panose="020B0604020202020204" pitchFamily="34" charset="0"/>
              <a:buChar char="•"/>
            </a:pPr>
            <a:r>
              <a:rPr lang="en-AU" sz="2400" dirty="0">
                <a:solidFill>
                  <a:schemeClr val="tx1"/>
                </a:solidFill>
              </a:rPr>
              <a:t>Road Managers</a:t>
            </a:r>
          </a:p>
          <a:p>
            <a:pPr marL="2286000" lvl="5" indent="-571500">
              <a:buFont typeface="Arial" panose="020B0604020202020204" pitchFamily="34" charset="0"/>
              <a:buChar char="•"/>
            </a:pPr>
            <a:r>
              <a:rPr lang="en-AU" sz="2400" dirty="0">
                <a:solidFill>
                  <a:schemeClr val="tx1"/>
                </a:solidFill>
              </a:rPr>
              <a:t>Path Managers</a:t>
            </a:r>
          </a:p>
          <a:p>
            <a:pPr marL="2286000" lvl="5" indent="-571500">
              <a:buFont typeface="Arial" panose="020B0604020202020204" pitchFamily="34" charset="0"/>
              <a:buChar char="•"/>
            </a:pPr>
            <a:r>
              <a:rPr lang="en-AU" sz="2400" dirty="0">
                <a:solidFill>
                  <a:schemeClr val="tx1"/>
                </a:solidFill>
              </a:rPr>
              <a:t>Rail Infrastructure Managers</a:t>
            </a:r>
          </a:p>
          <a:p>
            <a:pPr marL="2286000" lvl="5" indent="-571500">
              <a:buFont typeface="Arial" panose="020B0604020202020204" pitchFamily="34" charset="0"/>
              <a:buChar char="•"/>
            </a:pPr>
            <a:r>
              <a:rPr lang="en-AU" sz="2400" dirty="0">
                <a:solidFill>
                  <a:schemeClr val="tx1"/>
                </a:solidFill>
              </a:rPr>
              <a:t>Rail Transport Operators</a:t>
            </a:r>
          </a:p>
        </p:txBody>
      </p:sp>
      <p:sp>
        <p:nvSpPr>
          <p:cNvPr id="5" name="Title 1"/>
          <p:cNvSpPr txBox="1">
            <a:spLocks/>
          </p:cNvSpPr>
          <p:nvPr/>
        </p:nvSpPr>
        <p:spPr>
          <a:xfrm>
            <a:off x="1801866" y="87129"/>
            <a:ext cx="8507288" cy="1143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4400" kern="1200">
                <a:solidFill>
                  <a:schemeClr val="bg1"/>
                </a:solidFill>
                <a:latin typeface="+mj-lt"/>
                <a:ea typeface="+mj-ea"/>
                <a:cs typeface="+mj-cs"/>
              </a:defRPr>
            </a:lvl1pPr>
          </a:lstStyle>
          <a:p>
            <a:endParaRPr lang="en-AU" dirty="0"/>
          </a:p>
        </p:txBody>
      </p:sp>
    </p:spTree>
    <p:extLst>
      <p:ext uri="{BB962C8B-B14F-4D97-AF65-F5344CB8AC3E}">
        <p14:creationId xmlns:p14="http://schemas.microsoft.com/office/powerpoint/2010/main" val="3968742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128350"/>
            <a:ext cx="3932237" cy="1600200"/>
          </a:xfrm>
        </p:spPr>
        <p:txBody>
          <a:bodyPr/>
          <a:lstStyle/>
          <a:p>
            <a:r>
              <a:rPr lang="en-AU" dirty="0"/>
              <a:t>Key level crossing stakeholders</a:t>
            </a:r>
          </a:p>
        </p:txBody>
      </p:sp>
      <p:pic>
        <p:nvPicPr>
          <p:cNvPr id="15" name="Picture Placeholder 1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p:pic>
      <p:sp>
        <p:nvSpPr>
          <p:cNvPr id="14" name="Text Placeholder 13"/>
          <p:cNvSpPr>
            <a:spLocks noGrp="1"/>
          </p:cNvSpPr>
          <p:nvPr>
            <p:ph type="body" sz="half" idx="2"/>
          </p:nvPr>
        </p:nvSpPr>
        <p:spPr>
          <a:xfrm>
            <a:off x="839788" y="2728550"/>
            <a:ext cx="3932237" cy="3811588"/>
          </a:xfrm>
        </p:spPr>
        <p:txBody>
          <a:bodyPr>
            <a:normAutofit/>
          </a:bodyPr>
          <a:lstStyle/>
          <a:p>
            <a:r>
              <a:rPr lang="en-AU" sz="1800" dirty="0"/>
              <a:t>At the level crossing pictured, there are four different stakeholders:</a:t>
            </a:r>
          </a:p>
          <a:p>
            <a:pPr marL="342900" indent="-342900">
              <a:buFont typeface="+mj-lt"/>
              <a:buAutoNum type="arabicPeriod"/>
            </a:pPr>
            <a:r>
              <a:rPr lang="en-AU" sz="1800" b="1" dirty="0"/>
              <a:t>Road Manager </a:t>
            </a:r>
            <a:r>
              <a:rPr lang="en-AU" sz="1800" dirty="0"/>
              <a:t>– responsible for managing the road</a:t>
            </a:r>
          </a:p>
          <a:p>
            <a:pPr marL="342900" indent="-342900">
              <a:buFont typeface="+mj-lt"/>
              <a:buAutoNum type="arabicPeriod"/>
            </a:pPr>
            <a:r>
              <a:rPr lang="en-AU" sz="1800" b="1" dirty="0"/>
              <a:t>Path Manager </a:t>
            </a:r>
            <a:r>
              <a:rPr lang="en-AU" sz="1800" dirty="0"/>
              <a:t>– responsible for managing the adjacent footpath</a:t>
            </a:r>
          </a:p>
          <a:p>
            <a:pPr marL="342900" indent="-342900">
              <a:buFont typeface="+mj-lt"/>
              <a:buAutoNum type="arabicPeriod"/>
            </a:pPr>
            <a:r>
              <a:rPr lang="en-AU" sz="1800" b="1" dirty="0"/>
              <a:t>Rail Infrastructure Manager </a:t>
            </a:r>
            <a:r>
              <a:rPr lang="en-AU" sz="1800" dirty="0"/>
              <a:t>– responsible for managing the rail infrastructure</a:t>
            </a:r>
          </a:p>
          <a:p>
            <a:pPr marL="342900" indent="-342900">
              <a:buFont typeface="+mj-lt"/>
              <a:buAutoNum type="arabicPeriod"/>
            </a:pPr>
            <a:r>
              <a:rPr lang="en-AU" sz="1800" b="1" dirty="0"/>
              <a:t>Rail Transport Operator </a:t>
            </a:r>
            <a:r>
              <a:rPr lang="en-AU" sz="1800" dirty="0"/>
              <a:t>– responsible for operation of rolling stock.</a:t>
            </a:r>
          </a:p>
        </p:txBody>
      </p:sp>
    </p:spTree>
    <p:extLst>
      <p:ext uri="{BB962C8B-B14F-4D97-AF65-F5344CB8AC3E}">
        <p14:creationId xmlns:p14="http://schemas.microsoft.com/office/powerpoint/2010/main" val="1533651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Consequence of LX incident</a:t>
            </a:r>
          </a:p>
        </p:txBody>
      </p:sp>
      <p:pic>
        <p:nvPicPr>
          <p:cNvPr id="8" name="Picture 4" descr="Kerang train cr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4" y="1690687"/>
            <a:ext cx="7344816" cy="489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860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Level Crossing Site Definition</a:t>
            </a:r>
          </a:p>
        </p:txBody>
      </p:sp>
      <p:sp>
        <p:nvSpPr>
          <p:cNvPr id="5" name="Text Placeholder 4"/>
          <p:cNvSpPr>
            <a:spLocks noGrp="1"/>
          </p:cNvSpPr>
          <p:nvPr>
            <p:ph type="body" idx="1"/>
          </p:nvPr>
        </p:nvSpPr>
        <p:spPr>
          <a:xfrm>
            <a:off x="1055440" y="2204864"/>
            <a:ext cx="10515599" cy="562457"/>
          </a:xfrm>
        </p:spPr>
        <p:txBody>
          <a:bodyPr>
            <a:normAutofit/>
          </a:bodyPr>
          <a:lstStyle/>
          <a:p>
            <a:r>
              <a:rPr lang="en-AU" sz="2800" dirty="0"/>
              <a:t>Key components to identify a level crossing site</a:t>
            </a:r>
          </a:p>
        </p:txBody>
      </p:sp>
      <p:sp>
        <p:nvSpPr>
          <p:cNvPr id="2" name="Content Placeholder 1"/>
          <p:cNvSpPr>
            <a:spLocks noGrp="1"/>
          </p:cNvSpPr>
          <p:nvPr>
            <p:ph sz="quarter" idx="4"/>
          </p:nvPr>
        </p:nvSpPr>
        <p:spPr>
          <a:xfrm>
            <a:off x="1055440" y="2898367"/>
            <a:ext cx="10299949" cy="2330833"/>
          </a:xfrm>
        </p:spPr>
        <p:txBody>
          <a:bodyPr>
            <a:normAutofit/>
          </a:bodyPr>
          <a:lstStyle/>
          <a:p>
            <a:pPr marL="263525" indent="-263525"/>
            <a:r>
              <a:rPr lang="en-AU" sz="2800" dirty="0"/>
              <a:t>Rail line name, rail kilometrage and Line Code</a:t>
            </a:r>
          </a:p>
          <a:p>
            <a:pPr marL="263525" indent="-263525"/>
            <a:r>
              <a:rPr lang="en-AU" sz="2800" dirty="0"/>
              <a:t>A unique identification number</a:t>
            </a:r>
          </a:p>
          <a:p>
            <a:pPr marL="263525" indent="-263525"/>
            <a:r>
              <a:rPr lang="en-AU" sz="2800" dirty="0"/>
              <a:t>Road name, number and Straight Line Kilometrage (SLK)</a:t>
            </a:r>
          </a:p>
          <a:p>
            <a:pPr marL="263525" indent="-263525"/>
            <a:r>
              <a:rPr lang="en-AU" sz="2800" dirty="0"/>
              <a:t>Co-ordinates</a:t>
            </a:r>
          </a:p>
          <a:p>
            <a:pPr marL="0" indent="0">
              <a:buNone/>
            </a:pPr>
            <a:endParaRPr lang="en-AU" sz="2800" dirty="0"/>
          </a:p>
          <a:p>
            <a:endParaRPr lang="en-AU" sz="2400" dirty="0"/>
          </a:p>
        </p:txBody>
      </p:sp>
    </p:spTree>
    <p:extLst>
      <p:ext uri="{BB962C8B-B14F-4D97-AF65-F5344CB8AC3E}">
        <p14:creationId xmlns:p14="http://schemas.microsoft.com/office/powerpoint/2010/main" val="2127718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761807" y="1772816"/>
            <a:ext cx="4752528" cy="4752528"/>
          </a:xfrm>
          <a:prstGeom prst="rect">
            <a:avLst/>
          </a:prstGeom>
          <a:noFill/>
          <a:ln w="9525">
            <a:noFill/>
            <a:miter lim="800000"/>
            <a:headEnd/>
            <a:tailEnd/>
          </a:ln>
        </p:spPr>
      </p:pic>
      <p:sp>
        <p:nvSpPr>
          <p:cNvPr id="2" name="Title 1"/>
          <p:cNvSpPr>
            <a:spLocks noGrp="1"/>
          </p:cNvSpPr>
          <p:nvPr>
            <p:ph type="title"/>
          </p:nvPr>
        </p:nvSpPr>
        <p:spPr>
          <a:xfrm>
            <a:off x="839416" y="1015967"/>
            <a:ext cx="9003891" cy="835284"/>
          </a:xfrm>
        </p:spPr>
        <p:txBody>
          <a:bodyPr>
            <a:normAutofit fontScale="90000"/>
          </a:bodyPr>
          <a:lstStyle/>
          <a:p>
            <a:r>
              <a:rPr lang="en-AU" sz="3700" dirty="0"/>
              <a:t>Level Crossing Site Definition:</a:t>
            </a:r>
            <a:br>
              <a:rPr lang="en-AU" sz="3700" dirty="0"/>
            </a:br>
            <a:r>
              <a:rPr lang="en-AU" sz="3000" dirty="0"/>
              <a:t>Orientation of the Site</a:t>
            </a:r>
          </a:p>
        </p:txBody>
      </p:sp>
    </p:spTree>
    <p:extLst>
      <p:ext uri="{BB962C8B-B14F-4D97-AF65-F5344CB8AC3E}">
        <p14:creationId xmlns:p14="http://schemas.microsoft.com/office/powerpoint/2010/main" val="2049113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761807" y="1772816"/>
            <a:ext cx="4752528" cy="4752528"/>
          </a:xfrm>
          <a:prstGeom prst="rect">
            <a:avLst/>
          </a:prstGeom>
          <a:noFill/>
          <a:ln w="9525">
            <a:noFill/>
            <a:miter lim="800000"/>
            <a:headEnd/>
            <a:tailEnd/>
          </a:ln>
        </p:spPr>
      </p:pic>
      <p:sp>
        <p:nvSpPr>
          <p:cNvPr id="5" name="TextBox 4"/>
          <p:cNvSpPr txBox="1"/>
          <p:nvPr/>
        </p:nvSpPr>
        <p:spPr>
          <a:xfrm>
            <a:off x="3359696" y="2058545"/>
            <a:ext cx="1656184" cy="738664"/>
          </a:xfrm>
          <a:prstGeom prst="rect">
            <a:avLst/>
          </a:prstGeom>
          <a:noFill/>
        </p:spPr>
        <p:txBody>
          <a:bodyPr wrap="square" rtlCol="0">
            <a:spAutoFit/>
          </a:bodyPr>
          <a:lstStyle/>
          <a:p>
            <a:r>
              <a:rPr lang="en-AU" sz="1400" b="1" dirty="0"/>
              <a:t>Quadrant 1 (Q1)</a:t>
            </a:r>
          </a:p>
          <a:p>
            <a:r>
              <a:rPr lang="en-AU" sz="1400" dirty="0"/>
              <a:t>Right Up (RU)</a:t>
            </a:r>
          </a:p>
          <a:p>
            <a:endParaRPr lang="en-AU" sz="1400" dirty="0"/>
          </a:p>
        </p:txBody>
      </p:sp>
      <p:sp>
        <p:nvSpPr>
          <p:cNvPr id="6" name="TextBox 5"/>
          <p:cNvSpPr txBox="1"/>
          <p:nvPr/>
        </p:nvSpPr>
        <p:spPr>
          <a:xfrm>
            <a:off x="7392144" y="2058545"/>
            <a:ext cx="1656184" cy="738664"/>
          </a:xfrm>
          <a:prstGeom prst="rect">
            <a:avLst/>
          </a:prstGeom>
          <a:noFill/>
        </p:spPr>
        <p:txBody>
          <a:bodyPr wrap="square" rtlCol="0">
            <a:spAutoFit/>
          </a:bodyPr>
          <a:lstStyle/>
          <a:p>
            <a:r>
              <a:rPr lang="en-AU" sz="1400" b="1" dirty="0"/>
              <a:t>Quadrant 2 (Q2)</a:t>
            </a:r>
          </a:p>
          <a:p>
            <a:r>
              <a:rPr lang="en-AU" sz="1400" dirty="0"/>
              <a:t>Right Down (RD)</a:t>
            </a:r>
          </a:p>
          <a:p>
            <a:endParaRPr lang="en-AU" sz="1400" dirty="0"/>
          </a:p>
        </p:txBody>
      </p:sp>
      <p:sp>
        <p:nvSpPr>
          <p:cNvPr id="7" name="TextBox 6"/>
          <p:cNvSpPr txBox="1"/>
          <p:nvPr/>
        </p:nvSpPr>
        <p:spPr>
          <a:xfrm>
            <a:off x="3359696" y="5247784"/>
            <a:ext cx="1656184" cy="738664"/>
          </a:xfrm>
          <a:prstGeom prst="rect">
            <a:avLst/>
          </a:prstGeom>
          <a:noFill/>
        </p:spPr>
        <p:txBody>
          <a:bodyPr wrap="square" rtlCol="0">
            <a:spAutoFit/>
          </a:bodyPr>
          <a:lstStyle/>
          <a:p>
            <a:r>
              <a:rPr lang="en-AU" sz="1400" b="1" dirty="0"/>
              <a:t>Quadrant 3 (Q3)</a:t>
            </a:r>
          </a:p>
          <a:p>
            <a:r>
              <a:rPr lang="en-AU" sz="1400" dirty="0"/>
              <a:t>Left Up (LU)</a:t>
            </a:r>
          </a:p>
          <a:p>
            <a:endParaRPr lang="en-AU" sz="1400" dirty="0"/>
          </a:p>
        </p:txBody>
      </p:sp>
      <p:sp>
        <p:nvSpPr>
          <p:cNvPr id="8" name="TextBox 7"/>
          <p:cNvSpPr txBox="1"/>
          <p:nvPr/>
        </p:nvSpPr>
        <p:spPr>
          <a:xfrm>
            <a:off x="7392144" y="5247784"/>
            <a:ext cx="1656184" cy="738664"/>
          </a:xfrm>
          <a:prstGeom prst="rect">
            <a:avLst/>
          </a:prstGeom>
          <a:noFill/>
        </p:spPr>
        <p:txBody>
          <a:bodyPr wrap="square" rtlCol="0">
            <a:spAutoFit/>
          </a:bodyPr>
          <a:lstStyle/>
          <a:p>
            <a:r>
              <a:rPr lang="en-AU" sz="1400" b="1" dirty="0"/>
              <a:t>Quadrant 4 (Q4)</a:t>
            </a:r>
          </a:p>
          <a:p>
            <a:r>
              <a:rPr lang="en-AU" sz="1400" dirty="0"/>
              <a:t>Left Down (LD)</a:t>
            </a:r>
          </a:p>
          <a:p>
            <a:endParaRPr lang="en-AU" sz="1400" dirty="0"/>
          </a:p>
        </p:txBody>
      </p:sp>
      <p:sp>
        <p:nvSpPr>
          <p:cNvPr id="2" name="Title 1"/>
          <p:cNvSpPr>
            <a:spLocks noGrp="1"/>
          </p:cNvSpPr>
          <p:nvPr>
            <p:ph type="title"/>
          </p:nvPr>
        </p:nvSpPr>
        <p:spPr>
          <a:xfrm>
            <a:off x="839416" y="1015967"/>
            <a:ext cx="9003891" cy="835284"/>
          </a:xfrm>
        </p:spPr>
        <p:txBody>
          <a:bodyPr>
            <a:normAutofit fontScale="90000"/>
          </a:bodyPr>
          <a:lstStyle/>
          <a:p>
            <a:r>
              <a:rPr lang="en-AU" sz="3700" dirty="0"/>
              <a:t>Level Crossing Site Definition:</a:t>
            </a:r>
            <a:br>
              <a:rPr lang="en-AU" sz="3700" dirty="0"/>
            </a:br>
            <a:r>
              <a:rPr lang="en-AU" sz="3000" dirty="0"/>
              <a:t>Crossing Quadrants</a:t>
            </a:r>
          </a:p>
        </p:txBody>
      </p:sp>
    </p:spTree>
    <p:extLst>
      <p:ext uri="{BB962C8B-B14F-4D97-AF65-F5344CB8AC3E}">
        <p14:creationId xmlns:p14="http://schemas.microsoft.com/office/powerpoint/2010/main" val="536059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1015967"/>
            <a:ext cx="9003891" cy="835284"/>
          </a:xfrm>
        </p:spPr>
        <p:txBody>
          <a:bodyPr>
            <a:normAutofit fontScale="90000"/>
          </a:bodyPr>
          <a:lstStyle/>
          <a:p>
            <a:r>
              <a:rPr lang="en-AU" sz="3700" dirty="0"/>
              <a:t>Level Crossing Site Definition:</a:t>
            </a:r>
            <a:br>
              <a:rPr lang="en-AU" sz="3700" dirty="0"/>
            </a:br>
            <a:r>
              <a:rPr lang="en-AU" sz="3000" dirty="0"/>
              <a:t>Crossing Entities</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05836" y="2060848"/>
            <a:ext cx="7271049" cy="4615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653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1015967"/>
            <a:ext cx="9003891" cy="835284"/>
          </a:xfrm>
        </p:spPr>
        <p:txBody>
          <a:bodyPr>
            <a:normAutofit fontScale="90000"/>
          </a:bodyPr>
          <a:lstStyle/>
          <a:p>
            <a:r>
              <a:rPr lang="en-AU" sz="3700" dirty="0"/>
              <a:t>Level Crossing Site Definition:</a:t>
            </a:r>
            <a:br>
              <a:rPr lang="en-AU" sz="3700" dirty="0"/>
            </a:br>
            <a:r>
              <a:rPr lang="en-AU" sz="3000" dirty="0"/>
              <a:t>Crossing Entities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735" y="2060848"/>
            <a:ext cx="6263251" cy="4615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6731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Level Crossing Classification</a:t>
            </a:r>
          </a:p>
        </p:txBody>
      </p:sp>
      <p:sp>
        <p:nvSpPr>
          <p:cNvPr id="3" name="Content Placeholder 2"/>
          <p:cNvSpPr>
            <a:spLocks noGrp="1"/>
          </p:cNvSpPr>
          <p:nvPr>
            <p:ph idx="1"/>
          </p:nvPr>
        </p:nvSpPr>
        <p:spPr>
          <a:xfrm>
            <a:off x="479376" y="1844824"/>
            <a:ext cx="11017224" cy="4604672"/>
          </a:xfrm>
        </p:spPr>
        <p:txBody>
          <a:bodyPr/>
          <a:lstStyle/>
          <a:p>
            <a:endParaRPr lang="en-AU" altLang="en-US" sz="3200" dirty="0"/>
          </a:p>
          <a:p>
            <a:r>
              <a:rPr lang="en-AU" altLang="en-US" sz="3200" dirty="0"/>
              <a:t>There are two types of level crossing</a:t>
            </a:r>
            <a:r>
              <a:rPr lang="en-AU" altLang="en-US" sz="2400" dirty="0"/>
              <a:t>:</a:t>
            </a:r>
          </a:p>
          <a:p>
            <a:endParaRPr lang="en-AU" altLang="en-US" sz="2400" dirty="0"/>
          </a:p>
          <a:p>
            <a:pPr marL="1346200" lvl="1" indent="-342900"/>
            <a:r>
              <a:rPr lang="en-AU" altLang="en-US" sz="3200" dirty="0"/>
              <a:t>Public – a road or path for use by the public</a:t>
            </a:r>
          </a:p>
          <a:p>
            <a:pPr marL="1346200" lvl="1" indent="-342900"/>
            <a:r>
              <a:rPr lang="en-AU" altLang="en-US" sz="3200" dirty="0"/>
              <a:t>Private –  a road or path which provides access to a private property</a:t>
            </a:r>
          </a:p>
          <a:p>
            <a:endParaRPr lang="en-AU" dirty="0"/>
          </a:p>
        </p:txBody>
      </p:sp>
    </p:spTree>
    <p:extLst>
      <p:ext uri="{BB962C8B-B14F-4D97-AF65-F5344CB8AC3E}">
        <p14:creationId xmlns:p14="http://schemas.microsoft.com/office/powerpoint/2010/main" val="995888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003891" cy="763276"/>
          </a:xfrm>
        </p:spPr>
        <p:txBody>
          <a:bodyPr>
            <a:normAutofit fontScale="90000"/>
          </a:bodyPr>
          <a:lstStyle/>
          <a:p>
            <a:r>
              <a:rPr lang="en-AU" sz="3700" dirty="0"/>
              <a:t>Level Crossing Classification:</a:t>
            </a:r>
            <a:br>
              <a:rPr lang="en-AU" sz="3700" dirty="0"/>
            </a:br>
            <a:r>
              <a:rPr lang="en-AU" sz="3000" dirty="0"/>
              <a:t>Legal Status</a:t>
            </a:r>
          </a:p>
        </p:txBody>
      </p:sp>
      <p:sp>
        <p:nvSpPr>
          <p:cNvPr id="3" name="Content Placeholder 2"/>
          <p:cNvSpPr>
            <a:spLocks noGrp="1"/>
          </p:cNvSpPr>
          <p:nvPr>
            <p:ph idx="1"/>
          </p:nvPr>
        </p:nvSpPr>
        <p:spPr>
          <a:xfrm>
            <a:off x="479376" y="1844824"/>
            <a:ext cx="11017224" cy="4604672"/>
          </a:xfrm>
        </p:spPr>
        <p:txBody>
          <a:bodyPr>
            <a:normAutofit/>
          </a:bodyPr>
          <a:lstStyle/>
          <a:p>
            <a:endParaRPr lang="en-AU" altLang="en-US" sz="3200" dirty="0"/>
          </a:p>
          <a:p>
            <a:endParaRPr lang="en-AU" altLang="en-US" sz="2400" dirty="0"/>
          </a:p>
          <a:p>
            <a:pPr marL="1346200" lvl="1" indent="-342900"/>
            <a:r>
              <a:rPr lang="en-AU" altLang="en-US" sz="3200" dirty="0"/>
              <a:t>Public</a:t>
            </a:r>
          </a:p>
          <a:p>
            <a:pPr marL="1346200" lvl="1" indent="-342900"/>
            <a:r>
              <a:rPr lang="en-AU" altLang="en-US" sz="3200" dirty="0"/>
              <a:t>Private</a:t>
            </a:r>
          </a:p>
          <a:p>
            <a:pPr marL="1346200" lvl="1" indent="-342900"/>
            <a:r>
              <a:rPr lang="en-AU" altLang="en-US" sz="3200" dirty="0"/>
              <a:t>Service</a:t>
            </a:r>
          </a:p>
          <a:p>
            <a:pPr marL="1346200" lvl="1" indent="-342900"/>
            <a:r>
              <a:rPr lang="en-AU" altLang="en-US" sz="3200" dirty="0"/>
              <a:t>Illegal</a:t>
            </a:r>
            <a:endParaRPr lang="en-AU" sz="2800" dirty="0"/>
          </a:p>
          <a:p>
            <a:pPr marL="1346200" lvl="1" indent="-342900"/>
            <a:endParaRPr lang="en-AU" altLang="en-US" sz="3200" dirty="0"/>
          </a:p>
          <a:p>
            <a:endParaRPr lang="en-AU" dirty="0"/>
          </a:p>
        </p:txBody>
      </p:sp>
      <p:pic>
        <p:nvPicPr>
          <p:cNvPr id="4" name="Picture 4" descr="http://lxm-staging.alcam.com.au/Crossings/GetPicture?FileType=JPG&amp;BlobId=2980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28" y="1908059"/>
            <a:ext cx="5387752" cy="4040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43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003891" cy="763276"/>
          </a:xfrm>
        </p:spPr>
        <p:txBody>
          <a:bodyPr>
            <a:normAutofit fontScale="90000"/>
          </a:bodyPr>
          <a:lstStyle/>
          <a:p>
            <a:r>
              <a:rPr lang="en-AU" sz="3700" dirty="0"/>
              <a:t>Level Crossing Classification:</a:t>
            </a:r>
            <a:br>
              <a:rPr lang="en-AU" sz="3700" dirty="0"/>
            </a:br>
            <a:r>
              <a:rPr lang="en-AU" sz="3000" dirty="0"/>
              <a:t>Access</a:t>
            </a:r>
          </a:p>
        </p:txBody>
      </p:sp>
      <p:sp>
        <p:nvSpPr>
          <p:cNvPr id="3" name="Content Placeholder 2"/>
          <p:cNvSpPr>
            <a:spLocks noGrp="1"/>
          </p:cNvSpPr>
          <p:nvPr>
            <p:ph idx="1"/>
          </p:nvPr>
        </p:nvSpPr>
        <p:spPr>
          <a:xfrm>
            <a:off x="479376" y="2183013"/>
            <a:ext cx="4320480" cy="1080120"/>
          </a:xfrm>
        </p:spPr>
        <p:txBody>
          <a:bodyPr>
            <a:normAutofit/>
          </a:bodyPr>
          <a:lstStyle/>
          <a:p>
            <a:pPr marL="1346200" lvl="1" indent="-342900"/>
            <a:r>
              <a:rPr lang="en-AU" altLang="en-US" sz="3200" dirty="0"/>
              <a:t>Public </a:t>
            </a:r>
          </a:p>
          <a:p>
            <a:pPr marL="1346200" lvl="1" indent="-342900"/>
            <a:r>
              <a:rPr lang="en-AU" altLang="en-US" sz="3200" dirty="0"/>
              <a:t>Private</a:t>
            </a:r>
            <a:endParaRPr lang="en-AU"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82" y="3263133"/>
            <a:ext cx="5641043" cy="32982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6120" y="1810937"/>
            <a:ext cx="3489854" cy="4858423"/>
          </a:xfrm>
          <a:prstGeom prst="rect">
            <a:avLst/>
          </a:prstGeom>
        </p:spPr>
      </p:pic>
    </p:spTree>
    <p:extLst>
      <p:ext uri="{BB962C8B-B14F-4D97-AF65-F5344CB8AC3E}">
        <p14:creationId xmlns:p14="http://schemas.microsoft.com/office/powerpoint/2010/main" val="283718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548"/>
            <a:ext cx="9003891" cy="763276"/>
          </a:xfrm>
        </p:spPr>
        <p:txBody>
          <a:bodyPr>
            <a:normAutofit fontScale="90000"/>
          </a:bodyPr>
          <a:lstStyle/>
          <a:p>
            <a:r>
              <a:rPr lang="en-AU" sz="3700" dirty="0"/>
              <a:t>Level Crossing Classification:</a:t>
            </a:r>
            <a:br>
              <a:rPr lang="en-AU" sz="3700" dirty="0"/>
            </a:br>
            <a:r>
              <a:rPr lang="en-AU" sz="3000" dirty="0"/>
              <a:t>Crossing Class</a:t>
            </a:r>
          </a:p>
        </p:txBody>
      </p:sp>
      <p:sp>
        <p:nvSpPr>
          <p:cNvPr id="3" name="Content Placeholder 2"/>
          <p:cNvSpPr>
            <a:spLocks noGrp="1"/>
          </p:cNvSpPr>
          <p:nvPr>
            <p:ph idx="1"/>
          </p:nvPr>
        </p:nvSpPr>
        <p:spPr>
          <a:xfrm>
            <a:off x="479376" y="2183013"/>
            <a:ext cx="8352928" cy="525907"/>
          </a:xfrm>
        </p:spPr>
        <p:txBody>
          <a:bodyPr>
            <a:normAutofit lnSpcReduction="10000"/>
          </a:bodyPr>
          <a:lstStyle/>
          <a:p>
            <a:pPr lvl="1" indent="0">
              <a:buNone/>
            </a:pPr>
            <a:r>
              <a:rPr lang="en-AU" altLang="en-US" sz="3200" dirty="0"/>
              <a:t>Crossing Class= Legal Status + Access </a:t>
            </a:r>
            <a:endParaRPr lang="en-AU" dirty="0"/>
          </a:p>
        </p:txBody>
      </p:sp>
      <p:graphicFrame>
        <p:nvGraphicFramePr>
          <p:cNvPr id="7" name="Table 6"/>
          <p:cNvGraphicFramePr>
            <a:graphicFrameLocks noGrp="1"/>
          </p:cNvGraphicFramePr>
          <p:nvPr>
            <p:extLst>
              <p:ext uri="{D42A27DB-BD31-4B8C-83A1-F6EECF244321}">
                <p14:modId xmlns:p14="http://schemas.microsoft.com/office/powerpoint/2010/main" val="2369907374"/>
              </p:ext>
            </p:extLst>
          </p:nvPr>
        </p:nvGraphicFramePr>
        <p:xfrm>
          <a:off x="910815" y="2708920"/>
          <a:ext cx="8858659" cy="3786556"/>
        </p:xfrm>
        <a:graphic>
          <a:graphicData uri="http://schemas.openxmlformats.org/drawingml/2006/table">
            <a:tbl>
              <a:tblPr firstRow="1" firstCol="1" bandRow="1">
                <a:tableStyleId>{6E25E649-3F16-4E02-A733-19D2CDBF48F0}</a:tableStyleId>
              </a:tblPr>
              <a:tblGrid>
                <a:gridCol w="3414275">
                  <a:extLst>
                    <a:ext uri="{9D8B030D-6E8A-4147-A177-3AD203B41FA5}">
                      <a16:colId xmlns:a16="http://schemas.microsoft.com/office/drawing/2014/main" val="20000"/>
                    </a:ext>
                  </a:extLst>
                </a:gridCol>
                <a:gridCol w="1643360">
                  <a:extLst>
                    <a:ext uri="{9D8B030D-6E8A-4147-A177-3AD203B41FA5}">
                      <a16:colId xmlns:a16="http://schemas.microsoft.com/office/drawing/2014/main" val="20001"/>
                    </a:ext>
                  </a:extLst>
                </a:gridCol>
                <a:gridCol w="1448849">
                  <a:extLst>
                    <a:ext uri="{9D8B030D-6E8A-4147-A177-3AD203B41FA5}">
                      <a16:colId xmlns:a16="http://schemas.microsoft.com/office/drawing/2014/main" val="20002"/>
                    </a:ext>
                  </a:extLst>
                </a:gridCol>
                <a:gridCol w="2352175">
                  <a:extLst>
                    <a:ext uri="{9D8B030D-6E8A-4147-A177-3AD203B41FA5}">
                      <a16:colId xmlns:a16="http://schemas.microsoft.com/office/drawing/2014/main" val="20003"/>
                    </a:ext>
                  </a:extLst>
                </a:gridCol>
              </a:tblGrid>
              <a:tr h="574478">
                <a:tc gridSpan="4">
                  <a:txBody>
                    <a:bodyPr/>
                    <a:lstStyle/>
                    <a:p>
                      <a:pPr>
                        <a:spcAft>
                          <a:spcPts val="0"/>
                        </a:spcAft>
                      </a:pPr>
                      <a:r>
                        <a:rPr lang="en-AU" sz="1800" dirty="0">
                          <a:effectLst/>
                        </a:rPr>
                        <a:t>CROSSING CLASS INDEX</a:t>
                      </a:r>
                    </a:p>
                    <a:p>
                      <a:pPr>
                        <a:spcAft>
                          <a:spcPts val="0"/>
                        </a:spcAft>
                      </a:pP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969" marR="89969" marT="44985" marB="44985" anchor="b"/>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0000"/>
                  </a:ext>
                </a:extLst>
              </a:tr>
              <a:tr h="369075">
                <a:tc>
                  <a:txBody>
                    <a:bodyPr/>
                    <a:lstStyle/>
                    <a:p>
                      <a:pPr>
                        <a:spcAft>
                          <a:spcPts val="0"/>
                        </a:spcAft>
                      </a:pPr>
                      <a:r>
                        <a:rPr lang="en-AU" sz="1800" dirty="0">
                          <a:effectLst/>
                        </a:rPr>
                        <a:t>Crossing Class</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477" marR="67477" marT="0" marB="0" anchor="b"/>
                </a:tc>
                <a:tc>
                  <a:txBody>
                    <a:bodyPr/>
                    <a:lstStyle/>
                    <a:p>
                      <a:pPr>
                        <a:spcAft>
                          <a:spcPts val="0"/>
                        </a:spcAft>
                      </a:pPr>
                      <a:r>
                        <a:rPr lang="en-AU" sz="1800" kern="1200" dirty="0">
                          <a:effectLst/>
                        </a:rPr>
                        <a:t>Legal Status</a:t>
                      </a:r>
                      <a:endParaRPr lang="en-AU" sz="1800" b="1" kern="1200" dirty="0">
                        <a:solidFill>
                          <a:schemeClr val="lt1"/>
                        </a:solidFill>
                        <a:effectLst/>
                        <a:latin typeface="+mn-lt"/>
                        <a:ea typeface="+mn-ea"/>
                        <a:cs typeface="+mn-cs"/>
                      </a:endParaRPr>
                    </a:p>
                  </a:txBody>
                  <a:tcPr marL="67477" marR="67477" marT="0" marB="0" anchor="b"/>
                </a:tc>
                <a:tc>
                  <a:txBody>
                    <a:bodyPr/>
                    <a:lstStyle/>
                    <a:p>
                      <a:pPr>
                        <a:spcAft>
                          <a:spcPts val="0"/>
                        </a:spcAft>
                      </a:pPr>
                      <a:r>
                        <a:rPr lang="en-AU" sz="1800" kern="1200" dirty="0">
                          <a:effectLst/>
                        </a:rPr>
                        <a:t>Access Type</a:t>
                      </a:r>
                      <a:endParaRPr lang="en-AU" sz="1800" b="1" kern="1200" dirty="0">
                        <a:solidFill>
                          <a:schemeClr val="lt1"/>
                        </a:solidFill>
                        <a:effectLst/>
                        <a:latin typeface="+mn-lt"/>
                        <a:ea typeface="+mn-ea"/>
                        <a:cs typeface="+mn-cs"/>
                      </a:endParaRPr>
                    </a:p>
                  </a:txBody>
                  <a:tcPr marL="67477" marR="67477" marT="0" marB="0" anchor="b"/>
                </a:tc>
                <a:tc>
                  <a:txBody>
                    <a:bodyPr/>
                    <a:lstStyle/>
                    <a:p>
                      <a:pPr marL="0" algn="l" defTabSz="914400" rtl="0" eaLnBrk="1" latinLnBrk="0" hangingPunct="1">
                        <a:spcAft>
                          <a:spcPts val="0"/>
                        </a:spcAft>
                      </a:pPr>
                      <a:r>
                        <a:rPr lang="en-AU" sz="1800" kern="1200" dirty="0">
                          <a:effectLst/>
                        </a:rPr>
                        <a:t>Legal Status Group</a:t>
                      </a:r>
                      <a:endParaRPr lang="en-AU" sz="1800" b="1" kern="1200" dirty="0">
                        <a:solidFill>
                          <a:schemeClr val="lt1"/>
                        </a:solidFill>
                        <a:effectLst/>
                        <a:latin typeface="+mn-lt"/>
                        <a:ea typeface="+mn-ea"/>
                        <a:cs typeface="+mn-cs"/>
                      </a:endParaRPr>
                    </a:p>
                  </a:txBody>
                  <a:tcPr marL="67477" marR="67477" marT="0" marB="0" anchor="b"/>
                </a:tc>
                <a:extLst>
                  <a:ext uri="{0D108BD9-81ED-4DB2-BD59-A6C34878D82A}">
                    <a16:rowId xmlns:a16="http://schemas.microsoft.com/office/drawing/2014/main" val="10001"/>
                  </a:ext>
                </a:extLst>
              </a:tr>
              <a:tr h="224709">
                <a:tc>
                  <a:txBody>
                    <a:bodyPr/>
                    <a:lstStyle/>
                    <a:p>
                      <a:pPr algn="l" fontAlgn="ctr"/>
                      <a:r>
                        <a:rPr lang="en-AU" sz="1400" u="none" strike="noStrike" dirty="0">
                          <a:effectLst/>
                        </a:rPr>
                        <a:t>  Public road / path - Public access</a:t>
                      </a:r>
                      <a:endParaRPr lang="en-AU" sz="1400" b="1" i="0" u="none" strike="noStrike" dirty="0">
                        <a:solidFill>
                          <a:srgbClr val="FFFFFF"/>
                        </a:solidFill>
                        <a:effectLst/>
                        <a:latin typeface="Calibri" panose="020F0502020204030204" pitchFamily="34" charset="0"/>
                      </a:endParaRPr>
                    </a:p>
                  </a:txBody>
                  <a:tcPr marL="9372" marR="9372" marT="9372" marB="0" anchor="ctr"/>
                </a:tc>
                <a:tc>
                  <a:txBody>
                    <a:bodyPr/>
                    <a:lstStyle/>
                    <a:p>
                      <a:pPr algn="l" fontAlgn="ctr"/>
                      <a:r>
                        <a:rPr lang="en-AU" sz="1400" u="none" strike="noStrike" dirty="0">
                          <a:effectLst/>
                        </a:rPr>
                        <a:t>Public</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Public</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Public</a:t>
                      </a:r>
                      <a:endParaRPr lang="en-AU" sz="1400" b="0" i="0" u="none" strike="noStrike" dirty="0">
                        <a:solidFill>
                          <a:srgbClr val="000000"/>
                        </a:solidFill>
                        <a:effectLst/>
                        <a:latin typeface="Calibri" panose="020F0502020204030204" pitchFamily="34" charset="0"/>
                      </a:endParaRPr>
                    </a:p>
                  </a:txBody>
                  <a:tcPr marL="253039" marR="9372" marT="9372" marB="0" anchor="ctr"/>
                </a:tc>
                <a:extLst>
                  <a:ext uri="{0D108BD9-81ED-4DB2-BD59-A6C34878D82A}">
                    <a16:rowId xmlns:a16="http://schemas.microsoft.com/office/drawing/2014/main" val="10002"/>
                  </a:ext>
                </a:extLst>
              </a:tr>
              <a:tr h="388199">
                <a:tc>
                  <a:txBody>
                    <a:bodyPr/>
                    <a:lstStyle/>
                    <a:p>
                      <a:pPr algn="l" fontAlgn="ctr"/>
                      <a:r>
                        <a:rPr lang="en-AU" sz="1400" u="none" strike="noStrike" dirty="0">
                          <a:effectLst/>
                        </a:rPr>
                        <a:t>  Public road / path - Private access</a:t>
                      </a:r>
                      <a:endParaRPr lang="en-AU" sz="1400" b="1" i="0" u="none" strike="noStrike" dirty="0">
                        <a:solidFill>
                          <a:srgbClr val="FFFFFF"/>
                        </a:solidFill>
                        <a:effectLst/>
                        <a:latin typeface="Calibri" panose="020F0502020204030204" pitchFamily="34" charset="0"/>
                      </a:endParaRPr>
                    </a:p>
                  </a:txBody>
                  <a:tcPr marL="9372" marR="9372" marT="9372" marB="0" anchor="ctr"/>
                </a:tc>
                <a:tc>
                  <a:txBody>
                    <a:bodyPr/>
                    <a:lstStyle/>
                    <a:p>
                      <a:pPr algn="l" fontAlgn="ctr"/>
                      <a:r>
                        <a:rPr lang="en-AU" sz="1400" u="none" strike="noStrike" dirty="0">
                          <a:effectLst/>
                        </a:rPr>
                        <a:t>Public</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Public</a:t>
                      </a:r>
                      <a:endParaRPr lang="en-AU" sz="1400" b="0" i="0" u="none" strike="noStrike" dirty="0">
                        <a:solidFill>
                          <a:srgbClr val="000000"/>
                        </a:solidFill>
                        <a:effectLst/>
                        <a:latin typeface="Calibri" panose="020F0502020204030204" pitchFamily="34" charset="0"/>
                      </a:endParaRPr>
                    </a:p>
                  </a:txBody>
                  <a:tcPr marL="253039" marR="9372" marT="9372" marB="0" anchor="ctr"/>
                </a:tc>
                <a:extLst>
                  <a:ext uri="{0D108BD9-81ED-4DB2-BD59-A6C34878D82A}">
                    <a16:rowId xmlns:a16="http://schemas.microsoft.com/office/drawing/2014/main" val="10003"/>
                  </a:ext>
                </a:extLst>
              </a:tr>
              <a:tr h="224709">
                <a:tc>
                  <a:txBody>
                    <a:bodyPr/>
                    <a:lstStyle/>
                    <a:p>
                      <a:pPr algn="l" fontAlgn="ctr"/>
                      <a:r>
                        <a:rPr lang="en-AU" sz="1400" u="none" strike="noStrike" dirty="0">
                          <a:effectLst/>
                        </a:rPr>
                        <a:t>  Private road / path - Public access</a:t>
                      </a:r>
                      <a:endParaRPr lang="en-AU" sz="1400" b="1" i="0" u="none" strike="noStrike" dirty="0">
                        <a:solidFill>
                          <a:srgbClr val="FFFFFF"/>
                        </a:solidFill>
                        <a:effectLst/>
                        <a:latin typeface="Calibri" panose="020F0502020204030204" pitchFamily="34" charset="0"/>
                      </a:endParaRPr>
                    </a:p>
                  </a:txBody>
                  <a:tcPr marL="9372"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Public</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extLst>
                  <a:ext uri="{0D108BD9-81ED-4DB2-BD59-A6C34878D82A}">
                    <a16:rowId xmlns:a16="http://schemas.microsoft.com/office/drawing/2014/main" val="10004"/>
                  </a:ext>
                </a:extLst>
              </a:tr>
              <a:tr h="388199">
                <a:tc>
                  <a:txBody>
                    <a:bodyPr/>
                    <a:lstStyle/>
                    <a:p>
                      <a:pPr algn="l" fontAlgn="ctr"/>
                      <a:r>
                        <a:rPr lang="en-AU" sz="1400" u="none" strike="noStrike" dirty="0">
                          <a:effectLst/>
                        </a:rPr>
                        <a:t>  Private road / path - Private access</a:t>
                      </a:r>
                      <a:endParaRPr lang="en-AU" sz="1400" b="1" i="0" u="none" strike="noStrike" dirty="0">
                        <a:solidFill>
                          <a:srgbClr val="FFFFFF"/>
                        </a:solidFill>
                        <a:effectLst/>
                        <a:latin typeface="Calibri" panose="020F0502020204030204" pitchFamily="34" charset="0"/>
                      </a:endParaRPr>
                    </a:p>
                  </a:txBody>
                  <a:tcPr marL="9372"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extLst>
                  <a:ext uri="{0D108BD9-81ED-4DB2-BD59-A6C34878D82A}">
                    <a16:rowId xmlns:a16="http://schemas.microsoft.com/office/drawing/2014/main" val="10005"/>
                  </a:ext>
                </a:extLst>
              </a:tr>
              <a:tr h="388199">
                <a:tc>
                  <a:txBody>
                    <a:bodyPr/>
                    <a:lstStyle/>
                    <a:p>
                      <a:pPr algn="l" fontAlgn="ctr"/>
                      <a:r>
                        <a:rPr lang="en-AU" sz="1400" u="none" strike="noStrike" dirty="0">
                          <a:effectLst/>
                        </a:rPr>
                        <a:t>  Service road / path - Railway use only</a:t>
                      </a:r>
                      <a:endParaRPr lang="en-AU" sz="1400" b="1" i="0" u="none" strike="noStrike" dirty="0">
                        <a:solidFill>
                          <a:srgbClr val="FFFFFF"/>
                        </a:solidFill>
                        <a:effectLst/>
                        <a:latin typeface="Calibri" panose="020F0502020204030204" pitchFamily="34" charset="0"/>
                      </a:endParaRPr>
                    </a:p>
                  </a:txBody>
                  <a:tcPr marL="9372"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extLst>
                  <a:ext uri="{0D108BD9-81ED-4DB2-BD59-A6C34878D82A}">
                    <a16:rowId xmlns:a16="http://schemas.microsoft.com/office/drawing/2014/main" val="10006"/>
                  </a:ext>
                </a:extLst>
              </a:tr>
              <a:tr h="224709">
                <a:tc>
                  <a:txBody>
                    <a:bodyPr/>
                    <a:lstStyle/>
                    <a:p>
                      <a:pPr algn="l" fontAlgn="ctr"/>
                      <a:r>
                        <a:rPr lang="en-AU" sz="1400" u="none" strike="noStrike" dirty="0">
                          <a:effectLst/>
                        </a:rPr>
                        <a:t>  Illegal road / path - Public access</a:t>
                      </a:r>
                      <a:endParaRPr lang="en-AU" sz="1400" b="1" i="0" u="none" strike="noStrike" dirty="0">
                        <a:solidFill>
                          <a:srgbClr val="FFFFFF"/>
                        </a:solidFill>
                        <a:effectLst/>
                        <a:latin typeface="Calibri" panose="020F0502020204030204" pitchFamily="34" charset="0"/>
                      </a:endParaRPr>
                    </a:p>
                  </a:txBody>
                  <a:tcPr marL="9372" marR="9372" marT="9372" marB="0" anchor="ctr"/>
                </a:tc>
                <a:tc>
                  <a:txBody>
                    <a:bodyPr/>
                    <a:lstStyle/>
                    <a:p>
                      <a:pPr algn="l" fontAlgn="ctr"/>
                      <a:r>
                        <a:rPr lang="en-AU" sz="1400" u="none" strike="noStrike" dirty="0">
                          <a:effectLst/>
                        </a:rPr>
                        <a:t>Illegal</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Public</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extLst>
                  <a:ext uri="{0D108BD9-81ED-4DB2-BD59-A6C34878D82A}">
                    <a16:rowId xmlns:a16="http://schemas.microsoft.com/office/drawing/2014/main" val="10007"/>
                  </a:ext>
                </a:extLst>
              </a:tr>
              <a:tr h="388199">
                <a:tc>
                  <a:txBody>
                    <a:bodyPr/>
                    <a:lstStyle/>
                    <a:p>
                      <a:pPr algn="l" fontAlgn="ctr"/>
                      <a:r>
                        <a:rPr lang="en-AU" sz="1400" u="none" strike="noStrike" dirty="0">
                          <a:effectLst/>
                        </a:rPr>
                        <a:t>  Illegal road / path - Private access</a:t>
                      </a:r>
                      <a:endParaRPr lang="en-AU" sz="1400" b="1" i="0" u="none" strike="noStrike" dirty="0">
                        <a:solidFill>
                          <a:srgbClr val="FFFFFF"/>
                        </a:solidFill>
                        <a:effectLst/>
                        <a:latin typeface="Calibri" panose="020F0502020204030204" pitchFamily="34" charset="0"/>
                      </a:endParaRPr>
                    </a:p>
                  </a:txBody>
                  <a:tcPr marL="9372" marR="9372" marT="9372" marB="0" anchor="ctr"/>
                </a:tc>
                <a:tc>
                  <a:txBody>
                    <a:bodyPr/>
                    <a:lstStyle/>
                    <a:p>
                      <a:pPr algn="l" fontAlgn="ctr"/>
                      <a:r>
                        <a:rPr lang="en-AU" sz="1400" u="none" strike="noStrike" dirty="0">
                          <a:effectLst/>
                        </a:rPr>
                        <a:t>Illegal</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extLst>
                  <a:ext uri="{0D108BD9-81ED-4DB2-BD59-A6C34878D82A}">
                    <a16:rowId xmlns:a16="http://schemas.microsoft.com/office/drawing/2014/main" val="10008"/>
                  </a:ext>
                </a:extLst>
              </a:tr>
              <a:tr h="224709">
                <a:tc>
                  <a:txBody>
                    <a:bodyPr/>
                    <a:lstStyle/>
                    <a:p>
                      <a:pPr algn="l" fontAlgn="ctr"/>
                      <a:r>
                        <a:rPr lang="en-AU" sz="1400" u="none" strike="noStrike" dirty="0">
                          <a:effectLst/>
                        </a:rPr>
                        <a:t>  Unknown road / path - Public access</a:t>
                      </a:r>
                      <a:endParaRPr lang="en-AU" sz="1400" b="1" i="0" u="none" strike="noStrike" dirty="0">
                        <a:solidFill>
                          <a:srgbClr val="FFFFFF"/>
                        </a:solidFill>
                        <a:effectLst/>
                        <a:latin typeface="Calibri" panose="020F0502020204030204" pitchFamily="34" charset="0"/>
                      </a:endParaRPr>
                    </a:p>
                  </a:txBody>
                  <a:tcPr marL="9372" marR="9372" marT="9372" marB="0" anchor="ctr"/>
                </a:tc>
                <a:tc>
                  <a:txBody>
                    <a:bodyPr/>
                    <a:lstStyle/>
                    <a:p>
                      <a:pPr algn="l" fontAlgn="ctr"/>
                      <a:r>
                        <a:rPr lang="en-AU" sz="1400" u="none" strike="noStrike" dirty="0">
                          <a:effectLst/>
                        </a:rPr>
                        <a:t>Unknown</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Public</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extLst>
                  <a:ext uri="{0D108BD9-81ED-4DB2-BD59-A6C34878D82A}">
                    <a16:rowId xmlns:a16="http://schemas.microsoft.com/office/drawing/2014/main" val="10009"/>
                  </a:ext>
                </a:extLst>
              </a:tr>
              <a:tr h="388199">
                <a:tc>
                  <a:txBody>
                    <a:bodyPr/>
                    <a:lstStyle/>
                    <a:p>
                      <a:pPr algn="l" fontAlgn="ctr"/>
                      <a:r>
                        <a:rPr lang="en-AU" sz="1400" u="none" strike="noStrike" dirty="0">
                          <a:effectLst/>
                        </a:rPr>
                        <a:t>  Unknown road / path - Private access</a:t>
                      </a:r>
                      <a:endParaRPr lang="en-AU" sz="1400" b="1" i="0" u="none" strike="noStrike" dirty="0">
                        <a:solidFill>
                          <a:srgbClr val="FFFFFF"/>
                        </a:solidFill>
                        <a:effectLst/>
                        <a:latin typeface="Calibri" panose="020F0502020204030204" pitchFamily="34" charset="0"/>
                      </a:endParaRPr>
                    </a:p>
                  </a:txBody>
                  <a:tcPr marL="9372" marR="9372" marT="9372" marB="0" anchor="ctr"/>
                </a:tc>
                <a:tc>
                  <a:txBody>
                    <a:bodyPr/>
                    <a:lstStyle/>
                    <a:p>
                      <a:pPr algn="l" fontAlgn="ctr"/>
                      <a:r>
                        <a:rPr lang="en-AU" sz="1400" u="none" strike="noStrike" dirty="0">
                          <a:effectLst/>
                        </a:rPr>
                        <a:t>Unknown</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tc>
                  <a:txBody>
                    <a:bodyPr/>
                    <a:lstStyle/>
                    <a:p>
                      <a:pPr algn="l" fontAlgn="ctr"/>
                      <a:r>
                        <a:rPr lang="en-AU" sz="1400" u="none" strike="noStrike" dirty="0">
                          <a:effectLst/>
                        </a:rPr>
                        <a:t>Private</a:t>
                      </a:r>
                      <a:endParaRPr lang="en-AU" sz="1400" b="0" i="0" u="none" strike="noStrike" dirty="0">
                        <a:solidFill>
                          <a:srgbClr val="000000"/>
                        </a:solidFill>
                        <a:effectLst/>
                        <a:latin typeface="Calibri" panose="020F0502020204030204" pitchFamily="34" charset="0"/>
                      </a:endParaRPr>
                    </a:p>
                  </a:txBody>
                  <a:tcPr marL="253039" marR="9372" marT="9372"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17319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Questions…	</a:t>
            </a:r>
          </a:p>
        </p:txBody>
      </p:sp>
      <p:sp>
        <p:nvSpPr>
          <p:cNvPr id="3" name="Content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10590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1" y="1340768"/>
            <a:ext cx="10515600" cy="864097"/>
          </a:xfrm>
        </p:spPr>
        <p:txBody>
          <a:bodyPr>
            <a:normAutofit/>
          </a:bodyPr>
          <a:lstStyle/>
          <a:p>
            <a:r>
              <a:rPr lang="en-AU" sz="3300" b="1" dirty="0"/>
              <a:t>What is ALCAM?</a:t>
            </a:r>
          </a:p>
        </p:txBody>
      </p:sp>
      <p:sp>
        <p:nvSpPr>
          <p:cNvPr id="6" name="Content Placeholder 5"/>
          <p:cNvSpPr>
            <a:spLocks noGrp="1"/>
          </p:cNvSpPr>
          <p:nvPr>
            <p:ph type="body" idx="1"/>
          </p:nvPr>
        </p:nvSpPr>
        <p:spPr>
          <a:xfrm>
            <a:off x="831851" y="2852936"/>
            <a:ext cx="10515600" cy="2952328"/>
          </a:xfrm>
        </p:spPr>
        <p:txBody>
          <a:bodyPr>
            <a:normAutofit/>
          </a:bodyPr>
          <a:lstStyle/>
          <a:p>
            <a:r>
              <a:rPr lang="en-AU" sz="2800" dirty="0">
                <a:solidFill>
                  <a:schemeClr val="tx1"/>
                </a:solidFill>
                <a:latin typeface="Arial" panose="020B0604020202020204" pitchFamily="34" charset="0"/>
                <a:cs typeface="Arial" panose="020B0604020202020204" pitchFamily="34" charset="0"/>
              </a:rPr>
              <a:t>Australian Level Crossing Assessment Model (ALCAM)</a:t>
            </a:r>
          </a:p>
          <a:p>
            <a:pPr marL="285750" indent="-285750" eaLnBrk="0" hangingPunct="0">
              <a:buFont typeface="Arial" panose="020B0604020202020204" pitchFamily="34" charset="0"/>
              <a:buChar char="•"/>
              <a:defRPr/>
            </a:pPr>
            <a:r>
              <a:rPr lang="en-AU" altLang="en-US" sz="2800" dirty="0">
                <a:solidFill>
                  <a:schemeClr val="tx1"/>
                </a:solidFill>
                <a:ea typeface="ＭＳ Ｐゴシック" pitchFamily="34" charset="-128"/>
              </a:rPr>
              <a:t>an assessment tool used to identify risks </a:t>
            </a:r>
          </a:p>
          <a:p>
            <a:pPr marL="285750" indent="-285750" eaLnBrk="0" hangingPunct="0">
              <a:buFont typeface="Arial" panose="020B0604020202020204" pitchFamily="34" charset="0"/>
              <a:buChar char="•"/>
              <a:defRPr/>
            </a:pPr>
            <a:r>
              <a:rPr lang="en-AU" altLang="en-US" sz="2800" dirty="0">
                <a:solidFill>
                  <a:schemeClr val="tx1"/>
                </a:solidFill>
                <a:ea typeface="ＭＳ Ｐゴシック" pitchFamily="34" charset="-128"/>
              </a:rPr>
              <a:t>can be used to assist in the prioritisation of crossings for upgrades</a:t>
            </a:r>
          </a:p>
          <a:p>
            <a:pPr marL="285750" indent="-285750" eaLnBrk="0" hangingPunct="0">
              <a:buFont typeface="Arial" panose="020B0604020202020204" pitchFamily="34" charset="0"/>
              <a:buChar char="•"/>
              <a:defRPr/>
            </a:pPr>
            <a:r>
              <a:rPr lang="en-AU" altLang="en-US" sz="2800" dirty="0">
                <a:solidFill>
                  <a:schemeClr val="tx1"/>
                </a:solidFill>
                <a:ea typeface="ＭＳ Ｐゴシック" pitchFamily="34" charset="-128"/>
              </a:rPr>
              <a:t>provides a process for decision making for level crossings safety improvements</a:t>
            </a:r>
          </a:p>
          <a:p>
            <a:endParaRPr lang="en-AU" dirty="0">
              <a:latin typeface="Arial" panose="020B0604020202020204" pitchFamily="34" charset="0"/>
              <a:cs typeface="Arial" panose="020B0604020202020204" pitchFamily="34" charset="0"/>
            </a:endParaRPr>
          </a:p>
          <a:p>
            <a:endParaRPr lang="en-AU" dirty="0"/>
          </a:p>
        </p:txBody>
      </p:sp>
    </p:spTree>
    <p:custDataLst>
      <p:tags r:id="rId1"/>
    </p:custDataLst>
    <p:extLst>
      <p:ext uri="{BB962C8B-B14F-4D97-AF65-F5344CB8AC3E}">
        <p14:creationId xmlns:p14="http://schemas.microsoft.com/office/powerpoint/2010/main" val="3144060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Matt Garratt</a:t>
            </a:r>
          </a:p>
        </p:txBody>
      </p:sp>
      <p:sp>
        <p:nvSpPr>
          <p:cNvPr id="3" name="Subtitle 2"/>
          <p:cNvSpPr>
            <a:spLocks noGrp="1"/>
          </p:cNvSpPr>
          <p:nvPr>
            <p:ph type="subTitle" idx="1"/>
          </p:nvPr>
        </p:nvSpPr>
        <p:spPr>
          <a:xfrm>
            <a:off x="1199456" y="2060848"/>
            <a:ext cx="10264957" cy="1382707"/>
          </a:xfrm>
        </p:spPr>
        <p:txBody>
          <a:bodyPr/>
          <a:lstStyle/>
          <a:p>
            <a:r>
              <a:rPr lang="en-AU" sz="3200" dirty="0"/>
              <a:t>Level Crossing Field Assessment – </a:t>
            </a:r>
          </a:p>
          <a:p>
            <a:r>
              <a:rPr lang="en-AU" sz="3200" dirty="0"/>
              <a:t>Measurement Methods &amp; Process</a:t>
            </a:r>
          </a:p>
        </p:txBody>
      </p:sp>
      <p:sp>
        <p:nvSpPr>
          <p:cNvPr id="13" name="Text Placeholder 12"/>
          <p:cNvSpPr>
            <a:spLocks noGrp="1"/>
          </p:cNvSpPr>
          <p:nvPr>
            <p:ph type="body" sz="quarter" idx="12"/>
          </p:nvPr>
        </p:nvSpPr>
        <p:spPr/>
        <p:txBody>
          <a:bodyPr/>
          <a:lstStyle/>
          <a:p>
            <a:r>
              <a:rPr lang="en-AU" dirty="0"/>
              <a:t>07-APR-2025</a:t>
            </a:r>
          </a:p>
        </p:txBody>
      </p:sp>
    </p:spTree>
    <p:extLst>
      <p:ext uri="{BB962C8B-B14F-4D97-AF65-F5344CB8AC3E}">
        <p14:creationId xmlns:p14="http://schemas.microsoft.com/office/powerpoint/2010/main" val="2668895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Office Based Data Collection</a:t>
            </a:r>
          </a:p>
        </p:txBody>
      </p:sp>
      <p:sp>
        <p:nvSpPr>
          <p:cNvPr id="3" name="Text Placeholder 2"/>
          <p:cNvSpPr>
            <a:spLocks noGrp="1"/>
          </p:cNvSpPr>
          <p:nvPr>
            <p:ph type="body" idx="1"/>
          </p:nvPr>
        </p:nvSpPr>
        <p:spPr/>
        <p:txBody>
          <a:bodyPr/>
          <a:lstStyle/>
          <a:p>
            <a:r>
              <a:rPr lang="en-AU" dirty="0"/>
              <a:t>There are a number of pieces of information which are required to be collected prior to travelling to site to undertaken an ALCAM assessment.</a:t>
            </a:r>
          </a:p>
          <a:p>
            <a:r>
              <a:rPr lang="en-AU" dirty="0"/>
              <a:t>This information includes the level crossing location details, rail traffic information and road traffic information.</a:t>
            </a:r>
          </a:p>
        </p:txBody>
      </p:sp>
    </p:spTree>
    <p:extLst>
      <p:ext uri="{BB962C8B-B14F-4D97-AF65-F5344CB8AC3E}">
        <p14:creationId xmlns:p14="http://schemas.microsoft.com/office/powerpoint/2010/main" val="576236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Crossing Location Details</a:t>
            </a:r>
          </a:p>
        </p:txBody>
      </p:sp>
      <p:sp>
        <p:nvSpPr>
          <p:cNvPr id="5" name="Content Placeholder 4"/>
          <p:cNvSpPr>
            <a:spLocks noGrp="1"/>
          </p:cNvSpPr>
          <p:nvPr>
            <p:ph sz="half" idx="1"/>
          </p:nvPr>
        </p:nvSpPr>
        <p:spPr/>
        <p:txBody>
          <a:bodyPr>
            <a:normAutofit lnSpcReduction="10000"/>
          </a:bodyPr>
          <a:lstStyle/>
          <a:p>
            <a:pPr marL="0" indent="0">
              <a:buNone/>
            </a:pPr>
            <a:r>
              <a:rPr lang="en-AU" dirty="0"/>
              <a:t>The following crossing location details are to be collected prior to travelling to site to undertake an ALCAM assessment;</a:t>
            </a:r>
          </a:p>
          <a:p>
            <a:r>
              <a:rPr lang="en-AU" dirty="0"/>
              <a:t>LXM/ALCAM Crossing ID</a:t>
            </a:r>
          </a:p>
          <a:p>
            <a:r>
              <a:rPr lang="en-AU" dirty="0"/>
              <a:t>Crossing Class</a:t>
            </a:r>
          </a:p>
          <a:p>
            <a:r>
              <a:rPr lang="en-AU" dirty="0"/>
              <a:t>Road Name, Number &amp; SLK</a:t>
            </a:r>
          </a:p>
          <a:p>
            <a:r>
              <a:rPr lang="en-AU" dirty="0"/>
              <a:t>Line Section &amp; kilometrage</a:t>
            </a:r>
          </a:p>
          <a:p>
            <a:r>
              <a:rPr lang="en-AU" dirty="0"/>
              <a:t>Suburb</a:t>
            </a:r>
          </a:p>
          <a:p>
            <a:r>
              <a:rPr lang="en-AU" dirty="0"/>
              <a:t>Surrounds</a:t>
            </a:r>
          </a:p>
          <a:p>
            <a:r>
              <a:rPr lang="en-AU" dirty="0"/>
              <a:t>Rail Infrastructure Manager</a:t>
            </a:r>
          </a:p>
          <a:p>
            <a:r>
              <a:rPr lang="en-AU" dirty="0"/>
              <a:t>Road Manager</a:t>
            </a:r>
          </a:p>
          <a:p>
            <a:r>
              <a:rPr lang="en-AU" dirty="0"/>
              <a:t>Restricted Emergency Access</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114941"/>
            <a:ext cx="5181600" cy="3772705"/>
          </a:xfrm>
        </p:spPr>
      </p:pic>
    </p:spTree>
    <p:extLst>
      <p:ext uri="{BB962C8B-B14F-4D97-AF65-F5344CB8AC3E}">
        <p14:creationId xmlns:p14="http://schemas.microsoft.com/office/powerpoint/2010/main" val="1275285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Rail Traffic Information</a:t>
            </a:r>
          </a:p>
        </p:txBody>
      </p:sp>
      <p:sp>
        <p:nvSpPr>
          <p:cNvPr id="5" name="Content Placeholder 4"/>
          <p:cNvSpPr>
            <a:spLocks noGrp="1"/>
          </p:cNvSpPr>
          <p:nvPr>
            <p:ph sz="half" idx="1"/>
          </p:nvPr>
        </p:nvSpPr>
        <p:spPr/>
        <p:txBody>
          <a:bodyPr>
            <a:normAutofit fontScale="85000" lnSpcReduction="20000"/>
          </a:bodyPr>
          <a:lstStyle/>
          <a:p>
            <a:pPr marL="0" indent="0">
              <a:buNone/>
            </a:pPr>
            <a:r>
              <a:rPr lang="en-AU" dirty="0"/>
              <a:t>The following rail traffic information details should be obtained from the relevant Rail Infrastructure Managers prior to travelling to site to undertake an ALCAM assessment;</a:t>
            </a:r>
          </a:p>
          <a:p>
            <a:r>
              <a:rPr lang="en-AU" dirty="0"/>
              <a:t>Physical tracks</a:t>
            </a:r>
          </a:p>
          <a:p>
            <a:r>
              <a:rPr lang="en-AU" dirty="0"/>
              <a:t>Operational tracks</a:t>
            </a:r>
          </a:p>
          <a:p>
            <a:r>
              <a:rPr lang="en-AU" dirty="0"/>
              <a:t>Train Speeds</a:t>
            </a:r>
          </a:p>
          <a:p>
            <a:pPr lvl="1"/>
            <a:r>
              <a:rPr lang="en-AU" dirty="0"/>
              <a:t>Maximum</a:t>
            </a:r>
          </a:p>
          <a:p>
            <a:pPr lvl="1"/>
            <a:r>
              <a:rPr lang="en-AU" dirty="0"/>
              <a:t>Minimum</a:t>
            </a:r>
          </a:p>
          <a:p>
            <a:pPr lvl="1"/>
            <a:r>
              <a:rPr lang="en-AU" dirty="0"/>
              <a:t>Permanent Speed Restrictions</a:t>
            </a:r>
          </a:p>
          <a:p>
            <a:r>
              <a:rPr lang="en-AU" dirty="0"/>
              <a:t>Train Volumes (Yearly, Weekly or Daily)</a:t>
            </a:r>
          </a:p>
          <a:p>
            <a:r>
              <a:rPr lang="en-AU" dirty="0"/>
              <a:t>Longest Train Length</a:t>
            </a:r>
          </a:p>
          <a:p>
            <a:r>
              <a:rPr lang="en-AU" dirty="0"/>
              <a:t>Average Wagons</a:t>
            </a:r>
          </a:p>
          <a:p>
            <a:r>
              <a:rPr lang="en-AU" dirty="0"/>
              <a:t>Average Occupancy</a:t>
            </a:r>
          </a:p>
          <a:p>
            <a:r>
              <a:rPr lang="en-AU" dirty="0"/>
              <a:t>Active Warning Timings</a:t>
            </a:r>
          </a:p>
          <a:p>
            <a:pPr lvl="1"/>
            <a:r>
              <a:rPr lang="en-AU" dirty="0"/>
              <a:t>Longest</a:t>
            </a:r>
          </a:p>
          <a:p>
            <a:pPr lvl="1"/>
            <a:r>
              <a:rPr lang="en-AU" dirty="0"/>
              <a:t>Shortest</a:t>
            </a:r>
          </a:p>
          <a:p>
            <a:endParaRPr lang="en-AU" dirty="0"/>
          </a:p>
          <a:p>
            <a:endParaRPr lang="en-AU" dirty="0"/>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292985"/>
            <a:ext cx="5181600" cy="3416617"/>
          </a:xfrm>
        </p:spPr>
      </p:pic>
    </p:spTree>
    <p:extLst>
      <p:ext uri="{BB962C8B-B14F-4D97-AF65-F5344CB8AC3E}">
        <p14:creationId xmlns:p14="http://schemas.microsoft.com/office/powerpoint/2010/main" val="3629934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Road Traffic Information</a:t>
            </a:r>
          </a:p>
        </p:txBody>
      </p:sp>
      <p:sp>
        <p:nvSpPr>
          <p:cNvPr id="5" name="Content Placeholder 4"/>
          <p:cNvSpPr>
            <a:spLocks noGrp="1"/>
          </p:cNvSpPr>
          <p:nvPr>
            <p:ph sz="half" idx="1"/>
          </p:nvPr>
        </p:nvSpPr>
        <p:spPr/>
        <p:txBody>
          <a:bodyPr>
            <a:normAutofit/>
          </a:bodyPr>
          <a:lstStyle/>
          <a:p>
            <a:pPr marL="0" indent="0">
              <a:buNone/>
            </a:pPr>
            <a:r>
              <a:rPr lang="en-AU" dirty="0"/>
              <a:t>The following road traffic information details should be obtained from the relevant Road Managers prior to travelling to site to undertake an ALCAM assessment;</a:t>
            </a:r>
          </a:p>
          <a:p>
            <a:r>
              <a:rPr lang="en-AU" dirty="0"/>
              <a:t>Restricted Access Vehicle (RAV) network</a:t>
            </a:r>
          </a:p>
          <a:p>
            <a:r>
              <a:rPr lang="en-AU" dirty="0"/>
              <a:t>Legal Speed Limit</a:t>
            </a:r>
          </a:p>
          <a:p>
            <a:r>
              <a:rPr lang="en-AU" dirty="0"/>
              <a:t>AADT (if available)</a:t>
            </a:r>
          </a:p>
          <a:p>
            <a:pPr lvl="1"/>
            <a:r>
              <a:rPr lang="en-AU" dirty="0"/>
              <a:t>All Traffic</a:t>
            </a:r>
          </a:p>
          <a:p>
            <a:pPr lvl="1"/>
            <a:r>
              <a:rPr lang="en-AU" dirty="0"/>
              <a:t>Heavy Vehicle Percentage</a:t>
            </a:r>
          </a:p>
          <a:p>
            <a:pPr lvl="1"/>
            <a:r>
              <a:rPr lang="en-AU" dirty="0"/>
              <a:t>Buses</a:t>
            </a:r>
          </a:p>
          <a:p>
            <a:pPr lvl="1"/>
            <a:r>
              <a:rPr lang="en-AU" dirty="0"/>
              <a:t>Date of AADT Survey</a:t>
            </a: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8232" y="1825625"/>
            <a:ext cx="4869535" cy="4351338"/>
          </a:xfrm>
        </p:spPr>
      </p:pic>
    </p:spTree>
    <p:extLst>
      <p:ext uri="{BB962C8B-B14F-4D97-AF65-F5344CB8AC3E}">
        <p14:creationId xmlns:p14="http://schemas.microsoft.com/office/powerpoint/2010/main" val="2286566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Site Assessment Methodology</a:t>
            </a:r>
          </a:p>
        </p:txBody>
      </p:sp>
      <p:sp>
        <p:nvSpPr>
          <p:cNvPr id="3" name="Text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514431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Sighting Distances – SSD/S1, S2 &amp; S3</a:t>
            </a:r>
          </a:p>
        </p:txBody>
      </p:sp>
      <p:sp>
        <p:nvSpPr>
          <p:cNvPr id="7" name="Text Placeholder 6"/>
          <p:cNvSpPr>
            <a:spLocks noGrp="1"/>
          </p:cNvSpPr>
          <p:nvPr>
            <p:ph type="body" sz="half" idx="2"/>
          </p:nvPr>
        </p:nvSpPr>
        <p:spPr/>
        <p:txBody>
          <a:bodyPr>
            <a:normAutofit/>
          </a:bodyPr>
          <a:lstStyle/>
          <a:p>
            <a:r>
              <a:rPr lang="en-AU" dirty="0"/>
              <a:t>Sighting distance is measured for 3 key aspects of the road approach to railway crossings:</a:t>
            </a:r>
          </a:p>
          <a:p>
            <a:pPr lvl="0"/>
            <a:r>
              <a:rPr lang="en-AU" dirty="0"/>
              <a:t>S</a:t>
            </a:r>
            <a:r>
              <a:rPr lang="en-AU" baseline="-25000" dirty="0"/>
              <a:t>1</a:t>
            </a:r>
            <a:r>
              <a:rPr lang="en-AU" dirty="0"/>
              <a:t> (SSD) - distance from the crossing on each approach that the driver of a vehicle can first sight the crossing control and safely stop;</a:t>
            </a:r>
          </a:p>
          <a:p>
            <a:pPr lvl="0"/>
            <a:r>
              <a:rPr lang="en-AU" dirty="0"/>
              <a:t>S</a:t>
            </a:r>
            <a:r>
              <a:rPr lang="en-AU" baseline="-25000" dirty="0"/>
              <a:t>2 </a:t>
            </a:r>
            <a:r>
              <a:rPr lang="en-AU" dirty="0"/>
              <a:t>- distance from the crossing on each quadrant that an approaching train can be first sighted by the driver of a vehicle located at S</a:t>
            </a:r>
            <a:r>
              <a:rPr lang="en-AU" baseline="-25000" dirty="0"/>
              <a:t>1</a:t>
            </a:r>
            <a:r>
              <a:rPr lang="en-AU" dirty="0"/>
              <a:t>; and</a:t>
            </a:r>
          </a:p>
          <a:p>
            <a:pPr lvl="0"/>
            <a:r>
              <a:rPr lang="en-AU" dirty="0"/>
              <a:t>S</a:t>
            </a:r>
            <a:r>
              <a:rPr lang="en-AU" baseline="-25000" dirty="0"/>
              <a:t>3</a:t>
            </a:r>
            <a:r>
              <a:rPr lang="en-AU" dirty="0"/>
              <a:t> - distance from the crossing on each quadrant that an approaching train can be first sighted by the driver of a vehicle stopped at the crossing.</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bwMode="auto">
          <a:xfrm rot="16200000">
            <a:off x="5738178" y="950305"/>
            <a:ext cx="4814570" cy="6419850"/>
          </a:xfrm>
          <a:prstGeom prst="rect">
            <a:avLst/>
          </a:prstGeom>
          <a:noFill/>
          <a:ln>
            <a:noFill/>
          </a:ln>
        </p:spPr>
      </p:pic>
    </p:spTree>
    <p:extLst>
      <p:ext uri="{BB962C8B-B14F-4D97-AF65-F5344CB8AC3E}">
        <p14:creationId xmlns:p14="http://schemas.microsoft.com/office/powerpoint/2010/main" val="952192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Sighting Distances – SSD/S1, S2 &amp; S3</a:t>
            </a:r>
          </a:p>
        </p:txBody>
      </p:sp>
      <p:pic>
        <p:nvPicPr>
          <p:cNvPr id="2" name="Picture Placeholder 1"/>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p:pic>
      <p:sp>
        <p:nvSpPr>
          <p:cNvPr id="7" name="Text Placeholder 6"/>
          <p:cNvSpPr>
            <a:spLocks noGrp="1"/>
          </p:cNvSpPr>
          <p:nvPr>
            <p:ph type="body" sz="half" idx="2"/>
          </p:nvPr>
        </p:nvSpPr>
        <p:spPr/>
        <p:txBody>
          <a:bodyPr/>
          <a:lstStyle/>
          <a:p>
            <a:r>
              <a:rPr lang="en-AU" dirty="0"/>
              <a:t>The main purpose of measuring the sight distance is to determine if crossing users have adequate sight distance to the crossing, crossing controls, and an approaching train in order to cross safely, or stop and wait for an approaching train to pass. </a:t>
            </a:r>
          </a:p>
          <a:p>
            <a:r>
              <a:rPr lang="en-AU" dirty="0"/>
              <a:t>Sighting distances are measured to within the nearest metre generally utilising range finding binoculars.</a:t>
            </a:r>
          </a:p>
          <a:p>
            <a:r>
              <a:rPr lang="en-AU" dirty="0"/>
              <a:t>The sight distance requirements for road users are;</a:t>
            </a:r>
          </a:p>
          <a:p>
            <a:pPr marL="171450" indent="-171450">
              <a:buFont typeface="Arial" panose="020B0604020202020204" pitchFamily="34" charset="0"/>
              <a:buChar char="•"/>
            </a:pPr>
            <a:r>
              <a:rPr lang="en-AU" dirty="0"/>
              <a:t>SSD (Stopping Sight Distance)/S1</a:t>
            </a:r>
          </a:p>
          <a:p>
            <a:pPr marL="171450" indent="-171450">
              <a:buFont typeface="Arial" panose="020B0604020202020204" pitchFamily="34" charset="0"/>
              <a:buChar char="•"/>
            </a:pPr>
            <a:r>
              <a:rPr lang="en-AU" dirty="0"/>
              <a:t>Maximum Available SSD</a:t>
            </a:r>
          </a:p>
          <a:p>
            <a:pPr marL="171450" indent="-171450">
              <a:buFont typeface="Arial" panose="020B0604020202020204" pitchFamily="34" charset="0"/>
              <a:buChar char="•"/>
            </a:pPr>
            <a:r>
              <a:rPr lang="en-AU" dirty="0"/>
              <a:t>S2</a:t>
            </a:r>
          </a:p>
          <a:p>
            <a:pPr marL="171450" indent="-171450">
              <a:buFont typeface="Arial" panose="020B0604020202020204" pitchFamily="34" charset="0"/>
              <a:buChar char="•"/>
            </a:pPr>
            <a:r>
              <a:rPr lang="en-AU" dirty="0"/>
              <a:t>S3</a:t>
            </a:r>
          </a:p>
          <a:p>
            <a:endParaRPr lang="en-AU" dirty="0"/>
          </a:p>
        </p:txBody>
      </p:sp>
    </p:spTree>
    <p:extLst>
      <p:ext uri="{BB962C8B-B14F-4D97-AF65-F5344CB8AC3E}">
        <p14:creationId xmlns:p14="http://schemas.microsoft.com/office/powerpoint/2010/main" val="1190510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Direction (Bearings/Angles) – Along the Road &amp; Along the Track</a:t>
            </a:r>
          </a:p>
        </p:txBody>
      </p:sp>
      <p:pic>
        <p:nvPicPr>
          <p:cNvPr id="2" name="Picture Placeholder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p:pic>
      <p:sp>
        <p:nvSpPr>
          <p:cNvPr id="7" name="Text Placeholder 6"/>
          <p:cNvSpPr>
            <a:spLocks noGrp="1"/>
          </p:cNvSpPr>
          <p:nvPr>
            <p:ph type="body" sz="half" idx="2"/>
          </p:nvPr>
        </p:nvSpPr>
        <p:spPr/>
        <p:txBody>
          <a:bodyPr>
            <a:normAutofit/>
          </a:bodyPr>
          <a:lstStyle/>
          <a:p>
            <a:r>
              <a:rPr lang="en-AU" dirty="0"/>
              <a:t>The bearing/angle of road approaches, track alignments and sighting triangles are all measured as part of an ALCAM field assessment.</a:t>
            </a:r>
          </a:p>
          <a:p>
            <a:r>
              <a:rPr lang="en-AU" dirty="0"/>
              <a:t>Measurement precision for bearings/angles as a minimum should be to the nearest 2 degrees using a hand bearing compass or where available, range finding binoculars with an in-built compass. </a:t>
            </a:r>
          </a:p>
          <a:p>
            <a:r>
              <a:rPr lang="en-AU" dirty="0"/>
              <a:t>The bearing/angle measurement requirements are;</a:t>
            </a:r>
          </a:p>
          <a:p>
            <a:pPr marL="171450" indent="-171450">
              <a:buFont typeface="Arial" panose="020B0604020202020204" pitchFamily="34" charset="0"/>
              <a:buChar char="•"/>
            </a:pPr>
            <a:r>
              <a:rPr lang="en-AU" dirty="0"/>
              <a:t>Up Direction magnetic bearing</a:t>
            </a:r>
          </a:p>
          <a:p>
            <a:pPr marL="171450" indent="-171450">
              <a:buFont typeface="Arial" panose="020B0604020202020204" pitchFamily="34" charset="0"/>
              <a:buChar char="•"/>
            </a:pPr>
            <a:r>
              <a:rPr lang="en-AU" dirty="0"/>
              <a:t>Road exit magnetic bearings/angles – Left &amp; Right approaches</a:t>
            </a:r>
          </a:p>
          <a:p>
            <a:pPr marL="171450" indent="-171450">
              <a:buFont typeface="Arial" panose="020B0604020202020204" pitchFamily="34" charset="0"/>
              <a:buChar char="•"/>
            </a:pPr>
            <a:r>
              <a:rPr lang="en-AU" dirty="0"/>
              <a:t>S2 bearings Up &amp; Down track – Left &amp; Right approaches</a:t>
            </a:r>
          </a:p>
          <a:p>
            <a:pPr marL="171450" indent="-171450">
              <a:buFont typeface="Arial" panose="020B0604020202020204" pitchFamily="34" charset="0"/>
              <a:buChar char="•"/>
            </a:pPr>
            <a:r>
              <a:rPr lang="en-AU" dirty="0"/>
              <a:t>S1/SSD bearing back to the crossing – Left &amp; Right approaches</a:t>
            </a:r>
          </a:p>
          <a:p>
            <a:pPr marL="171450" indent="-171450">
              <a:buFont typeface="Arial" panose="020B0604020202020204" pitchFamily="34" charset="0"/>
              <a:buChar char="•"/>
            </a:pPr>
            <a:endParaRPr lang="en-AU" dirty="0"/>
          </a:p>
          <a:p>
            <a:endParaRPr lang="en-AU" dirty="0"/>
          </a:p>
        </p:txBody>
      </p:sp>
    </p:spTree>
    <p:extLst>
      <p:ext uri="{BB962C8B-B14F-4D97-AF65-F5344CB8AC3E}">
        <p14:creationId xmlns:p14="http://schemas.microsoft.com/office/powerpoint/2010/main" val="3090413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85</a:t>
            </a:r>
            <a:r>
              <a:rPr lang="en-AU" baseline="30000" dirty="0"/>
              <a:t>th</a:t>
            </a:r>
            <a:r>
              <a:rPr lang="en-AU" dirty="0"/>
              <a:t> Percentile Speed</a:t>
            </a:r>
          </a:p>
        </p:txBody>
      </p:sp>
      <p:sp>
        <p:nvSpPr>
          <p:cNvPr id="3" name="Text Placeholder 2"/>
          <p:cNvSpPr>
            <a:spLocks noGrp="1"/>
          </p:cNvSpPr>
          <p:nvPr>
            <p:ph type="body" idx="1"/>
          </p:nvPr>
        </p:nvSpPr>
        <p:spPr/>
        <p:txBody>
          <a:bodyPr/>
          <a:lstStyle/>
          <a:p>
            <a:r>
              <a:rPr lang="en-AU" dirty="0"/>
              <a:t>The 85th percentile speed is the speed at which 85% of all types of vehicles on the road are observed to travel past a nominated point under free-flowing conditions. </a:t>
            </a:r>
          </a:p>
          <a:p>
            <a:r>
              <a:rPr lang="en-AU" dirty="0"/>
              <a:t>The nominated point is where the crossing is clearly visible, and the driver reacts to the visual cue and adjusts speed to approach the crossing. This point is generally in the vicinity of the advance warning signage. </a:t>
            </a:r>
          </a:p>
          <a:p>
            <a:endParaRPr lang="en-AU" dirty="0"/>
          </a:p>
        </p:txBody>
      </p:sp>
    </p:spTree>
    <p:extLst>
      <p:ext uri="{BB962C8B-B14F-4D97-AF65-F5344CB8AC3E}">
        <p14:creationId xmlns:p14="http://schemas.microsoft.com/office/powerpoint/2010/main" val="807870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120" y="1412776"/>
            <a:ext cx="9003891" cy="609140"/>
          </a:xfrm>
        </p:spPr>
        <p:txBody>
          <a:bodyPr/>
          <a:lstStyle/>
          <a:p>
            <a:r>
              <a:rPr lang="en-AU" dirty="0"/>
              <a:t>Benefits of ALCAM</a:t>
            </a:r>
          </a:p>
        </p:txBody>
      </p:sp>
      <p:sp>
        <p:nvSpPr>
          <p:cNvPr id="3" name="Content Placeholder 2"/>
          <p:cNvSpPr>
            <a:spLocks noGrp="1"/>
          </p:cNvSpPr>
          <p:nvPr>
            <p:ph idx="1"/>
          </p:nvPr>
        </p:nvSpPr>
        <p:spPr>
          <a:xfrm>
            <a:off x="840120" y="2636912"/>
            <a:ext cx="10515600" cy="3619599"/>
          </a:xfrm>
        </p:spPr>
        <p:txBody>
          <a:bodyPr>
            <a:normAutofit/>
          </a:bodyPr>
          <a:lstStyle/>
          <a:p>
            <a:pPr marL="431800" indent="-342900">
              <a:buFont typeface="Arial" panose="020B0604020202020204" pitchFamily="34" charset="0"/>
              <a:buChar char="•"/>
            </a:pPr>
            <a:r>
              <a:rPr lang="en-AU" sz="2800" dirty="0"/>
              <a:t>The provision of a common and consistent level crossing database in the form of the Level Crossing Management System (LXM)</a:t>
            </a:r>
          </a:p>
          <a:p>
            <a:pPr marL="431800" indent="-342900">
              <a:buFont typeface="Arial" panose="020B0604020202020204" pitchFamily="34" charset="0"/>
              <a:buChar char="•"/>
            </a:pPr>
            <a:r>
              <a:rPr lang="en-AU" sz="2800" dirty="0"/>
              <a:t>Best practice risk assessment methods that include site conditions and characteristics, exposure, consequence and total risk expressed in common quantitative terms</a:t>
            </a:r>
          </a:p>
          <a:p>
            <a:pPr marL="431800" indent="-342900">
              <a:buFont typeface="Arial" panose="020B0604020202020204" pitchFamily="34" charset="0"/>
              <a:buChar char="•"/>
            </a:pPr>
            <a:r>
              <a:rPr lang="en-AU" sz="2800" dirty="0"/>
              <a:t>The ability to objectively rank level crossings within a jurisdiction or region </a:t>
            </a:r>
          </a:p>
        </p:txBody>
      </p:sp>
    </p:spTree>
    <p:extLst>
      <p:ext uri="{BB962C8B-B14F-4D97-AF65-F5344CB8AC3E}">
        <p14:creationId xmlns:p14="http://schemas.microsoft.com/office/powerpoint/2010/main" val="4150166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Determining the 85</a:t>
            </a:r>
            <a:r>
              <a:rPr lang="en-AU" baseline="30000" dirty="0"/>
              <a:t>th</a:t>
            </a:r>
            <a:r>
              <a:rPr lang="en-AU" dirty="0"/>
              <a:t> percentile speed</a:t>
            </a:r>
          </a:p>
        </p:txBody>
      </p:sp>
      <p:sp>
        <p:nvSpPr>
          <p:cNvPr id="5" name="Content Placeholder 4"/>
          <p:cNvSpPr>
            <a:spLocks noGrp="1"/>
          </p:cNvSpPr>
          <p:nvPr>
            <p:ph sz="half" idx="1"/>
          </p:nvPr>
        </p:nvSpPr>
        <p:spPr/>
        <p:txBody>
          <a:bodyPr>
            <a:normAutofit fontScale="62500" lnSpcReduction="20000"/>
          </a:bodyPr>
          <a:lstStyle/>
          <a:p>
            <a:r>
              <a:rPr lang="en-AU" sz="2200" dirty="0"/>
              <a:t>The 85</a:t>
            </a:r>
            <a:r>
              <a:rPr lang="en-AU" sz="2200" baseline="30000" dirty="0"/>
              <a:t>th</a:t>
            </a:r>
            <a:r>
              <a:rPr lang="en-AU" sz="2200" dirty="0"/>
              <a:t> percentile speed should be determined prior to commencing an ALCAM site assessment and is generally determined whilst travelling to the crossing site.</a:t>
            </a:r>
          </a:p>
          <a:p>
            <a:r>
              <a:rPr lang="en-AU" sz="2200" dirty="0"/>
              <a:t>The 85</a:t>
            </a:r>
            <a:r>
              <a:rPr lang="en-AU" sz="2200" baseline="30000" dirty="0"/>
              <a:t>th</a:t>
            </a:r>
            <a:r>
              <a:rPr lang="en-AU" sz="2200" dirty="0"/>
              <a:t> percentile speed can be determined by driving through the crossing from each direction and recording the speed at which you are travelling when you can clearly identify and react to the crossing controls.</a:t>
            </a:r>
          </a:p>
          <a:p>
            <a:pPr lvl="1"/>
            <a:r>
              <a:rPr lang="en-AU" sz="2100" dirty="0"/>
              <a:t>Drive in a manner of a confident driver who is unfamiliar with the road. </a:t>
            </a:r>
          </a:p>
          <a:p>
            <a:pPr lvl="1"/>
            <a:r>
              <a:rPr lang="en-AU" sz="2100" dirty="0"/>
              <a:t>If the road is used predominantly by heavy vehicles, the speed may differ from that estimated by the surveyor in a smaller vehicle and this should be taken into consideration. </a:t>
            </a:r>
          </a:p>
          <a:p>
            <a:pPr lvl="1"/>
            <a:r>
              <a:rPr lang="en-AU" sz="2100" dirty="0"/>
              <a:t>If the road is curved with a sharp bend close to the crossing which forces drivers to slow down as they cross the tracks, ensure the approach speed is measured as described above; do not record the slower speed as you cross the tracks. </a:t>
            </a:r>
          </a:p>
          <a:p>
            <a:r>
              <a:rPr lang="en-AU" sz="2200" dirty="0"/>
              <a:t>Whilst driving through the crossing from each approach, if a signposted road speed is observed, this needs to be photographed and recorded against the relevant approach on your data collection sheet.</a:t>
            </a:r>
          </a:p>
          <a:p>
            <a:r>
              <a:rPr lang="en-AU" sz="2200" dirty="0"/>
              <a:t>An alternate method in determining the 85</a:t>
            </a:r>
            <a:r>
              <a:rPr lang="en-AU" sz="2200" baseline="30000" dirty="0"/>
              <a:t>th</a:t>
            </a:r>
            <a:r>
              <a:rPr lang="en-AU" sz="2200" dirty="0"/>
              <a:t> percentile speed can be to set the 85</a:t>
            </a:r>
            <a:r>
              <a:rPr lang="en-AU" sz="2200" baseline="30000" dirty="0"/>
              <a:t>th</a:t>
            </a:r>
            <a:r>
              <a:rPr lang="en-AU" sz="2200" dirty="0"/>
              <a:t> percentile speed as the road speed limit plus 10% as per AS17427</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2641501"/>
            <a:ext cx="4351338" cy="2719586"/>
          </a:xfrm>
        </p:spPr>
      </p:pic>
    </p:spTree>
    <p:extLst>
      <p:ext uri="{BB962C8B-B14F-4D97-AF65-F5344CB8AC3E}">
        <p14:creationId xmlns:p14="http://schemas.microsoft.com/office/powerpoint/2010/main" val="2436554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Example S1 Table</a:t>
            </a:r>
          </a:p>
        </p:txBody>
      </p:sp>
      <p:graphicFrame>
        <p:nvGraphicFramePr>
          <p:cNvPr id="7" name="Content Placeholder 6"/>
          <p:cNvGraphicFramePr>
            <a:graphicFrameLocks noGrp="1"/>
          </p:cNvGraphicFramePr>
          <p:nvPr>
            <p:ph idx="1"/>
          </p:nvPr>
        </p:nvGraphicFramePr>
        <p:xfrm>
          <a:off x="1301750" y="2628106"/>
          <a:ext cx="9792255" cy="3000375"/>
        </p:xfrm>
        <a:graphic>
          <a:graphicData uri="http://schemas.openxmlformats.org/drawingml/2006/table">
            <a:tbl>
              <a:tblPr bandRow="1">
                <a:tableStyleId>{5C22544A-7EE6-4342-B048-85BDC9FD1C3A}</a:tableStyleId>
              </a:tblPr>
              <a:tblGrid>
                <a:gridCol w="319510">
                  <a:extLst>
                    <a:ext uri="{9D8B030D-6E8A-4147-A177-3AD203B41FA5}">
                      <a16:colId xmlns:a16="http://schemas.microsoft.com/office/drawing/2014/main" val="780411711"/>
                    </a:ext>
                  </a:extLst>
                </a:gridCol>
                <a:gridCol w="376237">
                  <a:extLst>
                    <a:ext uri="{9D8B030D-6E8A-4147-A177-3AD203B41FA5}">
                      <a16:colId xmlns:a16="http://schemas.microsoft.com/office/drawing/2014/main" val="2247440916"/>
                    </a:ext>
                  </a:extLst>
                </a:gridCol>
                <a:gridCol w="376237">
                  <a:extLst>
                    <a:ext uri="{9D8B030D-6E8A-4147-A177-3AD203B41FA5}">
                      <a16:colId xmlns:a16="http://schemas.microsoft.com/office/drawing/2014/main" val="460871325"/>
                    </a:ext>
                  </a:extLst>
                </a:gridCol>
                <a:gridCol w="376237">
                  <a:extLst>
                    <a:ext uri="{9D8B030D-6E8A-4147-A177-3AD203B41FA5}">
                      <a16:colId xmlns:a16="http://schemas.microsoft.com/office/drawing/2014/main" val="3232792472"/>
                    </a:ext>
                  </a:extLst>
                </a:gridCol>
                <a:gridCol w="376237">
                  <a:extLst>
                    <a:ext uri="{9D8B030D-6E8A-4147-A177-3AD203B41FA5}">
                      <a16:colId xmlns:a16="http://schemas.microsoft.com/office/drawing/2014/main" val="2302819220"/>
                    </a:ext>
                  </a:extLst>
                </a:gridCol>
                <a:gridCol w="376237">
                  <a:extLst>
                    <a:ext uri="{9D8B030D-6E8A-4147-A177-3AD203B41FA5}">
                      <a16:colId xmlns:a16="http://schemas.microsoft.com/office/drawing/2014/main" val="4243626116"/>
                    </a:ext>
                  </a:extLst>
                </a:gridCol>
                <a:gridCol w="316315">
                  <a:extLst>
                    <a:ext uri="{9D8B030D-6E8A-4147-A177-3AD203B41FA5}">
                      <a16:colId xmlns:a16="http://schemas.microsoft.com/office/drawing/2014/main" val="3801983555"/>
                    </a:ext>
                  </a:extLst>
                </a:gridCol>
                <a:gridCol w="316315">
                  <a:extLst>
                    <a:ext uri="{9D8B030D-6E8A-4147-A177-3AD203B41FA5}">
                      <a16:colId xmlns:a16="http://schemas.microsoft.com/office/drawing/2014/main" val="719394227"/>
                    </a:ext>
                  </a:extLst>
                </a:gridCol>
                <a:gridCol w="316315">
                  <a:extLst>
                    <a:ext uri="{9D8B030D-6E8A-4147-A177-3AD203B41FA5}">
                      <a16:colId xmlns:a16="http://schemas.microsoft.com/office/drawing/2014/main" val="3073731570"/>
                    </a:ext>
                  </a:extLst>
                </a:gridCol>
                <a:gridCol w="316315">
                  <a:extLst>
                    <a:ext uri="{9D8B030D-6E8A-4147-A177-3AD203B41FA5}">
                      <a16:colId xmlns:a16="http://schemas.microsoft.com/office/drawing/2014/main" val="2555427067"/>
                    </a:ext>
                  </a:extLst>
                </a:gridCol>
                <a:gridCol w="316315">
                  <a:extLst>
                    <a:ext uri="{9D8B030D-6E8A-4147-A177-3AD203B41FA5}">
                      <a16:colId xmlns:a16="http://schemas.microsoft.com/office/drawing/2014/main" val="2352159254"/>
                    </a:ext>
                  </a:extLst>
                </a:gridCol>
                <a:gridCol w="316315">
                  <a:extLst>
                    <a:ext uri="{9D8B030D-6E8A-4147-A177-3AD203B41FA5}">
                      <a16:colId xmlns:a16="http://schemas.microsoft.com/office/drawing/2014/main" val="21915211"/>
                    </a:ext>
                  </a:extLst>
                </a:gridCol>
                <a:gridCol w="316315">
                  <a:extLst>
                    <a:ext uri="{9D8B030D-6E8A-4147-A177-3AD203B41FA5}">
                      <a16:colId xmlns:a16="http://schemas.microsoft.com/office/drawing/2014/main" val="3422983216"/>
                    </a:ext>
                  </a:extLst>
                </a:gridCol>
                <a:gridCol w="316315">
                  <a:extLst>
                    <a:ext uri="{9D8B030D-6E8A-4147-A177-3AD203B41FA5}">
                      <a16:colId xmlns:a16="http://schemas.microsoft.com/office/drawing/2014/main" val="87363773"/>
                    </a:ext>
                  </a:extLst>
                </a:gridCol>
                <a:gridCol w="316315">
                  <a:extLst>
                    <a:ext uri="{9D8B030D-6E8A-4147-A177-3AD203B41FA5}">
                      <a16:colId xmlns:a16="http://schemas.microsoft.com/office/drawing/2014/main" val="4026275572"/>
                    </a:ext>
                  </a:extLst>
                </a:gridCol>
                <a:gridCol w="316315">
                  <a:extLst>
                    <a:ext uri="{9D8B030D-6E8A-4147-A177-3AD203B41FA5}">
                      <a16:colId xmlns:a16="http://schemas.microsoft.com/office/drawing/2014/main" val="3568768499"/>
                    </a:ext>
                  </a:extLst>
                </a:gridCol>
                <a:gridCol w="316315">
                  <a:extLst>
                    <a:ext uri="{9D8B030D-6E8A-4147-A177-3AD203B41FA5}">
                      <a16:colId xmlns:a16="http://schemas.microsoft.com/office/drawing/2014/main" val="3093334811"/>
                    </a:ext>
                  </a:extLst>
                </a:gridCol>
                <a:gridCol w="316315">
                  <a:extLst>
                    <a:ext uri="{9D8B030D-6E8A-4147-A177-3AD203B41FA5}">
                      <a16:colId xmlns:a16="http://schemas.microsoft.com/office/drawing/2014/main" val="1712149997"/>
                    </a:ext>
                  </a:extLst>
                </a:gridCol>
                <a:gridCol w="316315">
                  <a:extLst>
                    <a:ext uri="{9D8B030D-6E8A-4147-A177-3AD203B41FA5}">
                      <a16:colId xmlns:a16="http://schemas.microsoft.com/office/drawing/2014/main" val="2613192524"/>
                    </a:ext>
                  </a:extLst>
                </a:gridCol>
                <a:gridCol w="316315">
                  <a:extLst>
                    <a:ext uri="{9D8B030D-6E8A-4147-A177-3AD203B41FA5}">
                      <a16:colId xmlns:a16="http://schemas.microsoft.com/office/drawing/2014/main" val="3605365343"/>
                    </a:ext>
                  </a:extLst>
                </a:gridCol>
                <a:gridCol w="316315">
                  <a:extLst>
                    <a:ext uri="{9D8B030D-6E8A-4147-A177-3AD203B41FA5}">
                      <a16:colId xmlns:a16="http://schemas.microsoft.com/office/drawing/2014/main" val="2044889814"/>
                    </a:ext>
                  </a:extLst>
                </a:gridCol>
                <a:gridCol w="316315">
                  <a:extLst>
                    <a:ext uri="{9D8B030D-6E8A-4147-A177-3AD203B41FA5}">
                      <a16:colId xmlns:a16="http://schemas.microsoft.com/office/drawing/2014/main" val="2894865710"/>
                    </a:ext>
                  </a:extLst>
                </a:gridCol>
                <a:gridCol w="316315">
                  <a:extLst>
                    <a:ext uri="{9D8B030D-6E8A-4147-A177-3AD203B41FA5}">
                      <a16:colId xmlns:a16="http://schemas.microsoft.com/office/drawing/2014/main" val="1041775281"/>
                    </a:ext>
                  </a:extLst>
                </a:gridCol>
                <a:gridCol w="316315">
                  <a:extLst>
                    <a:ext uri="{9D8B030D-6E8A-4147-A177-3AD203B41FA5}">
                      <a16:colId xmlns:a16="http://schemas.microsoft.com/office/drawing/2014/main" val="4235265515"/>
                    </a:ext>
                  </a:extLst>
                </a:gridCol>
                <a:gridCol w="316315">
                  <a:extLst>
                    <a:ext uri="{9D8B030D-6E8A-4147-A177-3AD203B41FA5}">
                      <a16:colId xmlns:a16="http://schemas.microsoft.com/office/drawing/2014/main" val="3060725528"/>
                    </a:ext>
                  </a:extLst>
                </a:gridCol>
                <a:gridCol w="316315">
                  <a:extLst>
                    <a:ext uri="{9D8B030D-6E8A-4147-A177-3AD203B41FA5}">
                      <a16:colId xmlns:a16="http://schemas.microsoft.com/office/drawing/2014/main" val="4277310583"/>
                    </a:ext>
                  </a:extLst>
                </a:gridCol>
                <a:gridCol w="316315">
                  <a:extLst>
                    <a:ext uri="{9D8B030D-6E8A-4147-A177-3AD203B41FA5}">
                      <a16:colId xmlns:a16="http://schemas.microsoft.com/office/drawing/2014/main" val="1592874418"/>
                    </a:ext>
                  </a:extLst>
                </a:gridCol>
                <a:gridCol w="316315">
                  <a:extLst>
                    <a:ext uri="{9D8B030D-6E8A-4147-A177-3AD203B41FA5}">
                      <a16:colId xmlns:a16="http://schemas.microsoft.com/office/drawing/2014/main" val="3789305239"/>
                    </a:ext>
                  </a:extLst>
                </a:gridCol>
                <a:gridCol w="316315">
                  <a:extLst>
                    <a:ext uri="{9D8B030D-6E8A-4147-A177-3AD203B41FA5}">
                      <a16:colId xmlns:a16="http://schemas.microsoft.com/office/drawing/2014/main" val="769905271"/>
                    </a:ext>
                  </a:extLst>
                </a:gridCol>
                <a:gridCol w="316315">
                  <a:extLst>
                    <a:ext uri="{9D8B030D-6E8A-4147-A177-3AD203B41FA5}">
                      <a16:colId xmlns:a16="http://schemas.microsoft.com/office/drawing/2014/main" val="2274148344"/>
                    </a:ext>
                  </a:extLst>
                </a:gridCol>
              </a:tblGrid>
              <a:tr h="200025">
                <a:tc gridSpan="15">
                  <a:txBody>
                    <a:bodyPr/>
                    <a:lstStyle/>
                    <a:p>
                      <a:pPr algn="ctr" fontAlgn="ctr"/>
                      <a:r>
                        <a:rPr lang="en-AU" sz="1100" u="none" strike="noStrike" dirty="0">
                          <a:effectLst/>
                        </a:rPr>
                        <a:t>Level 1 Semi-Trailer 20m lg &amp; Level 2a B-Double 26m lg</a:t>
                      </a:r>
                      <a:endParaRPr lang="en-AU"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gridSpan="15">
                  <a:txBody>
                    <a:bodyPr/>
                    <a:lstStyle/>
                    <a:p>
                      <a:pPr algn="ctr" fontAlgn="ctr"/>
                      <a:r>
                        <a:rPr lang="en-AU" sz="1100" u="none" strike="noStrike" dirty="0">
                          <a:effectLst/>
                        </a:rPr>
                        <a:t>Sealed Road</a:t>
                      </a:r>
                      <a:endParaRPr lang="en-AU"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07774693"/>
                  </a:ext>
                </a:extLst>
              </a:tr>
              <a:tr h="200025">
                <a:tc rowSpan="2">
                  <a:txBody>
                    <a:bodyPr/>
                    <a:lstStyle/>
                    <a:p>
                      <a:pPr algn="ctr" fontAlgn="ctr"/>
                      <a:r>
                        <a:rPr lang="en-AU" sz="800" u="none" strike="noStrike" dirty="0">
                          <a:effectLst/>
                        </a:rPr>
                        <a:t>85% speed</a:t>
                      </a:r>
                      <a:endParaRPr lang="en-AU" sz="800" b="1" i="0" u="none" strike="noStrike" dirty="0">
                        <a:solidFill>
                          <a:srgbClr val="000000"/>
                        </a:solidFill>
                        <a:effectLst/>
                        <a:latin typeface="Calibri" panose="020F0502020204030204" pitchFamily="34" charset="0"/>
                      </a:endParaRPr>
                    </a:p>
                  </a:txBody>
                  <a:tcPr marL="9525" marR="9525" marT="9525" marB="0" anchor="ctr"/>
                </a:tc>
                <a:tc gridSpan="29">
                  <a:txBody>
                    <a:bodyPr/>
                    <a:lstStyle/>
                    <a:p>
                      <a:pPr algn="ctr" fontAlgn="b"/>
                      <a:r>
                        <a:rPr lang="en-AU" sz="1100" u="none" strike="noStrike" dirty="0">
                          <a:effectLst/>
                        </a:rPr>
                        <a:t>Approach Grade (%)</a:t>
                      </a:r>
                      <a:endParaRPr lang="en-AU"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71599993"/>
                  </a:ext>
                </a:extLst>
              </a:tr>
              <a:tr h="200025">
                <a:tc vMerge="1">
                  <a:txBody>
                    <a:bodyPr/>
                    <a:lstStyle/>
                    <a:p>
                      <a:endParaRPr lang="en-AU"/>
                    </a:p>
                  </a:txBody>
                  <a:tcPr/>
                </a:tc>
                <a:tc>
                  <a:txBody>
                    <a:bodyPr/>
                    <a:lstStyle/>
                    <a:p>
                      <a:pPr algn="r" fontAlgn="b"/>
                      <a:r>
                        <a:rPr lang="en-AU" sz="1100" u="none" strike="noStrike" dirty="0">
                          <a:effectLst/>
                        </a:rPr>
                        <a:t>-14%</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-13%</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-12%</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-11%</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-10%</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-9%</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-8%</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-7%</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-6%</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-5%</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-4%</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-3%</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-2%</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0%</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2%</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3%</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4%</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5%</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6%</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7%</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8%</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9%</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10%</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11%</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12%</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13%</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14%</a:t>
                      </a:r>
                      <a:endParaRPr lang="en-AU"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27668962"/>
                  </a:ext>
                </a:extLst>
              </a:tr>
              <a:tr h="200025">
                <a:tc>
                  <a:txBody>
                    <a:bodyPr/>
                    <a:lstStyle/>
                    <a:p>
                      <a:pPr algn="ctr" fontAlgn="ctr"/>
                      <a:r>
                        <a:rPr lang="en-AU" sz="1100" u="none" strike="noStrike" dirty="0">
                          <a:effectLst/>
                        </a:rPr>
                        <a:t>10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40155746"/>
                  </a:ext>
                </a:extLst>
              </a:tr>
              <a:tr h="200025">
                <a:tc>
                  <a:txBody>
                    <a:bodyPr/>
                    <a:lstStyle/>
                    <a:p>
                      <a:pPr algn="ctr" fontAlgn="ctr"/>
                      <a:r>
                        <a:rPr lang="en-AU" sz="1100" u="none" strike="noStrike" dirty="0">
                          <a:effectLst/>
                        </a:rPr>
                        <a:t>20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27885606"/>
                  </a:ext>
                </a:extLst>
              </a:tr>
              <a:tr h="200025">
                <a:tc>
                  <a:txBody>
                    <a:bodyPr/>
                    <a:lstStyle/>
                    <a:p>
                      <a:pPr algn="ctr" fontAlgn="ctr"/>
                      <a:r>
                        <a:rPr lang="en-AU" sz="1100" u="none" strike="noStrike" dirty="0">
                          <a:effectLst/>
                        </a:rPr>
                        <a:t>30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39</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7010088"/>
                  </a:ext>
                </a:extLst>
              </a:tr>
              <a:tr h="200025">
                <a:tc>
                  <a:txBody>
                    <a:bodyPr/>
                    <a:lstStyle/>
                    <a:p>
                      <a:pPr algn="ctr" fontAlgn="ctr"/>
                      <a:r>
                        <a:rPr lang="en-AU" sz="1100" u="none" strike="noStrike" dirty="0">
                          <a:effectLst/>
                        </a:rPr>
                        <a:t>40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55</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82971080"/>
                  </a:ext>
                </a:extLst>
              </a:tr>
              <a:tr h="200025">
                <a:tc>
                  <a:txBody>
                    <a:bodyPr/>
                    <a:lstStyle/>
                    <a:p>
                      <a:pPr algn="ctr" fontAlgn="ctr"/>
                      <a:r>
                        <a:rPr lang="en-AU" sz="1100" u="none" strike="noStrike" dirty="0">
                          <a:effectLst/>
                        </a:rPr>
                        <a:t>50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72</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88822309"/>
                  </a:ext>
                </a:extLst>
              </a:tr>
              <a:tr h="200025">
                <a:tc>
                  <a:txBody>
                    <a:bodyPr/>
                    <a:lstStyle/>
                    <a:p>
                      <a:pPr algn="ctr" fontAlgn="ctr"/>
                      <a:r>
                        <a:rPr lang="en-AU" sz="1100" u="none" strike="noStrike" dirty="0">
                          <a:effectLst/>
                        </a:rPr>
                        <a:t>60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92</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30955227"/>
                  </a:ext>
                </a:extLst>
              </a:tr>
              <a:tr h="200025">
                <a:tc>
                  <a:txBody>
                    <a:bodyPr/>
                    <a:lstStyle/>
                    <a:p>
                      <a:pPr algn="ctr" fontAlgn="ctr"/>
                      <a:r>
                        <a:rPr lang="en-AU" sz="1100" u="none" strike="noStrike" dirty="0">
                          <a:effectLst/>
                        </a:rPr>
                        <a:t>70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113</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05444538"/>
                  </a:ext>
                </a:extLst>
              </a:tr>
              <a:tr h="200025">
                <a:tc>
                  <a:txBody>
                    <a:bodyPr/>
                    <a:lstStyle/>
                    <a:p>
                      <a:pPr algn="ctr" fontAlgn="ctr"/>
                      <a:r>
                        <a:rPr lang="en-AU" sz="1100" u="none" strike="noStrike" dirty="0">
                          <a:effectLst/>
                        </a:rPr>
                        <a:t>80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137</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61279256"/>
                  </a:ext>
                </a:extLst>
              </a:tr>
              <a:tr h="200025">
                <a:tc>
                  <a:txBody>
                    <a:bodyPr/>
                    <a:lstStyle/>
                    <a:p>
                      <a:pPr algn="ctr" fontAlgn="ctr"/>
                      <a:r>
                        <a:rPr lang="en-AU" sz="1100" u="none" strike="noStrike" dirty="0">
                          <a:effectLst/>
                        </a:rPr>
                        <a:t>90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163</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4320179"/>
                  </a:ext>
                </a:extLst>
              </a:tr>
              <a:tr h="200025">
                <a:tc>
                  <a:txBody>
                    <a:bodyPr/>
                    <a:lstStyle/>
                    <a:p>
                      <a:pPr algn="ctr" fontAlgn="ctr"/>
                      <a:r>
                        <a:rPr lang="en-AU" sz="1100" u="none" strike="noStrike" dirty="0">
                          <a:effectLst/>
                        </a:rPr>
                        <a:t>100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361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330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317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190</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07647459"/>
                  </a:ext>
                </a:extLst>
              </a:tr>
              <a:tr h="200025">
                <a:tc>
                  <a:txBody>
                    <a:bodyPr/>
                    <a:lstStyle/>
                    <a:p>
                      <a:pPr algn="ctr" fontAlgn="ctr"/>
                      <a:r>
                        <a:rPr lang="en-AU" sz="1100" u="none" strike="noStrike" dirty="0">
                          <a:effectLst/>
                        </a:rPr>
                        <a:t>110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389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373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359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347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335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316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219</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25443042"/>
                  </a:ext>
                </a:extLst>
              </a:tr>
              <a:tr h="200025">
                <a:tc>
                  <a:txBody>
                    <a:bodyPr/>
                    <a:lstStyle/>
                    <a:p>
                      <a:pPr algn="ctr" fontAlgn="ctr"/>
                      <a:r>
                        <a:rPr lang="en-AU" sz="1100" u="none" strike="noStrike" dirty="0">
                          <a:effectLst/>
                        </a:rPr>
                        <a:t>120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496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472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452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433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417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388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376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365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354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336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321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314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250</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73864050"/>
                  </a:ext>
                </a:extLst>
              </a:tr>
            </a:tbl>
          </a:graphicData>
        </a:graphic>
      </p:graphicFrame>
    </p:spTree>
    <p:extLst>
      <p:ext uri="{BB962C8B-B14F-4D97-AF65-F5344CB8AC3E}">
        <p14:creationId xmlns:p14="http://schemas.microsoft.com/office/powerpoint/2010/main" val="3476222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1 – Level Crossing Vicinity</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Park vehicle in safe location</a:t>
            </a:r>
          </a:p>
          <a:p>
            <a:pPr marL="228600" lvl="0" indent="-228600">
              <a:buFont typeface="+mj-lt"/>
              <a:buAutoNum type="arabicPeriod"/>
            </a:pPr>
            <a:r>
              <a:rPr lang="en-AU" dirty="0"/>
              <a:t>Follow necessary Rail Infrastructure Manager processes for advising train control of ALCAM assessment being undertaken at crossing.</a:t>
            </a:r>
          </a:p>
          <a:p>
            <a:pPr marL="228600" lvl="0" indent="-228600">
              <a:buFont typeface="+mj-lt"/>
              <a:buAutoNum type="arabicPeriod"/>
            </a:pPr>
            <a:r>
              <a:rPr lang="en-AU" dirty="0"/>
              <a:t>Take photograph of location case/crossing ID</a:t>
            </a:r>
          </a:p>
          <a:p>
            <a:pPr marL="228600" lvl="0" indent="-228600">
              <a:buFont typeface="+mj-lt"/>
              <a:buAutoNum type="arabicPeriod"/>
            </a:pPr>
            <a:r>
              <a:rPr lang="en-AU" dirty="0"/>
              <a:t>Take photograph showing general overview of crossing.</a:t>
            </a:r>
          </a:p>
          <a:p>
            <a:pPr marL="228600" indent="-228600">
              <a:buFont typeface="+mj-lt"/>
              <a:buAutoNum type="arabicPeriod"/>
            </a:pPr>
            <a:r>
              <a:rPr lang="en-AU" dirty="0"/>
              <a:t>Record GPS Coordinates &amp; road/rail bearings</a:t>
            </a:r>
          </a:p>
          <a:p>
            <a:pPr marL="228600" lvl="0" indent="-228600">
              <a:buFont typeface="+mj-lt"/>
              <a:buAutoNum type="arabicPeriod"/>
            </a:pPr>
            <a:r>
              <a:rPr lang="en-AU" dirty="0"/>
              <a:t>Measure road width</a:t>
            </a:r>
          </a:p>
          <a:p>
            <a:pPr marL="228600" lvl="0" indent="-228600">
              <a:buFont typeface="+mj-lt"/>
              <a:buAutoNum type="arabicPeriod"/>
            </a:pPr>
            <a:r>
              <a:rPr lang="en-AU" dirty="0"/>
              <a:t>Measure road clearance width</a:t>
            </a:r>
          </a:p>
          <a:p>
            <a:pPr marL="228600" indent="-228600">
              <a:buFont typeface="+mj-lt"/>
              <a:buAutoNum type="arabicPeriod"/>
            </a:pPr>
            <a:r>
              <a:rPr lang="en-AU" dirty="0"/>
              <a:t>If multi-track crossing, measure track width – outer rail to outer rail at widest point</a:t>
            </a:r>
          </a:p>
          <a:p>
            <a:pPr marL="228600" lvl="0" indent="-228600">
              <a:buFont typeface="+mj-lt"/>
              <a:buAutoNum type="arabicPeriod"/>
            </a:pPr>
            <a:r>
              <a:rPr lang="en-AU" dirty="0"/>
              <a:t>Complete Crossing Surface &amp; Geometry portion of Data Collection Sheet</a:t>
            </a:r>
          </a:p>
          <a:p>
            <a:endParaRPr lang="en-AU" dirty="0"/>
          </a:p>
        </p:txBody>
      </p:sp>
    </p:spTree>
    <p:extLst>
      <p:ext uri="{BB962C8B-B14F-4D97-AF65-F5344CB8AC3E}">
        <p14:creationId xmlns:p14="http://schemas.microsoft.com/office/powerpoint/2010/main" val="1772664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058194"/>
            <a:ext cx="5181600" cy="3886199"/>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2058194"/>
            <a:ext cx="5181600" cy="3886199"/>
          </a:xfrm>
        </p:spPr>
      </p:pic>
      <p:sp>
        <p:nvSpPr>
          <p:cNvPr id="3" name="TextBox 2"/>
          <p:cNvSpPr txBox="1"/>
          <p:nvPr/>
        </p:nvSpPr>
        <p:spPr>
          <a:xfrm>
            <a:off x="838200" y="1688862"/>
            <a:ext cx="5181600" cy="369332"/>
          </a:xfrm>
          <a:prstGeom prst="rect">
            <a:avLst/>
          </a:prstGeom>
          <a:noFill/>
        </p:spPr>
        <p:txBody>
          <a:bodyPr wrap="square" rtlCol="0">
            <a:spAutoFit/>
          </a:bodyPr>
          <a:lstStyle/>
          <a:p>
            <a:pPr algn="ctr"/>
            <a:r>
              <a:rPr lang="en-AU" dirty="0"/>
              <a:t>Crossing Number/ID</a:t>
            </a:r>
          </a:p>
        </p:txBody>
      </p:sp>
      <p:sp>
        <p:nvSpPr>
          <p:cNvPr id="7" name="TextBox 6"/>
          <p:cNvSpPr txBox="1"/>
          <p:nvPr/>
        </p:nvSpPr>
        <p:spPr>
          <a:xfrm>
            <a:off x="6172200" y="1688862"/>
            <a:ext cx="5181600" cy="369332"/>
          </a:xfrm>
          <a:prstGeom prst="rect">
            <a:avLst/>
          </a:prstGeom>
          <a:noFill/>
        </p:spPr>
        <p:txBody>
          <a:bodyPr wrap="square" rtlCol="0">
            <a:spAutoFit/>
          </a:bodyPr>
          <a:lstStyle/>
          <a:p>
            <a:pPr algn="ctr"/>
            <a:r>
              <a:rPr lang="en-AU" dirty="0"/>
              <a:t>Crossing Overview</a:t>
            </a:r>
          </a:p>
        </p:txBody>
      </p:sp>
      <p:sp>
        <p:nvSpPr>
          <p:cNvPr id="9" name="Title 4"/>
          <p:cNvSpPr>
            <a:spLocks noGrp="1"/>
          </p:cNvSpPr>
          <p:nvPr>
            <p:ph type="title"/>
          </p:nvPr>
        </p:nvSpPr>
        <p:spPr>
          <a:xfrm>
            <a:off x="838201" y="1081548"/>
            <a:ext cx="9043219" cy="609140"/>
          </a:xfrm>
        </p:spPr>
        <p:txBody>
          <a:bodyPr/>
          <a:lstStyle/>
          <a:p>
            <a:pPr algn="ctr"/>
            <a:r>
              <a:rPr lang="en-AU" dirty="0"/>
              <a:t>Example Photographs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3779906"/>
            <a:ext cx="1096335" cy="2164487"/>
          </a:xfrm>
          <a:prstGeom prst="rect">
            <a:avLst/>
          </a:prstGeom>
        </p:spPr>
      </p:pic>
    </p:spTree>
    <p:extLst>
      <p:ext uri="{BB962C8B-B14F-4D97-AF65-F5344CB8AC3E}">
        <p14:creationId xmlns:p14="http://schemas.microsoft.com/office/powerpoint/2010/main" val="1700957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2 – S3 Position – Left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Measure position of crossing control from outer rail</a:t>
            </a:r>
          </a:p>
          <a:p>
            <a:pPr marL="228600" lvl="0" indent="-228600">
              <a:buFont typeface="+mj-lt"/>
              <a:buAutoNum type="arabicPeriod"/>
            </a:pPr>
            <a:r>
              <a:rPr lang="en-AU" dirty="0"/>
              <a:t>Measure position of hold line from outer rail</a:t>
            </a:r>
          </a:p>
          <a:p>
            <a:pPr marL="228600" lvl="0" indent="-228600">
              <a:buFont typeface="+mj-lt"/>
              <a:buAutoNum type="arabicPeriod"/>
            </a:pPr>
            <a:r>
              <a:rPr lang="en-AU" dirty="0"/>
              <a:t>Determine the distance from the crossing control to the hold line to determine compliance to AS1742.7</a:t>
            </a:r>
          </a:p>
          <a:p>
            <a:pPr marL="228600" lvl="0" indent="-228600">
              <a:buFont typeface="+mj-lt"/>
              <a:buAutoNum type="arabicPeriod"/>
            </a:pPr>
            <a:r>
              <a:rPr lang="en-AU" dirty="0"/>
              <a:t>Locate S3 point. (Location where a driver would be located when stopped at the hold line)</a:t>
            </a:r>
          </a:p>
          <a:p>
            <a:pPr marL="228600" lvl="0" indent="-228600">
              <a:buFont typeface="+mj-lt"/>
              <a:buAutoNum type="arabicPeriod"/>
            </a:pPr>
            <a:r>
              <a:rPr lang="en-AU" dirty="0"/>
              <a:t>Measure available S3 sighting – UP direction</a:t>
            </a:r>
          </a:p>
          <a:p>
            <a:pPr marL="228600" lvl="0" indent="-228600">
              <a:buFont typeface="+mj-lt"/>
              <a:buAutoNum type="arabicPeriod"/>
            </a:pPr>
            <a:r>
              <a:rPr lang="en-AU" dirty="0"/>
              <a:t>Measure available S3 sighting – DOWN direction</a:t>
            </a:r>
          </a:p>
          <a:p>
            <a:pPr marL="228600" lvl="0" indent="-228600">
              <a:buFont typeface="+mj-lt"/>
              <a:buAutoNum type="arabicPeriod"/>
            </a:pPr>
            <a:r>
              <a:rPr lang="en-AU" dirty="0"/>
              <a:t>Measure proximity of structures within the rail corridor – both UP and DOWN directions</a:t>
            </a:r>
          </a:p>
          <a:p>
            <a:pPr marL="228600" lvl="0" indent="-228600">
              <a:buFont typeface="+mj-lt"/>
              <a:buAutoNum type="arabicPeriod"/>
            </a:pPr>
            <a:r>
              <a:rPr lang="en-AU" dirty="0"/>
              <a:t>Measure whistle board location – both UP and DOWN directions</a:t>
            </a:r>
          </a:p>
          <a:p>
            <a:endParaRPr lang="en-AU" dirty="0"/>
          </a:p>
        </p:txBody>
      </p:sp>
    </p:spTree>
    <p:extLst>
      <p:ext uri="{BB962C8B-B14F-4D97-AF65-F5344CB8AC3E}">
        <p14:creationId xmlns:p14="http://schemas.microsoft.com/office/powerpoint/2010/main" val="7511483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AU" dirty="0"/>
              <a:t>Example S3 Sighting</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058194"/>
            <a:ext cx="5181600" cy="3886199"/>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2058194"/>
            <a:ext cx="5181600" cy="3886199"/>
          </a:xfrm>
        </p:spPr>
      </p:pic>
      <p:sp>
        <p:nvSpPr>
          <p:cNvPr id="7" name="TextBox 6"/>
          <p:cNvSpPr txBox="1"/>
          <p:nvPr/>
        </p:nvSpPr>
        <p:spPr>
          <a:xfrm>
            <a:off x="838200" y="1688862"/>
            <a:ext cx="5181600" cy="369332"/>
          </a:xfrm>
          <a:prstGeom prst="rect">
            <a:avLst/>
          </a:prstGeom>
          <a:noFill/>
        </p:spPr>
        <p:txBody>
          <a:bodyPr wrap="square" rtlCol="0">
            <a:spAutoFit/>
          </a:bodyPr>
          <a:lstStyle/>
          <a:p>
            <a:pPr algn="ctr"/>
            <a:r>
              <a:rPr lang="en-AU" dirty="0"/>
              <a:t>S3 Sighting – Left Approach Up Track</a:t>
            </a:r>
          </a:p>
        </p:txBody>
      </p:sp>
      <p:sp>
        <p:nvSpPr>
          <p:cNvPr id="8" name="TextBox 7"/>
          <p:cNvSpPr txBox="1"/>
          <p:nvPr/>
        </p:nvSpPr>
        <p:spPr>
          <a:xfrm>
            <a:off x="6172200" y="1688862"/>
            <a:ext cx="5181600" cy="369332"/>
          </a:xfrm>
          <a:prstGeom prst="rect">
            <a:avLst/>
          </a:prstGeom>
          <a:noFill/>
        </p:spPr>
        <p:txBody>
          <a:bodyPr wrap="square" rtlCol="0">
            <a:spAutoFit/>
          </a:bodyPr>
          <a:lstStyle/>
          <a:p>
            <a:pPr algn="ctr"/>
            <a:r>
              <a:rPr lang="en-AU" dirty="0"/>
              <a:t>S3 Sighting – Left Approach Down Track</a:t>
            </a:r>
          </a:p>
        </p:txBody>
      </p:sp>
    </p:spTree>
    <p:extLst>
      <p:ext uri="{BB962C8B-B14F-4D97-AF65-F5344CB8AC3E}">
        <p14:creationId xmlns:p14="http://schemas.microsoft.com/office/powerpoint/2010/main" val="18546706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3 – S3 Grade Positions – Left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Measure S3 road grades at 5m increments for length of longest permitted vehicle starting at the hold line</a:t>
            </a:r>
          </a:p>
          <a:p>
            <a:endParaRPr lang="en-AU" dirty="0"/>
          </a:p>
        </p:txBody>
      </p:sp>
    </p:spTree>
    <p:extLst>
      <p:ext uri="{BB962C8B-B14F-4D97-AF65-F5344CB8AC3E}">
        <p14:creationId xmlns:p14="http://schemas.microsoft.com/office/powerpoint/2010/main" val="2386779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4 – S1 Grade Positions – Left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Using the appropriate S1 table (available within the Crossing Assessment Handbook), determine the preliminary S1 distance based on the 85</a:t>
            </a:r>
            <a:r>
              <a:rPr lang="en-AU" baseline="30000" dirty="0"/>
              <a:t>th</a:t>
            </a:r>
            <a:r>
              <a:rPr lang="en-AU" dirty="0"/>
              <a:t> percentile speed, largest permitted vehicle, road surface treatment and an initial road grade of 0 percent.</a:t>
            </a:r>
          </a:p>
          <a:p>
            <a:pPr marL="228600" lvl="0" indent="-228600">
              <a:buFont typeface="+mj-lt"/>
              <a:buAutoNum type="arabicPeriod"/>
            </a:pPr>
            <a:r>
              <a:rPr lang="en-AU" dirty="0"/>
              <a:t>Measure S1 grades over a minimum of four equal length increments (5 measurements) between the hold point and the preliminary S1 point. </a:t>
            </a:r>
          </a:p>
          <a:p>
            <a:pPr marL="228600" lvl="0" indent="-228600">
              <a:buFont typeface="+mj-lt"/>
              <a:buAutoNum type="arabicPeriod"/>
            </a:pPr>
            <a:r>
              <a:rPr lang="en-AU" dirty="0"/>
              <a:t>Calculate the average S1 grade using the five measured grades.</a:t>
            </a:r>
          </a:p>
          <a:p>
            <a:pPr marL="228600" lvl="0" indent="-228600">
              <a:buFont typeface="+mj-lt"/>
              <a:buAutoNum type="arabicPeriod"/>
            </a:pPr>
            <a:r>
              <a:rPr lang="en-AU" dirty="0"/>
              <a:t>Using the appropriate S1 table, the calculated average S1 grade, the 85</a:t>
            </a:r>
            <a:r>
              <a:rPr lang="en-AU" baseline="30000" dirty="0"/>
              <a:t>th</a:t>
            </a:r>
            <a:r>
              <a:rPr lang="en-AU" dirty="0"/>
              <a:t> percentile speed, road surface treatment and the largest permitted vehicle, determine the S1 distance for the crossing.</a:t>
            </a:r>
          </a:p>
          <a:p>
            <a:endParaRPr lang="en-AU" dirty="0"/>
          </a:p>
        </p:txBody>
      </p:sp>
    </p:spTree>
    <p:extLst>
      <p:ext uri="{BB962C8B-B14F-4D97-AF65-F5344CB8AC3E}">
        <p14:creationId xmlns:p14="http://schemas.microsoft.com/office/powerpoint/2010/main" val="33000101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Example S1 Table</a:t>
            </a:r>
          </a:p>
        </p:txBody>
      </p:sp>
      <p:graphicFrame>
        <p:nvGraphicFramePr>
          <p:cNvPr id="7" name="Content Placeholder 6"/>
          <p:cNvGraphicFramePr>
            <a:graphicFrameLocks noGrp="1"/>
          </p:cNvGraphicFramePr>
          <p:nvPr>
            <p:ph idx="1"/>
          </p:nvPr>
        </p:nvGraphicFramePr>
        <p:xfrm>
          <a:off x="1301750" y="2628106"/>
          <a:ext cx="9792255" cy="3000375"/>
        </p:xfrm>
        <a:graphic>
          <a:graphicData uri="http://schemas.openxmlformats.org/drawingml/2006/table">
            <a:tbl>
              <a:tblPr bandRow="1">
                <a:tableStyleId>{5C22544A-7EE6-4342-B048-85BDC9FD1C3A}</a:tableStyleId>
              </a:tblPr>
              <a:tblGrid>
                <a:gridCol w="319510">
                  <a:extLst>
                    <a:ext uri="{9D8B030D-6E8A-4147-A177-3AD203B41FA5}">
                      <a16:colId xmlns:a16="http://schemas.microsoft.com/office/drawing/2014/main" val="780411711"/>
                    </a:ext>
                  </a:extLst>
                </a:gridCol>
                <a:gridCol w="376237">
                  <a:extLst>
                    <a:ext uri="{9D8B030D-6E8A-4147-A177-3AD203B41FA5}">
                      <a16:colId xmlns:a16="http://schemas.microsoft.com/office/drawing/2014/main" val="2247440916"/>
                    </a:ext>
                  </a:extLst>
                </a:gridCol>
                <a:gridCol w="376237">
                  <a:extLst>
                    <a:ext uri="{9D8B030D-6E8A-4147-A177-3AD203B41FA5}">
                      <a16:colId xmlns:a16="http://schemas.microsoft.com/office/drawing/2014/main" val="460871325"/>
                    </a:ext>
                  </a:extLst>
                </a:gridCol>
                <a:gridCol w="376237">
                  <a:extLst>
                    <a:ext uri="{9D8B030D-6E8A-4147-A177-3AD203B41FA5}">
                      <a16:colId xmlns:a16="http://schemas.microsoft.com/office/drawing/2014/main" val="3232792472"/>
                    </a:ext>
                  </a:extLst>
                </a:gridCol>
                <a:gridCol w="376237">
                  <a:extLst>
                    <a:ext uri="{9D8B030D-6E8A-4147-A177-3AD203B41FA5}">
                      <a16:colId xmlns:a16="http://schemas.microsoft.com/office/drawing/2014/main" val="2302819220"/>
                    </a:ext>
                  </a:extLst>
                </a:gridCol>
                <a:gridCol w="376237">
                  <a:extLst>
                    <a:ext uri="{9D8B030D-6E8A-4147-A177-3AD203B41FA5}">
                      <a16:colId xmlns:a16="http://schemas.microsoft.com/office/drawing/2014/main" val="4243626116"/>
                    </a:ext>
                  </a:extLst>
                </a:gridCol>
                <a:gridCol w="316315">
                  <a:extLst>
                    <a:ext uri="{9D8B030D-6E8A-4147-A177-3AD203B41FA5}">
                      <a16:colId xmlns:a16="http://schemas.microsoft.com/office/drawing/2014/main" val="3801983555"/>
                    </a:ext>
                  </a:extLst>
                </a:gridCol>
                <a:gridCol w="316315">
                  <a:extLst>
                    <a:ext uri="{9D8B030D-6E8A-4147-A177-3AD203B41FA5}">
                      <a16:colId xmlns:a16="http://schemas.microsoft.com/office/drawing/2014/main" val="719394227"/>
                    </a:ext>
                  </a:extLst>
                </a:gridCol>
                <a:gridCol w="316315">
                  <a:extLst>
                    <a:ext uri="{9D8B030D-6E8A-4147-A177-3AD203B41FA5}">
                      <a16:colId xmlns:a16="http://schemas.microsoft.com/office/drawing/2014/main" val="3073731570"/>
                    </a:ext>
                  </a:extLst>
                </a:gridCol>
                <a:gridCol w="316315">
                  <a:extLst>
                    <a:ext uri="{9D8B030D-6E8A-4147-A177-3AD203B41FA5}">
                      <a16:colId xmlns:a16="http://schemas.microsoft.com/office/drawing/2014/main" val="2555427067"/>
                    </a:ext>
                  </a:extLst>
                </a:gridCol>
                <a:gridCol w="316315">
                  <a:extLst>
                    <a:ext uri="{9D8B030D-6E8A-4147-A177-3AD203B41FA5}">
                      <a16:colId xmlns:a16="http://schemas.microsoft.com/office/drawing/2014/main" val="2352159254"/>
                    </a:ext>
                  </a:extLst>
                </a:gridCol>
                <a:gridCol w="316315">
                  <a:extLst>
                    <a:ext uri="{9D8B030D-6E8A-4147-A177-3AD203B41FA5}">
                      <a16:colId xmlns:a16="http://schemas.microsoft.com/office/drawing/2014/main" val="21915211"/>
                    </a:ext>
                  </a:extLst>
                </a:gridCol>
                <a:gridCol w="316315">
                  <a:extLst>
                    <a:ext uri="{9D8B030D-6E8A-4147-A177-3AD203B41FA5}">
                      <a16:colId xmlns:a16="http://schemas.microsoft.com/office/drawing/2014/main" val="3422983216"/>
                    </a:ext>
                  </a:extLst>
                </a:gridCol>
                <a:gridCol w="316315">
                  <a:extLst>
                    <a:ext uri="{9D8B030D-6E8A-4147-A177-3AD203B41FA5}">
                      <a16:colId xmlns:a16="http://schemas.microsoft.com/office/drawing/2014/main" val="87363773"/>
                    </a:ext>
                  </a:extLst>
                </a:gridCol>
                <a:gridCol w="316315">
                  <a:extLst>
                    <a:ext uri="{9D8B030D-6E8A-4147-A177-3AD203B41FA5}">
                      <a16:colId xmlns:a16="http://schemas.microsoft.com/office/drawing/2014/main" val="4026275572"/>
                    </a:ext>
                  </a:extLst>
                </a:gridCol>
                <a:gridCol w="316315">
                  <a:extLst>
                    <a:ext uri="{9D8B030D-6E8A-4147-A177-3AD203B41FA5}">
                      <a16:colId xmlns:a16="http://schemas.microsoft.com/office/drawing/2014/main" val="3568768499"/>
                    </a:ext>
                  </a:extLst>
                </a:gridCol>
                <a:gridCol w="316315">
                  <a:extLst>
                    <a:ext uri="{9D8B030D-6E8A-4147-A177-3AD203B41FA5}">
                      <a16:colId xmlns:a16="http://schemas.microsoft.com/office/drawing/2014/main" val="3093334811"/>
                    </a:ext>
                  </a:extLst>
                </a:gridCol>
                <a:gridCol w="316315">
                  <a:extLst>
                    <a:ext uri="{9D8B030D-6E8A-4147-A177-3AD203B41FA5}">
                      <a16:colId xmlns:a16="http://schemas.microsoft.com/office/drawing/2014/main" val="1712149997"/>
                    </a:ext>
                  </a:extLst>
                </a:gridCol>
                <a:gridCol w="316315">
                  <a:extLst>
                    <a:ext uri="{9D8B030D-6E8A-4147-A177-3AD203B41FA5}">
                      <a16:colId xmlns:a16="http://schemas.microsoft.com/office/drawing/2014/main" val="2613192524"/>
                    </a:ext>
                  </a:extLst>
                </a:gridCol>
                <a:gridCol w="316315">
                  <a:extLst>
                    <a:ext uri="{9D8B030D-6E8A-4147-A177-3AD203B41FA5}">
                      <a16:colId xmlns:a16="http://schemas.microsoft.com/office/drawing/2014/main" val="3605365343"/>
                    </a:ext>
                  </a:extLst>
                </a:gridCol>
                <a:gridCol w="316315">
                  <a:extLst>
                    <a:ext uri="{9D8B030D-6E8A-4147-A177-3AD203B41FA5}">
                      <a16:colId xmlns:a16="http://schemas.microsoft.com/office/drawing/2014/main" val="2044889814"/>
                    </a:ext>
                  </a:extLst>
                </a:gridCol>
                <a:gridCol w="316315">
                  <a:extLst>
                    <a:ext uri="{9D8B030D-6E8A-4147-A177-3AD203B41FA5}">
                      <a16:colId xmlns:a16="http://schemas.microsoft.com/office/drawing/2014/main" val="2894865710"/>
                    </a:ext>
                  </a:extLst>
                </a:gridCol>
                <a:gridCol w="316315">
                  <a:extLst>
                    <a:ext uri="{9D8B030D-6E8A-4147-A177-3AD203B41FA5}">
                      <a16:colId xmlns:a16="http://schemas.microsoft.com/office/drawing/2014/main" val="1041775281"/>
                    </a:ext>
                  </a:extLst>
                </a:gridCol>
                <a:gridCol w="316315">
                  <a:extLst>
                    <a:ext uri="{9D8B030D-6E8A-4147-A177-3AD203B41FA5}">
                      <a16:colId xmlns:a16="http://schemas.microsoft.com/office/drawing/2014/main" val="4235265515"/>
                    </a:ext>
                  </a:extLst>
                </a:gridCol>
                <a:gridCol w="316315">
                  <a:extLst>
                    <a:ext uri="{9D8B030D-6E8A-4147-A177-3AD203B41FA5}">
                      <a16:colId xmlns:a16="http://schemas.microsoft.com/office/drawing/2014/main" val="3060725528"/>
                    </a:ext>
                  </a:extLst>
                </a:gridCol>
                <a:gridCol w="316315">
                  <a:extLst>
                    <a:ext uri="{9D8B030D-6E8A-4147-A177-3AD203B41FA5}">
                      <a16:colId xmlns:a16="http://schemas.microsoft.com/office/drawing/2014/main" val="4277310583"/>
                    </a:ext>
                  </a:extLst>
                </a:gridCol>
                <a:gridCol w="316315">
                  <a:extLst>
                    <a:ext uri="{9D8B030D-6E8A-4147-A177-3AD203B41FA5}">
                      <a16:colId xmlns:a16="http://schemas.microsoft.com/office/drawing/2014/main" val="1592874418"/>
                    </a:ext>
                  </a:extLst>
                </a:gridCol>
                <a:gridCol w="316315">
                  <a:extLst>
                    <a:ext uri="{9D8B030D-6E8A-4147-A177-3AD203B41FA5}">
                      <a16:colId xmlns:a16="http://schemas.microsoft.com/office/drawing/2014/main" val="3789305239"/>
                    </a:ext>
                  </a:extLst>
                </a:gridCol>
                <a:gridCol w="316315">
                  <a:extLst>
                    <a:ext uri="{9D8B030D-6E8A-4147-A177-3AD203B41FA5}">
                      <a16:colId xmlns:a16="http://schemas.microsoft.com/office/drawing/2014/main" val="769905271"/>
                    </a:ext>
                  </a:extLst>
                </a:gridCol>
                <a:gridCol w="316315">
                  <a:extLst>
                    <a:ext uri="{9D8B030D-6E8A-4147-A177-3AD203B41FA5}">
                      <a16:colId xmlns:a16="http://schemas.microsoft.com/office/drawing/2014/main" val="2274148344"/>
                    </a:ext>
                  </a:extLst>
                </a:gridCol>
              </a:tblGrid>
              <a:tr h="200025">
                <a:tc gridSpan="15">
                  <a:txBody>
                    <a:bodyPr/>
                    <a:lstStyle/>
                    <a:p>
                      <a:pPr algn="ctr" fontAlgn="ctr"/>
                      <a:r>
                        <a:rPr lang="en-AU" sz="1100" u="none" strike="noStrike" dirty="0">
                          <a:effectLst/>
                        </a:rPr>
                        <a:t>Level 1 Semi-Trailer 20m lg &amp; Level 2a B-Double 26m lg</a:t>
                      </a:r>
                      <a:endParaRPr lang="en-AU"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gridSpan="15">
                  <a:txBody>
                    <a:bodyPr/>
                    <a:lstStyle/>
                    <a:p>
                      <a:pPr algn="ctr" fontAlgn="ctr"/>
                      <a:r>
                        <a:rPr lang="en-AU" sz="1100" u="none" strike="noStrike" dirty="0">
                          <a:effectLst/>
                        </a:rPr>
                        <a:t>Sealed Road</a:t>
                      </a:r>
                      <a:endParaRPr lang="en-AU" sz="11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407774693"/>
                  </a:ext>
                </a:extLst>
              </a:tr>
              <a:tr h="200025">
                <a:tc rowSpan="2">
                  <a:txBody>
                    <a:bodyPr/>
                    <a:lstStyle/>
                    <a:p>
                      <a:pPr algn="ctr" fontAlgn="ctr"/>
                      <a:r>
                        <a:rPr lang="en-AU" sz="800" u="none" strike="noStrike" dirty="0">
                          <a:effectLst/>
                        </a:rPr>
                        <a:t>85% speed</a:t>
                      </a:r>
                      <a:endParaRPr lang="en-AU" sz="800" b="1" i="0" u="none" strike="noStrike" dirty="0">
                        <a:solidFill>
                          <a:srgbClr val="000000"/>
                        </a:solidFill>
                        <a:effectLst/>
                        <a:latin typeface="Calibri" panose="020F0502020204030204" pitchFamily="34" charset="0"/>
                      </a:endParaRPr>
                    </a:p>
                  </a:txBody>
                  <a:tcPr marL="9525" marR="9525" marT="9525" marB="0" anchor="ctr"/>
                </a:tc>
                <a:tc gridSpan="29">
                  <a:txBody>
                    <a:bodyPr/>
                    <a:lstStyle/>
                    <a:p>
                      <a:pPr algn="ctr" fontAlgn="b"/>
                      <a:r>
                        <a:rPr lang="en-AU" sz="1100" u="none" strike="noStrike" dirty="0">
                          <a:effectLst/>
                        </a:rPr>
                        <a:t>Approach Grade (%)</a:t>
                      </a:r>
                      <a:endParaRPr lang="en-AU" sz="11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71599993"/>
                  </a:ext>
                </a:extLst>
              </a:tr>
              <a:tr h="200025">
                <a:tc vMerge="1">
                  <a:txBody>
                    <a:bodyPr/>
                    <a:lstStyle/>
                    <a:p>
                      <a:endParaRPr lang="en-AU"/>
                    </a:p>
                  </a:txBody>
                  <a:tcPr/>
                </a:tc>
                <a:tc>
                  <a:txBody>
                    <a:bodyPr/>
                    <a:lstStyle/>
                    <a:p>
                      <a:pPr algn="r" fontAlgn="b"/>
                      <a:r>
                        <a:rPr lang="en-AU" sz="1100" u="none" strike="noStrike" dirty="0">
                          <a:effectLst/>
                        </a:rPr>
                        <a:t>-14%</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-13%</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-12%</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-11%</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-10%</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-9%</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-8%</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-7%</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-6%</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-5%</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-4%</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-3%</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-2%</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0%</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2%</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3%</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4%</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5%</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6%</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7%</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8%</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9%</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10%</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11%</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12%</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13%</a:t>
                      </a:r>
                      <a:endParaRPr lang="en-AU" sz="11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AU" sz="1100" u="none" strike="noStrike" dirty="0">
                          <a:effectLst/>
                        </a:rPr>
                        <a:t>14%</a:t>
                      </a:r>
                      <a:endParaRPr lang="en-AU"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27668962"/>
                  </a:ext>
                </a:extLst>
              </a:tr>
              <a:tr h="200025">
                <a:tc>
                  <a:txBody>
                    <a:bodyPr/>
                    <a:lstStyle/>
                    <a:p>
                      <a:pPr algn="ctr" fontAlgn="ctr"/>
                      <a:r>
                        <a:rPr lang="en-AU" sz="1100" u="none" strike="noStrike" dirty="0">
                          <a:effectLst/>
                        </a:rPr>
                        <a:t>10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40155746"/>
                  </a:ext>
                </a:extLst>
              </a:tr>
              <a:tr h="200025">
                <a:tc>
                  <a:txBody>
                    <a:bodyPr/>
                    <a:lstStyle/>
                    <a:p>
                      <a:pPr algn="ctr" fontAlgn="ctr"/>
                      <a:r>
                        <a:rPr lang="en-AU" sz="1100" u="none" strike="noStrike" dirty="0">
                          <a:effectLst/>
                        </a:rPr>
                        <a:t>20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27885606"/>
                  </a:ext>
                </a:extLst>
              </a:tr>
              <a:tr h="200025">
                <a:tc>
                  <a:txBody>
                    <a:bodyPr/>
                    <a:lstStyle/>
                    <a:p>
                      <a:pPr algn="ctr" fontAlgn="ctr"/>
                      <a:r>
                        <a:rPr lang="en-AU" sz="1100" u="none" strike="noStrike" dirty="0">
                          <a:effectLst/>
                        </a:rPr>
                        <a:t>30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39</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7010088"/>
                  </a:ext>
                </a:extLst>
              </a:tr>
              <a:tr h="200025">
                <a:tc>
                  <a:txBody>
                    <a:bodyPr/>
                    <a:lstStyle/>
                    <a:p>
                      <a:pPr algn="ctr" fontAlgn="ctr"/>
                      <a:r>
                        <a:rPr lang="en-AU" sz="1100" u="none" strike="noStrike" dirty="0">
                          <a:effectLst/>
                        </a:rPr>
                        <a:t>40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60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55</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82971080"/>
                  </a:ext>
                </a:extLst>
              </a:tr>
              <a:tr h="200025">
                <a:tc>
                  <a:txBody>
                    <a:bodyPr/>
                    <a:lstStyle/>
                    <a:p>
                      <a:pPr algn="ctr" fontAlgn="ctr"/>
                      <a:r>
                        <a:rPr lang="en-AU" sz="1100" u="none" strike="noStrike" dirty="0">
                          <a:effectLst/>
                        </a:rPr>
                        <a:t>50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80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72</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88822309"/>
                  </a:ext>
                </a:extLst>
              </a:tr>
              <a:tr h="200025">
                <a:tc>
                  <a:txBody>
                    <a:bodyPr/>
                    <a:lstStyle/>
                    <a:p>
                      <a:pPr algn="ctr" fontAlgn="ctr"/>
                      <a:r>
                        <a:rPr lang="en-AU" sz="1100" u="none" strike="noStrike" dirty="0">
                          <a:effectLst/>
                        </a:rPr>
                        <a:t>60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100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92</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30955227"/>
                  </a:ext>
                </a:extLst>
              </a:tr>
              <a:tr h="200025">
                <a:tc>
                  <a:txBody>
                    <a:bodyPr/>
                    <a:lstStyle/>
                    <a:p>
                      <a:pPr algn="ctr" fontAlgn="ctr"/>
                      <a:r>
                        <a:rPr lang="en-AU" sz="1100" u="none" strike="noStrike" dirty="0">
                          <a:effectLst/>
                        </a:rPr>
                        <a:t>70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120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113</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05444538"/>
                  </a:ext>
                </a:extLst>
              </a:tr>
              <a:tr h="200025">
                <a:tc>
                  <a:txBody>
                    <a:bodyPr/>
                    <a:lstStyle/>
                    <a:p>
                      <a:pPr algn="ctr" fontAlgn="ctr"/>
                      <a:r>
                        <a:rPr lang="en-AU" sz="1100" u="none" strike="noStrike" dirty="0">
                          <a:effectLst/>
                        </a:rPr>
                        <a:t>80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151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137</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61279256"/>
                  </a:ext>
                </a:extLst>
              </a:tr>
              <a:tr h="200025">
                <a:tc>
                  <a:txBody>
                    <a:bodyPr/>
                    <a:lstStyle/>
                    <a:p>
                      <a:pPr algn="ctr" fontAlgn="ctr"/>
                      <a:r>
                        <a:rPr lang="en-AU" sz="1100" u="none" strike="noStrike" dirty="0">
                          <a:effectLst/>
                        </a:rPr>
                        <a:t>90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180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171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163</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4320179"/>
                  </a:ext>
                </a:extLst>
              </a:tr>
              <a:tr h="200025">
                <a:tc>
                  <a:txBody>
                    <a:bodyPr/>
                    <a:lstStyle/>
                    <a:p>
                      <a:pPr algn="ctr" fontAlgn="ctr"/>
                      <a:r>
                        <a:rPr lang="en-AU" sz="1100" u="none" strike="noStrike" dirty="0">
                          <a:effectLst/>
                        </a:rPr>
                        <a:t>100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361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330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317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200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190</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07647459"/>
                  </a:ext>
                </a:extLst>
              </a:tr>
              <a:tr h="200025">
                <a:tc>
                  <a:txBody>
                    <a:bodyPr/>
                    <a:lstStyle/>
                    <a:p>
                      <a:pPr algn="ctr" fontAlgn="ctr"/>
                      <a:r>
                        <a:rPr lang="en-AU" sz="1100" u="none" strike="noStrike" dirty="0">
                          <a:effectLst/>
                        </a:rPr>
                        <a:t>110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426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389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373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359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347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335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316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249</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241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231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222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219</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25443042"/>
                  </a:ext>
                </a:extLst>
              </a:tr>
              <a:tr h="200025">
                <a:tc>
                  <a:txBody>
                    <a:bodyPr/>
                    <a:lstStyle/>
                    <a:p>
                      <a:pPr algn="ctr" fontAlgn="ctr"/>
                      <a:r>
                        <a:rPr lang="en-AU" sz="1100" u="none" strike="noStrike" dirty="0">
                          <a:effectLst/>
                        </a:rPr>
                        <a:t>120</a:t>
                      </a:r>
                      <a:endParaRPr lang="en-AU" sz="1100" b="1" i="0" u="none" strike="noStrike" dirty="0">
                        <a:solidFill>
                          <a:srgbClr val="0070C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496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472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452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433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417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402</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388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376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365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354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345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336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328</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321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314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301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290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285</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280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271</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267</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264</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260</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256</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253</a:t>
                      </a:r>
                      <a:endParaRPr lang="en-AU"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AU" sz="1100" u="none" strike="noStrike" dirty="0">
                          <a:effectLst/>
                        </a:rPr>
                        <a:t>250</a:t>
                      </a:r>
                      <a:endParaRPr lang="en-AU"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73864050"/>
                  </a:ext>
                </a:extLst>
              </a:tr>
            </a:tbl>
          </a:graphicData>
        </a:graphic>
      </p:graphicFrame>
    </p:spTree>
    <p:extLst>
      <p:ext uri="{BB962C8B-B14F-4D97-AF65-F5344CB8AC3E}">
        <p14:creationId xmlns:p14="http://schemas.microsoft.com/office/powerpoint/2010/main" val="14199398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5 – S1/Safe Stopping Distance (SSD) Position – Left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Measure to the S1/SSD point</a:t>
            </a:r>
          </a:p>
          <a:p>
            <a:pPr marL="228600" lvl="0" indent="-228600">
              <a:buFont typeface="+mj-lt"/>
              <a:buAutoNum type="arabicPeriod"/>
            </a:pPr>
            <a:r>
              <a:rPr lang="en-AU" dirty="0"/>
              <a:t>Determine if the sighting is unobstructed for the full length back to the crossing controls from the SSD position.</a:t>
            </a:r>
          </a:p>
          <a:p>
            <a:pPr marL="228600" lvl="0" indent="-228600">
              <a:buFont typeface="+mj-lt"/>
              <a:buAutoNum type="arabicPeriod"/>
            </a:pPr>
            <a:r>
              <a:rPr lang="en-AU" dirty="0"/>
              <a:t>Measure available S2 sighting and bearing – UP direction</a:t>
            </a:r>
          </a:p>
          <a:p>
            <a:pPr marL="228600" lvl="0" indent="-228600">
              <a:buFont typeface="+mj-lt"/>
              <a:buAutoNum type="arabicPeriod"/>
            </a:pPr>
            <a:r>
              <a:rPr lang="en-AU" dirty="0"/>
              <a:t>Measure distance and bearing along the road back to the centre of the crossing</a:t>
            </a:r>
          </a:p>
          <a:p>
            <a:pPr marL="228600" lvl="0" indent="-228600">
              <a:buFont typeface="+mj-lt"/>
              <a:buAutoNum type="arabicPeriod"/>
            </a:pPr>
            <a:r>
              <a:rPr lang="en-AU" dirty="0"/>
              <a:t>Measure available S2 sighting and bearing – DOWN direction</a:t>
            </a:r>
          </a:p>
        </p:txBody>
      </p:sp>
    </p:spTree>
    <p:extLst>
      <p:ext uri="{BB962C8B-B14F-4D97-AF65-F5344CB8AC3E}">
        <p14:creationId xmlns:p14="http://schemas.microsoft.com/office/powerpoint/2010/main" val="425658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D720D-EE51-64CF-4AA5-69950548A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9C4BB-C746-6D0C-1817-18552AEF4BF0}"/>
              </a:ext>
            </a:extLst>
          </p:cNvPr>
          <p:cNvSpPr>
            <a:spLocks noGrp="1"/>
          </p:cNvSpPr>
          <p:nvPr>
            <p:ph type="title"/>
          </p:nvPr>
        </p:nvSpPr>
        <p:spPr>
          <a:xfrm>
            <a:off x="840120" y="1138456"/>
            <a:ext cx="9003891" cy="609140"/>
          </a:xfrm>
        </p:spPr>
        <p:txBody>
          <a:bodyPr/>
          <a:lstStyle/>
          <a:p>
            <a:r>
              <a:rPr lang="en-AU" dirty="0"/>
              <a:t>Course Objectives</a:t>
            </a:r>
          </a:p>
        </p:txBody>
      </p:sp>
      <p:sp>
        <p:nvSpPr>
          <p:cNvPr id="3" name="Content Placeholder 2">
            <a:extLst>
              <a:ext uri="{FF2B5EF4-FFF2-40B4-BE49-F238E27FC236}">
                <a16:creationId xmlns:a16="http://schemas.microsoft.com/office/drawing/2014/main" id="{F5B3DC29-0C05-2A34-69A4-EA0DD6807920}"/>
              </a:ext>
            </a:extLst>
          </p:cNvPr>
          <p:cNvSpPr>
            <a:spLocks noGrp="1"/>
          </p:cNvSpPr>
          <p:nvPr>
            <p:ph idx="1"/>
          </p:nvPr>
        </p:nvSpPr>
        <p:spPr>
          <a:xfrm>
            <a:off x="840120" y="1788810"/>
            <a:ext cx="10656480" cy="4606230"/>
          </a:xfrm>
        </p:spPr>
        <p:txBody>
          <a:bodyPr>
            <a:normAutofit/>
          </a:bodyPr>
          <a:lstStyle/>
          <a:p>
            <a:pPr marL="431800" indent="-342900">
              <a:buFont typeface="Arial" panose="020B0604020202020204" pitchFamily="34" charset="0"/>
              <a:buChar char="•"/>
            </a:pPr>
            <a:r>
              <a:rPr lang="en-AU" sz="2800" dirty="0"/>
              <a:t>Understand the purpose of performing an ALCAM survey and rating / risk score</a:t>
            </a:r>
          </a:p>
          <a:p>
            <a:pPr marL="431800" indent="-342900">
              <a:buFont typeface="Arial" panose="020B0604020202020204" pitchFamily="34" charset="0"/>
              <a:buChar char="•"/>
            </a:pPr>
            <a:r>
              <a:rPr lang="en-AU" sz="2800" dirty="0"/>
              <a:t>Introduce and become familiar with an ALCAM survey process:</a:t>
            </a:r>
          </a:p>
          <a:p>
            <a:pPr marL="1346200" lvl="1" indent="-342900">
              <a:buFont typeface="Arial" panose="020B0604020202020204" pitchFamily="34" charset="0"/>
              <a:buChar char="–"/>
            </a:pPr>
            <a:r>
              <a:rPr lang="en-AU" sz="2500" dirty="0"/>
              <a:t>Prepare for a survey</a:t>
            </a:r>
          </a:p>
          <a:p>
            <a:pPr marL="1346200" lvl="1" indent="-342900">
              <a:buFont typeface="Arial" panose="020B0604020202020204" pitchFamily="34" charset="0"/>
              <a:buChar char="–"/>
            </a:pPr>
            <a:r>
              <a:rPr lang="en-AU" sz="2500" dirty="0"/>
              <a:t>Collect site data and characteristics</a:t>
            </a:r>
          </a:p>
          <a:p>
            <a:pPr marL="1346200" lvl="1" indent="-342900">
              <a:buFont typeface="Arial" panose="020B0604020202020204" pitchFamily="34" charset="0"/>
              <a:buChar char="–"/>
            </a:pPr>
            <a:r>
              <a:rPr lang="en-AU" sz="2500" dirty="0"/>
              <a:t>Complete a site sketch</a:t>
            </a:r>
          </a:p>
          <a:p>
            <a:pPr marL="431800" indent="-342900">
              <a:buFont typeface="Arial" panose="020B0604020202020204" pitchFamily="34" charset="0"/>
              <a:buChar char="•"/>
            </a:pPr>
            <a:r>
              <a:rPr lang="en-AU" sz="2800" dirty="0"/>
              <a:t>Gain experience and capability using LXM:</a:t>
            </a:r>
          </a:p>
          <a:p>
            <a:pPr marL="1346200" lvl="1" indent="-342900">
              <a:buFont typeface="Arial" panose="020B0604020202020204" pitchFamily="34" charset="0"/>
              <a:buChar char="–"/>
            </a:pPr>
            <a:r>
              <a:rPr lang="en-AU" sz="2500" dirty="0"/>
              <a:t>Input ALCAM data</a:t>
            </a:r>
          </a:p>
          <a:p>
            <a:pPr marL="1346200" lvl="1" indent="-342900">
              <a:buFont typeface="Arial" panose="020B0604020202020204" pitchFamily="34" charset="0"/>
              <a:buChar char="–"/>
            </a:pPr>
            <a:r>
              <a:rPr lang="en-AU" sz="2500" dirty="0"/>
              <a:t>Upload photos and documents</a:t>
            </a:r>
          </a:p>
          <a:p>
            <a:pPr marL="1346200" lvl="1" indent="-342900">
              <a:buFont typeface="Arial" panose="020B0604020202020204" pitchFamily="34" charset="0"/>
              <a:buChar char="–"/>
            </a:pPr>
            <a:r>
              <a:rPr lang="en-AU" sz="2500" dirty="0"/>
              <a:t>Record observations</a:t>
            </a:r>
          </a:p>
          <a:p>
            <a:pPr marL="1346200" lvl="1" indent="-342900">
              <a:buFont typeface="Arial" panose="020B0604020202020204" pitchFamily="34" charset="0"/>
              <a:buChar char="–"/>
            </a:pPr>
            <a:r>
              <a:rPr lang="en-AU" sz="2500" dirty="0"/>
              <a:t>Review and interpret results</a:t>
            </a:r>
          </a:p>
        </p:txBody>
      </p:sp>
    </p:spTree>
    <p:extLst>
      <p:ext uri="{BB962C8B-B14F-4D97-AF65-F5344CB8AC3E}">
        <p14:creationId xmlns:p14="http://schemas.microsoft.com/office/powerpoint/2010/main" val="387952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6 – S1/SSD Position – Left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Take photograph of S2 – Up</a:t>
            </a:r>
          </a:p>
          <a:p>
            <a:pPr marL="228600" lvl="0" indent="-228600">
              <a:buFont typeface="+mj-lt"/>
              <a:buAutoNum type="arabicPeriod"/>
            </a:pPr>
            <a:r>
              <a:rPr lang="en-AU" dirty="0"/>
              <a:t>Take photograph of S1 – Left Approach</a:t>
            </a:r>
          </a:p>
          <a:p>
            <a:pPr marL="228600" lvl="0" indent="-228600">
              <a:buFont typeface="+mj-lt"/>
              <a:buAutoNum type="arabicPeriod"/>
            </a:pPr>
            <a:r>
              <a:rPr lang="en-AU" dirty="0"/>
              <a:t>Take photograph of S2 – Down</a:t>
            </a:r>
          </a:p>
        </p:txBody>
      </p:sp>
    </p:spTree>
    <p:extLst>
      <p:ext uri="{BB962C8B-B14F-4D97-AF65-F5344CB8AC3E}">
        <p14:creationId xmlns:p14="http://schemas.microsoft.com/office/powerpoint/2010/main" val="3318286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S1/S2 Sighting &amp;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2" y="2058195"/>
            <a:ext cx="3747952" cy="2810965"/>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0" y="3717032"/>
            <a:ext cx="3747954" cy="2810966"/>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6" y="2066501"/>
            <a:ext cx="3746847" cy="2810134"/>
          </a:xfrm>
          <a:prstGeom prst="rect">
            <a:avLst/>
          </a:prstGeom>
        </p:spPr>
      </p:pic>
      <p:sp>
        <p:nvSpPr>
          <p:cNvPr id="2" name="TextBox 1"/>
          <p:cNvSpPr txBox="1"/>
          <p:nvPr/>
        </p:nvSpPr>
        <p:spPr>
          <a:xfrm>
            <a:off x="838201" y="4885231"/>
            <a:ext cx="3404219" cy="923330"/>
          </a:xfrm>
          <a:prstGeom prst="rect">
            <a:avLst/>
          </a:prstGeom>
          <a:noFill/>
        </p:spPr>
        <p:txBody>
          <a:bodyPr wrap="square" rtlCol="0">
            <a:spAutoFit/>
          </a:bodyPr>
          <a:lstStyle/>
          <a:p>
            <a:pPr algn="ctr"/>
            <a:r>
              <a:rPr lang="en-AU" dirty="0"/>
              <a:t>↑  S2 Sighting – Left Approach Up Track</a:t>
            </a:r>
          </a:p>
          <a:p>
            <a:pPr algn="ctr"/>
            <a:endParaRPr lang="en-AU" dirty="0"/>
          </a:p>
        </p:txBody>
      </p:sp>
      <p:sp>
        <p:nvSpPr>
          <p:cNvPr id="8" name="TextBox 7"/>
          <p:cNvSpPr txBox="1"/>
          <p:nvPr/>
        </p:nvSpPr>
        <p:spPr>
          <a:xfrm>
            <a:off x="7990373" y="4885231"/>
            <a:ext cx="3404219" cy="923330"/>
          </a:xfrm>
          <a:prstGeom prst="rect">
            <a:avLst/>
          </a:prstGeom>
          <a:noFill/>
        </p:spPr>
        <p:txBody>
          <a:bodyPr wrap="square" rtlCol="0">
            <a:spAutoFit/>
          </a:bodyPr>
          <a:lstStyle/>
          <a:p>
            <a:pPr algn="ctr"/>
            <a:r>
              <a:rPr lang="en-AU" dirty="0"/>
              <a:t>↑  S2 Sighting – Left Approach Down Track</a:t>
            </a:r>
          </a:p>
          <a:p>
            <a:pPr algn="ctr"/>
            <a:endParaRPr lang="en-AU" dirty="0"/>
          </a:p>
        </p:txBody>
      </p:sp>
      <p:sp>
        <p:nvSpPr>
          <p:cNvPr id="9" name="TextBox 8"/>
          <p:cNvSpPr txBox="1"/>
          <p:nvPr/>
        </p:nvSpPr>
        <p:spPr>
          <a:xfrm>
            <a:off x="4586154" y="2793702"/>
            <a:ext cx="3094022" cy="923330"/>
          </a:xfrm>
          <a:prstGeom prst="rect">
            <a:avLst/>
          </a:prstGeom>
          <a:noFill/>
        </p:spPr>
        <p:txBody>
          <a:bodyPr wrap="square" rtlCol="0">
            <a:spAutoFit/>
          </a:bodyPr>
          <a:lstStyle/>
          <a:p>
            <a:pPr algn="ctr"/>
            <a:r>
              <a:rPr lang="en-AU" dirty="0"/>
              <a:t>↓  S1 Sighting – Left Approach</a:t>
            </a:r>
          </a:p>
          <a:p>
            <a:pPr algn="ctr"/>
            <a:endParaRPr lang="en-AU" dirty="0"/>
          </a:p>
        </p:txBody>
      </p:sp>
    </p:spTree>
    <p:extLst>
      <p:ext uri="{BB962C8B-B14F-4D97-AF65-F5344CB8AC3E}">
        <p14:creationId xmlns:p14="http://schemas.microsoft.com/office/powerpoint/2010/main" val="34828606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7 – Maximum SSD Position – Left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Determine and measure out to the Maximum Available SSD point</a:t>
            </a:r>
          </a:p>
          <a:p>
            <a:pPr lvl="0"/>
            <a:r>
              <a:rPr lang="en-AU" dirty="0"/>
              <a:t>Note: Where a crossing does not have the required S1/SSD due to sighting obstructions or constraints, then the maximum SSD position will be less than the calculated S1/SSD.</a:t>
            </a:r>
          </a:p>
        </p:txBody>
      </p:sp>
    </p:spTree>
    <p:extLst>
      <p:ext uri="{BB962C8B-B14F-4D97-AF65-F5344CB8AC3E}">
        <p14:creationId xmlns:p14="http://schemas.microsoft.com/office/powerpoint/2010/main" val="40818800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8 – Signage/Pavement Marking Positions – Left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On the return back to the crossing, photograph and measure the location of advanced warning signage and pavement markings making notes on your Data Collection Sheet of all photographs taken and recording all measurements taken on the Site Sketch.</a:t>
            </a:r>
          </a:p>
          <a:p>
            <a:pPr marL="228600" indent="-228600">
              <a:buFont typeface="+mj-lt"/>
              <a:buAutoNum type="arabicPeriod"/>
            </a:pPr>
            <a:r>
              <a:rPr lang="en-AU" dirty="0"/>
              <a:t>Take photograph of crossing controls on Left Approach</a:t>
            </a:r>
          </a:p>
        </p:txBody>
      </p:sp>
    </p:spTree>
    <p:extLst>
      <p:ext uri="{BB962C8B-B14F-4D97-AF65-F5344CB8AC3E}">
        <p14:creationId xmlns:p14="http://schemas.microsoft.com/office/powerpoint/2010/main" val="9872214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3" y="2058196"/>
            <a:ext cx="3747950" cy="2810963"/>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0" y="3717032"/>
            <a:ext cx="3747953" cy="2810965"/>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7" y="2066501"/>
            <a:ext cx="3746845" cy="2810133"/>
          </a:xfrm>
          <a:prstGeom prst="rect">
            <a:avLst/>
          </a:prstGeom>
        </p:spPr>
      </p:pic>
      <p:sp>
        <p:nvSpPr>
          <p:cNvPr id="8" name="TextBox 7"/>
          <p:cNvSpPr txBox="1"/>
          <p:nvPr/>
        </p:nvSpPr>
        <p:spPr>
          <a:xfrm>
            <a:off x="838201" y="4885231"/>
            <a:ext cx="3404219" cy="646331"/>
          </a:xfrm>
          <a:prstGeom prst="rect">
            <a:avLst/>
          </a:prstGeom>
          <a:noFill/>
        </p:spPr>
        <p:txBody>
          <a:bodyPr wrap="square" rtlCol="0">
            <a:spAutoFit/>
          </a:bodyPr>
          <a:lstStyle/>
          <a:p>
            <a:pPr algn="ctr"/>
            <a:r>
              <a:rPr lang="en-AU" dirty="0"/>
              <a:t>↑  Advanced Warning - Signage</a:t>
            </a:r>
          </a:p>
          <a:p>
            <a:pPr algn="ctr"/>
            <a:endParaRPr lang="en-AU" dirty="0"/>
          </a:p>
        </p:txBody>
      </p:sp>
      <p:sp>
        <p:nvSpPr>
          <p:cNvPr id="9" name="TextBox 8"/>
          <p:cNvSpPr txBox="1"/>
          <p:nvPr/>
        </p:nvSpPr>
        <p:spPr>
          <a:xfrm>
            <a:off x="7990373" y="4885231"/>
            <a:ext cx="3404219" cy="646331"/>
          </a:xfrm>
          <a:prstGeom prst="rect">
            <a:avLst/>
          </a:prstGeom>
          <a:noFill/>
        </p:spPr>
        <p:txBody>
          <a:bodyPr wrap="square" rtlCol="0">
            <a:spAutoFit/>
          </a:bodyPr>
          <a:lstStyle/>
          <a:p>
            <a:pPr algn="ctr"/>
            <a:r>
              <a:rPr lang="en-AU" dirty="0"/>
              <a:t>↑  Crossing Controls</a:t>
            </a:r>
          </a:p>
          <a:p>
            <a:pPr algn="ctr"/>
            <a:endParaRPr lang="en-AU" dirty="0"/>
          </a:p>
        </p:txBody>
      </p:sp>
      <p:sp>
        <p:nvSpPr>
          <p:cNvPr id="10" name="TextBox 9"/>
          <p:cNvSpPr txBox="1"/>
          <p:nvPr/>
        </p:nvSpPr>
        <p:spPr>
          <a:xfrm>
            <a:off x="4586154" y="2793702"/>
            <a:ext cx="3094022" cy="923330"/>
          </a:xfrm>
          <a:prstGeom prst="rect">
            <a:avLst/>
          </a:prstGeom>
          <a:noFill/>
        </p:spPr>
        <p:txBody>
          <a:bodyPr wrap="square" rtlCol="0">
            <a:spAutoFit/>
          </a:bodyPr>
          <a:lstStyle/>
          <a:p>
            <a:pPr algn="ctr"/>
            <a:r>
              <a:rPr lang="en-AU" dirty="0"/>
              <a:t>↓  Advanced Warning – Pavement Marking</a:t>
            </a:r>
          </a:p>
          <a:p>
            <a:pPr algn="ctr"/>
            <a:endParaRPr lang="en-AU" dirty="0"/>
          </a:p>
        </p:txBody>
      </p:sp>
    </p:spTree>
    <p:extLst>
      <p:ext uri="{BB962C8B-B14F-4D97-AF65-F5344CB8AC3E}">
        <p14:creationId xmlns:p14="http://schemas.microsoft.com/office/powerpoint/2010/main" val="1546310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9 – S3 Position – Left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Locate S3 point</a:t>
            </a:r>
          </a:p>
          <a:p>
            <a:pPr marL="228600" lvl="0" indent="-228600">
              <a:buFont typeface="+mj-lt"/>
              <a:buAutoNum type="arabicPeriod"/>
            </a:pPr>
            <a:r>
              <a:rPr lang="en-AU" dirty="0"/>
              <a:t>Take photograph of S3 – Up direction</a:t>
            </a:r>
          </a:p>
          <a:p>
            <a:pPr marL="228600" lvl="0" indent="-228600">
              <a:buFont typeface="+mj-lt"/>
              <a:buAutoNum type="arabicPeriod"/>
            </a:pPr>
            <a:r>
              <a:rPr lang="en-AU" dirty="0"/>
              <a:t>Take photograph of S3 – Across Track (capture hold line in photo if present)</a:t>
            </a:r>
          </a:p>
          <a:p>
            <a:pPr marL="228600" indent="-228600">
              <a:buFont typeface="+mj-lt"/>
              <a:buAutoNum type="arabicPeriod"/>
            </a:pPr>
            <a:r>
              <a:rPr lang="en-AU" dirty="0"/>
              <a:t>Take photograph of S3 – Down direction</a:t>
            </a:r>
          </a:p>
        </p:txBody>
      </p:sp>
    </p:spTree>
    <p:extLst>
      <p:ext uri="{BB962C8B-B14F-4D97-AF65-F5344CB8AC3E}">
        <p14:creationId xmlns:p14="http://schemas.microsoft.com/office/powerpoint/2010/main" val="8570297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S3 Sighting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2" y="2058196"/>
            <a:ext cx="3747952" cy="2810963"/>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0" y="3717032"/>
            <a:ext cx="3747954" cy="2810965"/>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7" y="2066501"/>
            <a:ext cx="3746845" cy="2810134"/>
          </a:xfrm>
          <a:prstGeom prst="rect">
            <a:avLst/>
          </a:prstGeom>
        </p:spPr>
      </p:pic>
      <p:sp>
        <p:nvSpPr>
          <p:cNvPr id="8" name="TextBox 7"/>
          <p:cNvSpPr txBox="1"/>
          <p:nvPr/>
        </p:nvSpPr>
        <p:spPr>
          <a:xfrm>
            <a:off x="838201" y="4885231"/>
            <a:ext cx="3404219" cy="923330"/>
          </a:xfrm>
          <a:prstGeom prst="rect">
            <a:avLst/>
          </a:prstGeom>
          <a:noFill/>
        </p:spPr>
        <p:txBody>
          <a:bodyPr wrap="square" rtlCol="0">
            <a:spAutoFit/>
          </a:bodyPr>
          <a:lstStyle/>
          <a:p>
            <a:pPr algn="ctr"/>
            <a:r>
              <a:rPr lang="en-AU" dirty="0"/>
              <a:t>↑  S3 Sighting – Left Approach Up Track</a:t>
            </a:r>
          </a:p>
          <a:p>
            <a:pPr algn="ctr"/>
            <a:endParaRPr lang="en-AU" dirty="0"/>
          </a:p>
        </p:txBody>
      </p:sp>
      <p:sp>
        <p:nvSpPr>
          <p:cNvPr id="9" name="TextBox 8"/>
          <p:cNvSpPr txBox="1"/>
          <p:nvPr/>
        </p:nvSpPr>
        <p:spPr>
          <a:xfrm>
            <a:off x="7990373" y="4885231"/>
            <a:ext cx="3404219" cy="923330"/>
          </a:xfrm>
          <a:prstGeom prst="rect">
            <a:avLst/>
          </a:prstGeom>
          <a:noFill/>
        </p:spPr>
        <p:txBody>
          <a:bodyPr wrap="square" rtlCol="0">
            <a:spAutoFit/>
          </a:bodyPr>
          <a:lstStyle/>
          <a:p>
            <a:pPr algn="ctr"/>
            <a:r>
              <a:rPr lang="en-AU" dirty="0"/>
              <a:t>↑ S3 Sighting – Left Approach Down Track</a:t>
            </a:r>
          </a:p>
          <a:p>
            <a:pPr algn="ctr"/>
            <a:endParaRPr lang="en-AU" dirty="0"/>
          </a:p>
        </p:txBody>
      </p:sp>
      <p:sp>
        <p:nvSpPr>
          <p:cNvPr id="10" name="TextBox 9"/>
          <p:cNvSpPr txBox="1"/>
          <p:nvPr/>
        </p:nvSpPr>
        <p:spPr>
          <a:xfrm>
            <a:off x="4586154" y="2793702"/>
            <a:ext cx="3094022" cy="923330"/>
          </a:xfrm>
          <a:prstGeom prst="rect">
            <a:avLst/>
          </a:prstGeom>
          <a:noFill/>
        </p:spPr>
        <p:txBody>
          <a:bodyPr wrap="square" rtlCol="0">
            <a:spAutoFit/>
          </a:bodyPr>
          <a:lstStyle/>
          <a:p>
            <a:pPr algn="ctr"/>
            <a:r>
              <a:rPr lang="en-AU" dirty="0"/>
              <a:t>↓ S3 Sighting – Left Approach </a:t>
            </a:r>
          </a:p>
          <a:p>
            <a:pPr algn="ctr"/>
            <a:endParaRPr lang="en-AU" dirty="0"/>
          </a:p>
        </p:txBody>
      </p:sp>
    </p:spTree>
    <p:extLst>
      <p:ext uri="{BB962C8B-B14F-4D97-AF65-F5344CB8AC3E}">
        <p14:creationId xmlns:p14="http://schemas.microsoft.com/office/powerpoint/2010/main" val="147351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10 – Track Panel</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Ensure that it is safe to enter the Danger Zone</a:t>
            </a:r>
          </a:p>
          <a:p>
            <a:pPr marL="228600" lvl="0" indent="-228600">
              <a:buFont typeface="+mj-lt"/>
              <a:buAutoNum type="arabicPeriod"/>
            </a:pPr>
            <a:r>
              <a:rPr lang="en-AU" dirty="0"/>
              <a:t>Move to a position up track of the crossing where facing in a down direction a photograph of the entire crossing surface panel can be taken.</a:t>
            </a:r>
          </a:p>
          <a:p>
            <a:pPr marL="228600" lvl="0" indent="-228600">
              <a:buFont typeface="+mj-lt"/>
              <a:buAutoNum type="arabicPeriod"/>
            </a:pPr>
            <a:r>
              <a:rPr lang="en-AU" dirty="0"/>
              <a:t>Move to a position down track of the crossing where facing in an up direction a photograph of the entire crossing surface panel can be taken.</a:t>
            </a:r>
          </a:p>
        </p:txBody>
      </p:sp>
    </p:spTree>
    <p:extLst>
      <p:ext uri="{BB962C8B-B14F-4D97-AF65-F5344CB8AC3E}">
        <p14:creationId xmlns:p14="http://schemas.microsoft.com/office/powerpoint/2010/main" val="2850166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1" y="2058194"/>
            <a:ext cx="5181598" cy="3886198"/>
          </a:xfr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2058194"/>
            <a:ext cx="5181600" cy="3886199"/>
          </a:xfrm>
        </p:spPr>
      </p:pic>
      <p:sp>
        <p:nvSpPr>
          <p:cNvPr id="6" name="TextBox 5"/>
          <p:cNvSpPr txBox="1"/>
          <p:nvPr/>
        </p:nvSpPr>
        <p:spPr>
          <a:xfrm>
            <a:off x="838200" y="1688862"/>
            <a:ext cx="5181600" cy="369332"/>
          </a:xfrm>
          <a:prstGeom prst="rect">
            <a:avLst/>
          </a:prstGeom>
          <a:noFill/>
        </p:spPr>
        <p:txBody>
          <a:bodyPr wrap="square" rtlCol="0">
            <a:spAutoFit/>
          </a:bodyPr>
          <a:lstStyle/>
          <a:p>
            <a:pPr algn="ctr"/>
            <a:r>
              <a:rPr lang="en-AU" dirty="0"/>
              <a:t>Up Track</a:t>
            </a:r>
          </a:p>
        </p:txBody>
      </p:sp>
      <p:sp>
        <p:nvSpPr>
          <p:cNvPr id="7" name="TextBox 6"/>
          <p:cNvSpPr txBox="1"/>
          <p:nvPr/>
        </p:nvSpPr>
        <p:spPr>
          <a:xfrm>
            <a:off x="6172200" y="1688862"/>
            <a:ext cx="5181600" cy="369332"/>
          </a:xfrm>
          <a:prstGeom prst="rect">
            <a:avLst/>
          </a:prstGeom>
          <a:noFill/>
        </p:spPr>
        <p:txBody>
          <a:bodyPr wrap="square" rtlCol="0">
            <a:spAutoFit/>
          </a:bodyPr>
          <a:lstStyle/>
          <a:p>
            <a:pPr algn="ctr"/>
            <a:r>
              <a:rPr lang="en-AU" dirty="0"/>
              <a:t>Down Track</a:t>
            </a:r>
          </a:p>
        </p:txBody>
      </p:sp>
      <p:sp>
        <p:nvSpPr>
          <p:cNvPr id="10" name="Title 4"/>
          <p:cNvSpPr>
            <a:spLocks noGrp="1"/>
          </p:cNvSpPr>
          <p:nvPr>
            <p:ph type="title"/>
          </p:nvPr>
        </p:nvSpPr>
        <p:spPr>
          <a:xfrm>
            <a:off x="838201" y="1081548"/>
            <a:ext cx="9043219" cy="609140"/>
          </a:xfrm>
        </p:spPr>
        <p:txBody>
          <a:bodyPr/>
          <a:lstStyle/>
          <a:p>
            <a:pPr algn="ctr"/>
            <a:r>
              <a:rPr lang="en-AU" dirty="0"/>
              <a:t>Example Photographs</a:t>
            </a:r>
          </a:p>
        </p:txBody>
      </p:sp>
    </p:spTree>
    <p:extLst>
      <p:ext uri="{BB962C8B-B14F-4D97-AF65-F5344CB8AC3E}">
        <p14:creationId xmlns:p14="http://schemas.microsoft.com/office/powerpoint/2010/main" val="40731058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11 – S3 Position – Right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Locate S3 point</a:t>
            </a:r>
          </a:p>
          <a:p>
            <a:pPr marL="228600" lvl="0" indent="-228600">
              <a:buFont typeface="+mj-lt"/>
              <a:buAutoNum type="arabicPeriod"/>
            </a:pPr>
            <a:r>
              <a:rPr lang="en-AU" dirty="0"/>
              <a:t>Take photograph of S3 – Up direction</a:t>
            </a:r>
          </a:p>
          <a:p>
            <a:pPr marL="228600" lvl="0" indent="-228600">
              <a:buFont typeface="+mj-lt"/>
              <a:buAutoNum type="arabicPeriod"/>
            </a:pPr>
            <a:r>
              <a:rPr lang="en-AU" dirty="0"/>
              <a:t>Take photograph of S3 – Across Track (capture hold line in photo if present)</a:t>
            </a:r>
          </a:p>
          <a:p>
            <a:pPr marL="228600" indent="-228600">
              <a:buFont typeface="+mj-lt"/>
              <a:buAutoNum type="arabicPeriod"/>
            </a:pPr>
            <a:r>
              <a:rPr lang="en-AU" dirty="0"/>
              <a:t>Take photograph of S3 – Down direction</a:t>
            </a:r>
          </a:p>
          <a:p>
            <a:pPr marL="228600" indent="-228600">
              <a:buFont typeface="+mj-lt"/>
              <a:buAutoNum type="arabicPeriod"/>
            </a:pPr>
            <a:r>
              <a:rPr lang="en-AU" dirty="0"/>
              <a:t>Take photograph of crossing controls on Right Approach</a:t>
            </a:r>
          </a:p>
          <a:p>
            <a:endParaRPr lang="en-AU" dirty="0"/>
          </a:p>
        </p:txBody>
      </p:sp>
    </p:spTree>
    <p:extLst>
      <p:ext uri="{BB962C8B-B14F-4D97-AF65-F5344CB8AC3E}">
        <p14:creationId xmlns:p14="http://schemas.microsoft.com/office/powerpoint/2010/main" val="2886501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51F56-A1D2-795B-87C6-DC88E42F5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F582E8-A191-7E8C-2D51-51E4D6B7DE0D}"/>
              </a:ext>
            </a:extLst>
          </p:cNvPr>
          <p:cNvSpPr>
            <a:spLocks noGrp="1"/>
          </p:cNvSpPr>
          <p:nvPr>
            <p:ph type="title"/>
          </p:nvPr>
        </p:nvSpPr>
        <p:spPr>
          <a:xfrm>
            <a:off x="840120" y="1138456"/>
            <a:ext cx="9003891" cy="609140"/>
          </a:xfrm>
        </p:spPr>
        <p:txBody>
          <a:bodyPr/>
          <a:lstStyle/>
          <a:p>
            <a:r>
              <a:rPr lang="en-AU" dirty="0"/>
              <a:t>Post-course services</a:t>
            </a:r>
          </a:p>
        </p:txBody>
      </p:sp>
      <p:sp>
        <p:nvSpPr>
          <p:cNvPr id="3" name="Content Placeholder 2">
            <a:extLst>
              <a:ext uri="{FF2B5EF4-FFF2-40B4-BE49-F238E27FC236}">
                <a16:creationId xmlns:a16="http://schemas.microsoft.com/office/drawing/2014/main" id="{D91B720B-9E90-E838-958D-02A6A8DA89F6}"/>
              </a:ext>
            </a:extLst>
          </p:cNvPr>
          <p:cNvSpPr>
            <a:spLocks noGrp="1"/>
          </p:cNvSpPr>
          <p:nvPr>
            <p:ph idx="1"/>
          </p:nvPr>
        </p:nvSpPr>
        <p:spPr>
          <a:xfrm>
            <a:off x="840120" y="1788810"/>
            <a:ext cx="10656480" cy="1964804"/>
          </a:xfrm>
        </p:spPr>
        <p:txBody>
          <a:bodyPr>
            <a:normAutofit/>
          </a:bodyPr>
          <a:lstStyle/>
          <a:p>
            <a:pPr marL="431800" indent="-342900">
              <a:buFont typeface="Arial" panose="020B0604020202020204" pitchFamily="34" charset="0"/>
              <a:buChar char="•"/>
            </a:pPr>
            <a:r>
              <a:rPr lang="en-AU" sz="2800" dirty="0"/>
              <a:t>Provide a quality assurance process for new surveyors</a:t>
            </a:r>
          </a:p>
          <a:p>
            <a:pPr marL="431800" indent="-342900">
              <a:buFont typeface="Arial" panose="020B0604020202020204" pitchFamily="34" charset="0"/>
              <a:buChar char="•"/>
            </a:pPr>
            <a:r>
              <a:rPr lang="en-AU" sz="2800" dirty="0"/>
              <a:t>Point of contact for coaching and support</a:t>
            </a:r>
          </a:p>
          <a:p>
            <a:pPr algn="r">
              <a:spcBef>
                <a:spcPts val="1800"/>
              </a:spcBef>
            </a:pPr>
            <a:r>
              <a:rPr lang="en-AU" sz="2800" dirty="0">
                <a:hlinkClick r:id="rId3"/>
              </a:rPr>
              <a:t>training@alcam.com.au</a:t>
            </a:r>
            <a:r>
              <a:rPr lang="en-AU" sz="2800" dirty="0"/>
              <a:t> </a:t>
            </a:r>
          </a:p>
        </p:txBody>
      </p:sp>
      <p:sp>
        <p:nvSpPr>
          <p:cNvPr id="4" name="Title 1">
            <a:extLst>
              <a:ext uri="{FF2B5EF4-FFF2-40B4-BE49-F238E27FC236}">
                <a16:creationId xmlns:a16="http://schemas.microsoft.com/office/drawing/2014/main" id="{16E318E7-F4A4-E4A1-2590-BC97B2CE7F51}"/>
              </a:ext>
            </a:extLst>
          </p:cNvPr>
          <p:cNvSpPr txBox="1">
            <a:spLocks/>
          </p:cNvSpPr>
          <p:nvPr/>
        </p:nvSpPr>
        <p:spPr>
          <a:xfrm>
            <a:off x="832550" y="3593594"/>
            <a:ext cx="9003891" cy="60914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r>
              <a:rPr lang="en-AU" dirty="0"/>
              <a:t>Post-course tasks</a:t>
            </a:r>
          </a:p>
        </p:txBody>
      </p:sp>
      <p:sp>
        <p:nvSpPr>
          <p:cNvPr id="5" name="Content Placeholder 2">
            <a:extLst>
              <a:ext uri="{FF2B5EF4-FFF2-40B4-BE49-F238E27FC236}">
                <a16:creationId xmlns:a16="http://schemas.microsoft.com/office/drawing/2014/main" id="{E290E170-3601-494E-8725-EB8B3A29B62D}"/>
              </a:ext>
            </a:extLst>
          </p:cNvPr>
          <p:cNvSpPr txBox="1">
            <a:spLocks/>
          </p:cNvSpPr>
          <p:nvPr/>
        </p:nvSpPr>
        <p:spPr>
          <a:xfrm>
            <a:off x="832550" y="4243948"/>
            <a:ext cx="10656480" cy="1496174"/>
          </a:xfrm>
          <a:prstGeom prst="rect">
            <a:avLst/>
          </a:prstGeom>
        </p:spPr>
        <p:txBody>
          <a:bodyPr vert="horz" lIns="91440" tIns="45720" rIns="91440" bIns="45720" rtlCol="0">
            <a:normAutofit/>
          </a:bodyPr>
          <a:lstStyle>
            <a:lvl1pPr marL="88900" indent="0" algn="l" defTabSz="685800" rtl="0" eaLnBrk="1" latinLnBrk="0" hangingPunct="1">
              <a:lnSpc>
                <a:spcPct val="90000"/>
              </a:lnSpc>
              <a:spcBef>
                <a:spcPts val="750"/>
              </a:spcBef>
              <a:buClr>
                <a:srgbClr val="C00000"/>
              </a:buClr>
              <a:buFont typeface="Arial" panose="020B0604020202020204" pitchFamily="34" charset="0"/>
              <a:buNone/>
              <a:defRPr sz="2100" kern="1200">
                <a:solidFill>
                  <a:schemeClr val="tx1"/>
                </a:solidFill>
                <a:latin typeface="+mn-lt"/>
                <a:ea typeface="+mn-ea"/>
                <a:cs typeface="+mn-cs"/>
              </a:defRPr>
            </a:lvl1pPr>
            <a:lvl2pPr marL="1003300" indent="-457200" algn="l" defTabSz="685800" rtl="0" eaLnBrk="1" latinLnBrk="0" hangingPunct="1">
              <a:lnSpc>
                <a:spcPct val="90000"/>
              </a:lnSpc>
              <a:spcBef>
                <a:spcPts val="375"/>
              </a:spcBef>
              <a:buClr>
                <a:srgbClr val="C00000"/>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C00000"/>
              </a:buClr>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C00000"/>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C00000"/>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31800" indent="-342900">
              <a:buFont typeface="Arial" panose="020B0604020202020204" pitchFamily="34" charset="0"/>
              <a:buChar char="•"/>
            </a:pPr>
            <a:r>
              <a:rPr lang="en-AU" sz="2800" dirty="0"/>
              <a:t>Request LXM access from the relevant org-admin</a:t>
            </a:r>
          </a:p>
          <a:p>
            <a:pPr marL="431800" indent="-342900">
              <a:buFont typeface="Arial" panose="020B0604020202020204" pitchFamily="34" charset="0"/>
              <a:buChar char="•"/>
            </a:pPr>
            <a:r>
              <a:rPr lang="en-AU" sz="2800" dirty="0"/>
              <a:t>Complete ten ALCAM surveys (and have them verified) within 12 months</a:t>
            </a:r>
          </a:p>
        </p:txBody>
      </p:sp>
      <p:sp>
        <p:nvSpPr>
          <p:cNvPr id="6" name="Content Placeholder 2">
            <a:extLst>
              <a:ext uri="{FF2B5EF4-FFF2-40B4-BE49-F238E27FC236}">
                <a16:creationId xmlns:a16="http://schemas.microsoft.com/office/drawing/2014/main" id="{4E0A17EF-BB33-852D-E0E1-D23685242763}"/>
              </a:ext>
            </a:extLst>
          </p:cNvPr>
          <p:cNvSpPr txBox="1">
            <a:spLocks/>
          </p:cNvSpPr>
          <p:nvPr/>
        </p:nvSpPr>
        <p:spPr>
          <a:xfrm>
            <a:off x="854274" y="6014442"/>
            <a:ext cx="10656480" cy="517700"/>
          </a:xfrm>
          <a:prstGeom prst="rect">
            <a:avLst/>
          </a:prstGeom>
        </p:spPr>
        <p:txBody>
          <a:bodyPr vert="horz" lIns="91440" tIns="45720" rIns="91440" bIns="45720" rtlCol="0">
            <a:normAutofit/>
          </a:bodyPr>
          <a:lstStyle>
            <a:lvl1pPr marL="88900" indent="0" algn="l" defTabSz="685800" rtl="0" eaLnBrk="1" latinLnBrk="0" hangingPunct="1">
              <a:lnSpc>
                <a:spcPct val="90000"/>
              </a:lnSpc>
              <a:spcBef>
                <a:spcPts val="750"/>
              </a:spcBef>
              <a:buClr>
                <a:srgbClr val="C00000"/>
              </a:buClr>
              <a:buFont typeface="Arial" panose="020B0604020202020204" pitchFamily="34" charset="0"/>
              <a:buNone/>
              <a:defRPr sz="2100" kern="1200">
                <a:solidFill>
                  <a:schemeClr val="tx1"/>
                </a:solidFill>
                <a:latin typeface="+mn-lt"/>
                <a:ea typeface="+mn-ea"/>
                <a:cs typeface="+mn-cs"/>
              </a:defRPr>
            </a:lvl1pPr>
            <a:lvl2pPr marL="1003300" indent="-457200" algn="l" defTabSz="685800" rtl="0" eaLnBrk="1" latinLnBrk="0" hangingPunct="1">
              <a:lnSpc>
                <a:spcPct val="90000"/>
              </a:lnSpc>
              <a:spcBef>
                <a:spcPts val="375"/>
              </a:spcBef>
              <a:buClr>
                <a:srgbClr val="C00000"/>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C00000"/>
              </a:buClr>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C00000"/>
              </a:buClr>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C00000"/>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sz="2800" b="1" i="1" dirty="0"/>
              <a:t>Coming soon:</a:t>
            </a:r>
            <a:r>
              <a:rPr lang="en-AU" sz="2800" i="1" dirty="0"/>
              <a:t> ALCAM for office-based team members (online) </a:t>
            </a:r>
          </a:p>
        </p:txBody>
      </p:sp>
    </p:spTree>
    <p:extLst>
      <p:ext uri="{BB962C8B-B14F-4D97-AF65-F5344CB8AC3E}">
        <p14:creationId xmlns:p14="http://schemas.microsoft.com/office/powerpoint/2010/main" val="1647239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12 – S3 Position – Right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Measure position of crossing control from outer rail</a:t>
            </a:r>
          </a:p>
          <a:p>
            <a:pPr marL="228600" lvl="0" indent="-228600">
              <a:buFont typeface="+mj-lt"/>
              <a:buAutoNum type="arabicPeriod"/>
            </a:pPr>
            <a:r>
              <a:rPr lang="en-AU" dirty="0"/>
              <a:t>Measure position of hold line from outer rail</a:t>
            </a:r>
          </a:p>
          <a:p>
            <a:pPr marL="228600" lvl="0" indent="-228600">
              <a:buFont typeface="+mj-lt"/>
              <a:buAutoNum type="arabicPeriod"/>
            </a:pPr>
            <a:r>
              <a:rPr lang="en-AU" dirty="0"/>
              <a:t>Locate S3 point. (Location where a driver would be located when stopped at the hold line)</a:t>
            </a:r>
          </a:p>
          <a:p>
            <a:pPr marL="228600" lvl="0" indent="-228600">
              <a:buFont typeface="+mj-lt"/>
              <a:buAutoNum type="arabicPeriod"/>
            </a:pPr>
            <a:r>
              <a:rPr lang="en-AU" dirty="0"/>
              <a:t>Measure available S3 sighting – UP direction</a:t>
            </a:r>
          </a:p>
          <a:p>
            <a:pPr marL="228600" lvl="0" indent="-228600">
              <a:buFont typeface="+mj-lt"/>
              <a:buAutoNum type="arabicPeriod"/>
            </a:pPr>
            <a:r>
              <a:rPr lang="en-AU" dirty="0"/>
              <a:t>Measure available S3 sighting – DOWN direction</a:t>
            </a:r>
          </a:p>
          <a:p>
            <a:pPr marL="228600" lvl="0" indent="-228600">
              <a:buFont typeface="+mj-lt"/>
              <a:buAutoNum type="arabicPeriod"/>
            </a:pPr>
            <a:r>
              <a:rPr lang="en-AU" dirty="0"/>
              <a:t>Measure proximity of structures within the rail corridor – both UP and DOWN directions</a:t>
            </a:r>
          </a:p>
        </p:txBody>
      </p:sp>
    </p:spTree>
    <p:extLst>
      <p:ext uri="{BB962C8B-B14F-4D97-AF65-F5344CB8AC3E}">
        <p14:creationId xmlns:p14="http://schemas.microsoft.com/office/powerpoint/2010/main" val="20361577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S3 Sighting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3" y="2058196"/>
            <a:ext cx="3747950" cy="2810963"/>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0" y="3717032"/>
            <a:ext cx="3747953" cy="2810965"/>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7" y="2066501"/>
            <a:ext cx="3746845" cy="2810133"/>
          </a:xfrm>
          <a:prstGeom prst="rect">
            <a:avLst/>
          </a:prstGeom>
        </p:spPr>
      </p:pic>
      <p:sp>
        <p:nvSpPr>
          <p:cNvPr id="8" name="TextBox 7"/>
          <p:cNvSpPr txBox="1"/>
          <p:nvPr/>
        </p:nvSpPr>
        <p:spPr>
          <a:xfrm>
            <a:off x="838201" y="4885231"/>
            <a:ext cx="3404219" cy="923330"/>
          </a:xfrm>
          <a:prstGeom prst="rect">
            <a:avLst/>
          </a:prstGeom>
          <a:noFill/>
        </p:spPr>
        <p:txBody>
          <a:bodyPr wrap="square" rtlCol="0">
            <a:spAutoFit/>
          </a:bodyPr>
          <a:lstStyle/>
          <a:p>
            <a:pPr algn="ctr"/>
            <a:r>
              <a:rPr lang="en-AU" dirty="0"/>
              <a:t>↑  S3 Sighting – Right Approach Up Track</a:t>
            </a:r>
          </a:p>
          <a:p>
            <a:pPr algn="ctr"/>
            <a:endParaRPr lang="en-AU" dirty="0"/>
          </a:p>
        </p:txBody>
      </p:sp>
      <p:sp>
        <p:nvSpPr>
          <p:cNvPr id="9" name="TextBox 8"/>
          <p:cNvSpPr txBox="1"/>
          <p:nvPr/>
        </p:nvSpPr>
        <p:spPr>
          <a:xfrm>
            <a:off x="7990373" y="4885231"/>
            <a:ext cx="3404219" cy="923330"/>
          </a:xfrm>
          <a:prstGeom prst="rect">
            <a:avLst/>
          </a:prstGeom>
          <a:noFill/>
        </p:spPr>
        <p:txBody>
          <a:bodyPr wrap="square" rtlCol="0">
            <a:spAutoFit/>
          </a:bodyPr>
          <a:lstStyle/>
          <a:p>
            <a:pPr algn="ctr"/>
            <a:r>
              <a:rPr lang="en-AU" dirty="0"/>
              <a:t>↑ S3 Sighting – Right Approach Down Track</a:t>
            </a:r>
          </a:p>
          <a:p>
            <a:pPr algn="ctr"/>
            <a:endParaRPr lang="en-AU" dirty="0"/>
          </a:p>
        </p:txBody>
      </p:sp>
      <p:sp>
        <p:nvSpPr>
          <p:cNvPr id="10" name="TextBox 9"/>
          <p:cNvSpPr txBox="1"/>
          <p:nvPr/>
        </p:nvSpPr>
        <p:spPr>
          <a:xfrm>
            <a:off x="4586154" y="2793702"/>
            <a:ext cx="3094022" cy="923330"/>
          </a:xfrm>
          <a:prstGeom prst="rect">
            <a:avLst/>
          </a:prstGeom>
          <a:noFill/>
        </p:spPr>
        <p:txBody>
          <a:bodyPr wrap="square" rtlCol="0">
            <a:spAutoFit/>
          </a:bodyPr>
          <a:lstStyle/>
          <a:p>
            <a:pPr algn="ctr"/>
            <a:r>
              <a:rPr lang="en-AU" dirty="0"/>
              <a:t>↓ S3 Sighting – Right Approach </a:t>
            </a:r>
          </a:p>
          <a:p>
            <a:pPr algn="ctr"/>
            <a:endParaRPr lang="en-AU" dirty="0"/>
          </a:p>
        </p:txBody>
      </p:sp>
    </p:spTree>
    <p:extLst>
      <p:ext uri="{BB962C8B-B14F-4D97-AF65-F5344CB8AC3E}">
        <p14:creationId xmlns:p14="http://schemas.microsoft.com/office/powerpoint/2010/main" val="41886652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13 – S3 Grade Positions – Right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Measure S3 road grades at 5m increments for length of longest permitted vehicle starting at the hold line</a:t>
            </a:r>
          </a:p>
          <a:p>
            <a:pPr marL="228600" lvl="0" indent="-228600">
              <a:buFont typeface="+mj-lt"/>
              <a:buAutoNum type="arabicPeriod"/>
            </a:pPr>
            <a:r>
              <a:rPr lang="en-AU" dirty="0"/>
              <a:t>Using the S3 road grade measured at the hold point here on the right approach and the S3 road grade previously measured at the hold point on the left approach, determine the vertical profile of the crossing to establish if the crossing is level, on a hump or in a dip.</a:t>
            </a:r>
          </a:p>
          <a:p>
            <a:endParaRPr lang="en-AU" dirty="0"/>
          </a:p>
        </p:txBody>
      </p:sp>
    </p:spTree>
    <p:extLst>
      <p:ext uri="{BB962C8B-B14F-4D97-AF65-F5344CB8AC3E}">
        <p14:creationId xmlns:p14="http://schemas.microsoft.com/office/powerpoint/2010/main" val="16238914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14 – S1 Grade Positions – Right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Using the appropriate S1 table, determine the preliminary S1 distance based on the 85</a:t>
            </a:r>
            <a:r>
              <a:rPr lang="en-AU" baseline="30000" dirty="0"/>
              <a:t>th</a:t>
            </a:r>
            <a:r>
              <a:rPr lang="en-AU" dirty="0"/>
              <a:t> percentile speed, largest permitted vehicle, road surface treatment and an initial road grade of 0 percent.</a:t>
            </a:r>
          </a:p>
          <a:p>
            <a:pPr marL="228600" lvl="0" indent="-228600">
              <a:buFont typeface="+mj-lt"/>
              <a:buAutoNum type="arabicPeriod"/>
            </a:pPr>
            <a:r>
              <a:rPr lang="en-AU" dirty="0"/>
              <a:t>Measure S1 grades over a minimum of four equal length increments (5 measurements) between the hold point and the preliminary S1 point. </a:t>
            </a:r>
          </a:p>
          <a:p>
            <a:pPr marL="228600" lvl="0" indent="-228600">
              <a:buFont typeface="+mj-lt"/>
              <a:buAutoNum type="arabicPeriod"/>
            </a:pPr>
            <a:r>
              <a:rPr lang="en-AU" dirty="0"/>
              <a:t>Calculate the average S1 grade using the five measured grades.</a:t>
            </a:r>
          </a:p>
          <a:p>
            <a:pPr marL="228600" lvl="0" indent="-228600">
              <a:buFont typeface="+mj-lt"/>
              <a:buAutoNum type="arabicPeriod"/>
            </a:pPr>
            <a:r>
              <a:rPr lang="en-AU" dirty="0"/>
              <a:t>Using the appropriate S1 table, the calculated average S1 grade, the 85</a:t>
            </a:r>
            <a:r>
              <a:rPr lang="en-AU" baseline="30000" dirty="0"/>
              <a:t>th</a:t>
            </a:r>
            <a:r>
              <a:rPr lang="en-AU" dirty="0"/>
              <a:t> percentile speed, road surface treatment and the largest permitted vehicle, determine the S1 distance for the crossing.</a:t>
            </a:r>
          </a:p>
          <a:p>
            <a:endParaRPr lang="en-AU" dirty="0"/>
          </a:p>
        </p:txBody>
      </p:sp>
    </p:spTree>
    <p:extLst>
      <p:ext uri="{BB962C8B-B14F-4D97-AF65-F5344CB8AC3E}">
        <p14:creationId xmlns:p14="http://schemas.microsoft.com/office/powerpoint/2010/main" val="5728838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15 – S1/SSD Position – Right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Measure to the S1/SSD point</a:t>
            </a:r>
          </a:p>
          <a:p>
            <a:pPr marL="228600" lvl="0" indent="-228600">
              <a:buFont typeface="+mj-lt"/>
              <a:buAutoNum type="arabicPeriod"/>
            </a:pPr>
            <a:r>
              <a:rPr lang="en-AU" dirty="0"/>
              <a:t>Determine if the sighting is unobstructed for the full length back to the crossing controls from the SSD position.</a:t>
            </a:r>
          </a:p>
          <a:p>
            <a:pPr marL="228600" lvl="0" indent="-228600">
              <a:buFont typeface="+mj-lt"/>
              <a:buAutoNum type="arabicPeriod"/>
            </a:pPr>
            <a:r>
              <a:rPr lang="en-AU" dirty="0"/>
              <a:t>Measure available S2 sighting and bearing – UP direction</a:t>
            </a:r>
          </a:p>
          <a:p>
            <a:pPr marL="228600" lvl="0" indent="-228600">
              <a:buFont typeface="+mj-lt"/>
              <a:buAutoNum type="arabicPeriod"/>
            </a:pPr>
            <a:r>
              <a:rPr lang="en-AU" dirty="0"/>
              <a:t>Measure distance and bearing along the road back to the centre of the crossing</a:t>
            </a:r>
          </a:p>
          <a:p>
            <a:pPr marL="228600" lvl="0" indent="-228600">
              <a:buFont typeface="+mj-lt"/>
              <a:buAutoNum type="arabicPeriod"/>
            </a:pPr>
            <a:r>
              <a:rPr lang="en-AU" dirty="0"/>
              <a:t>Measure available S2 sighting and bearing – DOWN direction</a:t>
            </a:r>
          </a:p>
        </p:txBody>
      </p:sp>
    </p:spTree>
    <p:extLst>
      <p:ext uri="{BB962C8B-B14F-4D97-AF65-F5344CB8AC3E}">
        <p14:creationId xmlns:p14="http://schemas.microsoft.com/office/powerpoint/2010/main" val="42324257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16 – S1/SSD Position – Right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Take photograph of S2 – Up direction</a:t>
            </a:r>
          </a:p>
          <a:p>
            <a:pPr marL="228600" lvl="0" indent="-228600">
              <a:buFont typeface="+mj-lt"/>
              <a:buAutoNum type="arabicPeriod"/>
            </a:pPr>
            <a:r>
              <a:rPr lang="en-AU" dirty="0"/>
              <a:t>Take photograph of S1 – Left Approach</a:t>
            </a:r>
          </a:p>
          <a:p>
            <a:pPr marL="228600" lvl="0" indent="-228600">
              <a:buFont typeface="+mj-lt"/>
              <a:buAutoNum type="arabicPeriod"/>
            </a:pPr>
            <a:r>
              <a:rPr lang="en-AU" dirty="0"/>
              <a:t>Take photograph of S2 – Down direction</a:t>
            </a:r>
          </a:p>
        </p:txBody>
      </p:sp>
    </p:spTree>
    <p:extLst>
      <p:ext uri="{BB962C8B-B14F-4D97-AF65-F5344CB8AC3E}">
        <p14:creationId xmlns:p14="http://schemas.microsoft.com/office/powerpoint/2010/main" val="38350376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S1/S2 Sighting &amp;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2" y="2058196"/>
            <a:ext cx="3747952" cy="2810963"/>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0" y="3717032"/>
            <a:ext cx="3747954" cy="2810965"/>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7" y="2066501"/>
            <a:ext cx="3746845" cy="2810134"/>
          </a:xfrm>
          <a:prstGeom prst="rect">
            <a:avLst/>
          </a:prstGeom>
        </p:spPr>
      </p:pic>
      <p:sp>
        <p:nvSpPr>
          <p:cNvPr id="2" name="TextBox 1"/>
          <p:cNvSpPr txBox="1"/>
          <p:nvPr/>
        </p:nvSpPr>
        <p:spPr>
          <a:xfrm>
            <a:off x="838201" y="4885231"/>
            <a:ext cx="3404219" cy="923330"/>
          </a:xfrm>
          <a:prstGeom prst="rect">
            <a:avLst/>
          </a:prstGeom>
          <a:noFill/>
        </p:spPr>
        <p:txBody>
          <a:bodyPr wrap="square" rtlCol="0">
            <a:spAutoFit/>
          </a:bodyPr>
          <a:lstStyle/>
          <a:p>
            <a:pPr algn="ctr"/>
            <a:r>
              <a:rPr lang="en-AU" dirty="0"/>
              <a:t>↑  S2 Sighting – Right Approach Up Track</a:t>
            </a:r>
          </a:p>
          <a:p>
            <a:pPr algn="ctr"/>
            <a:endParaRPr lang="en-AU" dirty="0"/>
          </a:p>
        </p:txBody>
      </p:sp>
      <p:sp>
        <p:nvSpPr>
          <p:cNvPr id="8" name="TextBox 7"/>
          <p:cNvSpPr txBox="1"/>
          <p:nvPr/>
        </p:nvSpPr>
        <p:spPr>
          <a:xfrm>
            <a:off x="7990373" y="4885231"/>
            <a:ext cx="3404219" cy="923330"/>
          </a:xfrm>
          <a:prstGeom prst="rect">
            <a:avLst/>
          </a:prstGeom>
          <a:noFill/>
        </p:spPr>
        <p:txBody>
          <a:bodyPr wrap="square" rtlCol="0">
            <a:spAutoFit/>
          </a:bodyPr>
          <a:lstStyle/>
          <a:p>
            <a:pPr algn="ctr"/>
            <a:r>
              <a:rPr lang="en-AU" dirty="0"/>
              <a:t>↑  S2 Sighting – Right Approach Down Track</a:t>
            </a:r>
          </a:p>
          <a:p>
            <a:pPr algn="ctr"/>
            <a:endParaRPr lang="en-AU" dirty="0"/>
          </a:p>
        </p:txBody>
      </p:sp>
      <p:sp>
        <p:nvSpPr>
          <p:cNvPr id="9" name="TextBox 8"/>
          <p:cNvSpPr txBox="1"/>
          <p:nvPr/>
        </p:nvSpPr>
        <p:spPr>
          <a:xfrm>
            <a:off x="4586154" y="2793702"/>
            <a:ext cx="3094022" cy="923330"/>
          </a:xfrm>
          <a:prstGeom prst="rect">
            <a:avLst/>
          </a:prstGeom>
          <a:noFill/>
        </p:spPr>
        <p:txBody>
          <a:bodyPr wrap="square" rtlCol="0">
            <a:spAutoFit/>
          </a:bodyPr>
          <a:lstStyle/>
          <a:p>
            <a:pPr algn="ctr"/>
            <a:r>
              <a:rPr lang="en-AU" dirty="0"/>
              <a:t>↓  S1 Sighting – Right Approach</a:t>
            </a:r>
          </a:p>
          <a:p>
            <a:pPr algn="ctr"/>
            <a:endParaRPr lang="en-AU" dirty="0"/>
          </a:p>
        </p:txBody>
      </p:sp>
    </p:spTree>
    <p:extLst>
      <p:ext uri="{BB962C8B-B14F-4D97-AF65-F5344CB8AC3E}">
        <p14:creationId xmlns:p14="http://schemas.microsoft.com/office/powerpoint/2010/main" val="30635928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17 – Maximum SSD Position – Right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Determine and measure out to the Maximum Available SSD point</a:t>
            </a:r>
          </a:p>
        </p:txBody>
      </p:sp>
    </p:spTree>
    <p:extLst>
      <p:ext uri="{BB962C8B-B14F-4D97-AF65-F5344CB8AC3E}">
        <p14:creationId xmlns:p14="http://schemas.microsoft.com/office/powerpoint/2010/main" val="21346904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18 – Signage/Pavement Marking Positions – Right Approach</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On the return back to the crossing, photograph and measure the location of advanced warning signage and pavement markings making notes on your Data Collection Sheet of all photographs taken and recording all measurements taken on the Site Sketch.</a:t>
            </a:r>
          </a:p>
        </p:txBody>
      </p:sp>
    </p:spTree>
    <p:extLst>
      <p:ext uri="{BB962C8B-B14F-4D97-AF65-F5344CB8AC3E}">
        <p14:creationId xmlns:p14="http://schemas.microsoft.com/office/powerpoint/2010/main" val="5475946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Information</a:t>
            </a:r>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p:pic>
      <p:sp>
        <p:nvSpPr>
          <p:cNvPr id="4" name="Text Placeholder 3"/>
          <p:cNvSpPr>
            <a:spLocks noGrp="1"/>
          </p:cNvSpPr>
          <p:nvPr>
            <p:ph type="body" sz="half" idx="2"/>
          </p:nvPr>
        </p:nvSpPr>
        <p:spPr>
          <a:xfrm>
            <a:off x="839788" y="2853810"/>
            <a:ext cx="4176092" cy="3811588"/>
          </a:xfrm>
        </p:spPr>
        <p:txBody>
          <a:bodyPr>
            <a:normAutofit lnSpcReduction="10000"/>
          </a:bodyPr>
          <a:lstStyle/>
          <a:p>
            <a:r>
              <a:rPr lang="en-AU" dirty="0"/>
              <a:t>On returning to the crossing location, there are a number of items of additional information which require completing.</a:t>
            </a:r>
          </a:p>
          <a:p>
            <a:r>
              <a:rPr lang="en-AU" u="sng" dirty="0"/>
              <a:t>Road Profile:</a:t>
            </a:r>
          </a:p>
          <a:p>
            <a:r>
              <a:rPr lang="en-AU" dirty="0"/>
              <a:t>Determine the vertical profile of the road by adding the hold line grades from each approach together and referring to the below table;</a:t>
            </a:r>
          </a:p>
          <a:p>
            <a:endParaRPr lang="en-AU" dirty="0"/>
          </a:p>
          <a:p>
            <a:endParaRPr lang="en-AU" dirty="0"/>
          </a:p>
          <a:p>
            <a:endParaRPr lang="en-AU" dirty="0"/>
          </a:p>
          <a:p>
            <a:endParaRPr lang="en-AU" dirty="0"/>
          </a:p>
          <a:p>
            <a:endParaRPr lang="en-AU" dirty="0"/>
          </a:p>
          <a:p>
            <a:endParaRPr lang="en-AU" dirty="0"/>
          </a:p>
          <a:p>
            <a:endParaRPr lang="en-AU" u="sng" dirty="0"/>
          </a:p>
          <a:p>
            <a:r>
              <a:rPr lang="en-AU" u="sng" dirty="0"/>
              <a:t>Road Surface Information:</a:t>
            </a:r>
          </a:p>
          <a:p>
            <a:r>
              <a:rPr lang="en-AU" dirty="0"/>
              <a:t>Complete the Road Surface Information section of the Data Collection Sheet for the Immediate and Extended Approaches on both the Left and Right approaches.</a:t>
            </a:r>
          </a:p>
        </p:txBody>
      </p:sp>
      <p:graphicFrame>
        <p:nvGraphicFramePr>
          <p:cNvPr id="5" name="Table 4"/>
          <p:cNvGraphicFramePr>
            <a:graphicFrameLocks noGrp="1"/>
          </p:cNvGraphicFramePr>
          <p:nvPr/>
        </p:nvGraphicFramePr>
        <p:xfrm>
          <a:off x="839788" y="4212549"/>
          <a:ext cx="2918221" cy="1417320"/>
        </p:xfrm>
        <a:graphic>
          <a:graphicData uri="http://schemas.openxmlformats.org/drawingml/2006/table">
            <a:tbl>
              <a:tblPr firstRow="1" bandRow="1">
                <a:tableStyleId>{5C22544A-7EE6-4342-B048-85BDC9FD1C3A}</a:tableStyleId>
              </a:tblPr>
              <a:tblGrid>
                <a:gridCol w="1838101">
                  <a:extLst>
                    <a:ext uri="{9D8B030D-6E8A-4147-A177-3AD203B41FA5}">
                      <a16:colId xmlns:a16="http://schemas.microsoft.com/office/drawing/2014/main" val="1151687347"/>
                    </a:ext>
                  </a:extLst>
                </a:gridCol>
                <a:gridCol w="1080120">
                  <a:extLst>
                    <a:ext uri="{9D8B030D-6E8A-4147-A177-3AD203B41FA5}">
                      <a16:colId xmlns:a16="http://schemas.microsoft.com/office/drawing/2014/main" val="3620341676"/>
                    </a:ext>
                  </a:extLst>
                </a:gridCol>
              </a:tblGrid>
              <a:tr h="0">
                <a:tc>
                  <a:txBody>
                    <a:bodyPr/>
                    <a:lstStyle/>
                    <a:p>
                      <a:r>
                        <a:rPr lang="en-AU" sz="1050" dirty="0"/>
                        <a:t>Grade</a:t>
                      </a:r>
                    </a:p>
                  </a:txBody>
                  <a:tcPr/>
                </a:tc>
                <a:tc>
                  <a:txBody>
                    <a:bodyPr/>
                    <a:lstStyle/>
                    <a:p>
                      <a:r>
                        <a:rPr lang="en-AU" sz="1050" dirty="0"/>
                        <a:t>Road Profile</a:t>
                      </a:r>
                    </a:p>
                  </a:txBody>
                  <a:tcPr/>
                </a:tc>
                <a:extLst>
                  <a:ext uri="{0D108BD9-81ED-4DB2-BD59-A6C34878D82A}">
                    <a16:rowId xmlns:a16="http://schemas.microsoft.com/office/drawing/2014/main" val="1575703639"/>
                  </a:ext>
                </a:extLst>
              </a:tr>
              <a:tr h="0">
                <a:tc>
                  <a:txBody>
                    <a:bodyPr/>
                    <a:lstStyle/>
                    <a:p>
                      <a:r>
                        <a:rPr lang="en-AU" sz="1050" dirty="0"/>
                        <a:t>&lt;8%</a:t>
                      </a:r>
                    </a:p>
                  </a:txBody>
                  <a:tcPr/>
                </a:tc>
                <a:tc>
                  <a:txBody>
                    <a:bodyPr/>
                    <a:lstStyle/>
                    <a:p>
                      <a:r>
                        <a:rPr lang="en-AU" sz="1050" dirty="0"/>
                        <a:t>Level</a:t>
                      </a:r>
                    </a:p>
                  </a:txBody>
                  <a:tcPr/>
                </a:tc>
                <a:extLst>
                  <a:ext uri="{0D108BD9-81ED-4DB2-BD59-A6C34878D82A}">
                    <a16:rowId xmlns:a16="http://schemas.microsoft.com/office/drawing/2014/main" val="146928031"/>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050" b="0" i="0" u="none" strike="noStrike" kern="1200" baseline="0" dirty="0">
                          <a:solidFill>
                            <a:schemeClr val="dk1"/>
                          </a:solidFill>
                          <a:latin typeface="+mn-lt"/>
                          <a:ea typeface="+mn-ea"/>
                          <a:cs typeface="+mn-cs"/>
                        </a:rPr>
                        <a:t>≥8% and &lt;12% </a:t>
                      </a:r>
                    </a:p>
                  </a:txBody>
                  <a:tcPr/>
                </a:tc>
                <a:tc>
                  <a:txBody>
                    <a:bodyPr/>
                    <a:lstStyle/>
                    <a:p>
                      <a:r>
                        <a:rPr lang="en-AU" sz="1050" dirty="0"/>
                        <a:t>Minor Hump</a:t>
                      </a:r>
                    </a:p>
                  </a:txBody>
                  <a:tcPr/>
                </a:tc>
                <a:extLst>
                  <a:ext uri="{0D108BD9-81ED-4DB2-BD59-A6C34878D82A}">
                    <a16:rowId xmlns:a16="http://schemas.microsoft.com/office/drawing/2014/main" val="1276703458"/>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050" b="0" i="0" u="none" strike="noStrike" kern="1200" baseline="0" dirty="0">
                          <a:solidFill>
                            <a:schemeClr val="dk1"/>
                          </a:solidFill>
                          <a:latin typeface="+mn-lt"/>
                          <a:ea typeface="+mn-ea"/>
                          <a:cs typeface="+mn-cs"/>
                        </a:rPr>
                        <a:t>≥12% 	</a:t>
                      </a:r>
                    </a:p>
                  </a:txBody>
                  <a:tcPr/>
                </a:tc>
                <a:tc>
                  <a:txBody>
                    <a:bodyPr/>
                    <a:lstStyle/>
                    <a:p>
                      <a:r>
                        <a:rPr lang="en-AU" sz="1050" dirty="0"/>
                        <a:t>Major Hump</a:t>
                      </a:r>
                    </a:p>
                  </a:txBody>
                  <a:tcPr/>
                </a:tc>
                <a:extLst>
                  <a:ext uri="{0D108BD9-81ED-4DB2-BD59-A6C34878D82A}">
                    <a16:rowId xmlns:a16="http://schemas.microsoft.com/office/drawing/2014/main" val="3855409474"/>
                  </a:ext>
                </a:extLst>
              </a:tr>
              <a:tr h="26089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050" b="0" i="0" u="none" strike="noStrike" kern="1200" baseline="0" dirty="0">
                          <a:solidFill>
                            <a:schemeClr val="dk1"/>
                          </a:solidFill>
                          <a:latin typeface="+mn-lt"/>
                          <a:ea typeface="+mn-ea"/>
                          <a:cs typeface="+mn-cs"/>
                        </a:rPr>
                        <a:t>≤-10% on any one side or </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050" b="0" i="0" u="none" strike="noStrike" kern="1200" baseline="0" dirty="0">
                          <a:solidFill>
                            <a:schemeClr val="dk1"/>
                          </a:solidFill>
                          <a:latin typeface="+mn-lt"/>
                          <a:ea typeface="+mn-ea"/>
                          <a:cs typeface="+mn-cs"/>
                        </a:rPr>
                        <a:t>combined grade ≤-12% </a:t>
                      </a:r>
                    </a:p>
                  </a:txBody>
                  <a:tcPr/>
                </a:tc>
                <a:tc>
                  <a:txBody>
                    <a:bodyPr/>
                    <a:lstStyle/>
                    <a:p>
                      <a:r>
                        <a:rPr lang="en-AU" sz="1050" dirty="0"/>
                        <a:t>Dip</a:t>
                      </a:r>
                    </a:p>
                  </a:txBody>
                  <a:tcPr/>
                </a:tc>
                <a:extLst>
                  <a:ext uri="{0D108BD9-81ED-4DB2-BD59-A6C34878D82A}">
                    <a16:rowId xmlns:a16="http://schemas.microsoft.com/office/drawing/2014/main" val="3250262744"/>
                  </a:ext>
                </a:extLst>
              </a:tr>
            </a:tbl>
          </a:graphicData>
        </a:graphic>
      </p:graphicFrame>
    </p:spTree>
    <p:extLst>
      <p:ext uri="{BB962C8B-B14F-4D97-AF65-F5344CB8AC3E}">
        <p14:creationId xmlns:p14="http://schemas.microsoft.com/office/powerpoint/2010/main" val="2204424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The ALCAM Process</a:t>
            </a:r>
          </a:p>
        </p:txBody>
      </p:sp>
      <p:sp>
        <p:nvSpPr>
          <p:cNvPr id="6" name="Text Placeholder 5"/>
          <p:cNvSpPr>
            <a:spLocks noGrp="1"/>
          </p:cNvSpPr>
          <p:nvPr>
            <p:ph type="body" sz="half" idx="2"/>
          </p:nvPr>
        </p:nvSpPr>
        <p:spPr/>
        <p:txBody>
          <a:bodyPr/>
          <a:lstStyle/>
          <a:p>
            <a:r>
              <a:rPr lang="en-AU" dirty="0"/>
              <a:t>The ALCAM road model comprises of three separate components: the Infrastructure Model, the Exposure Model and the Consequence Model. Each of these models has a single ‘factor’ as an output that, when combined, produces a risk score for each level crossing: </a:t>
            </a:r>
          </a:p>
          <a:p>
            <a:r>
              <a:rPr lang="en-AU" dirty="0"/>
              <a:t>ALCAM Risk Score = Infrastructure Factor x Exposure Factor x Consequence Factor</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59896" y="629398"/>
            <a:ext cx="4978145" cy="6026175"/>
          </a:xfrm>
        </p:spPr>
      </p:pic>
    </p:spTree>
    <p:extLst>
      <p:ext uri="{BB962C8B-B14F-4D97-AF65-F5344CB8AC3E}">
        <p14:creationId xmlns:p14="http://schemas.microsoft.com/office/powerpoint/2010/main" val="8279823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Additional Approaches</a:t>
            </a:r>
          </a:p>
        </p:txBody>
      </p:sp>
      <p:sp>
        <p:nvSpPr>
          <p:cNvPr id="6" name="Text Placeholder 5"/>
          <p:cNvSpPr>
            <a:spLocks noGrp="1"/>
          </p:cNvSpPr>
          <p:nvPr>
            <p:ph type="body" idx="1"/>
          </p:nvPr>
        </p:nvSpPr>
        <p:spPr/>
        <p:txBody>
          <a:bodyPr>
            <a:normAutofit fontScale="77500" lnSpcReduction="20000"/>
          </a:bodyPr>
          <a:lstStyle/>
          <a:p>
            <a:r>
              <a:rPr lang="en-AU" dirty="0"/>
              <a:t>Some level crossing locations may have approaches other than the primary left and right approaches. Usually these approaches are side roads or junctions adjoining the primary approach roads.</a:t>
            </a:r>
          </a:p>
          <a:p>
            <a:r>
              <a:rPr lang="en-AU" dirty="0"/>
              <a:t>Where these additional approaches have a unique S1/SSD point which is not located on the primary approaches, these additional approaches need to be assessed in the same manner as the primary approaches.</a:t>
            </a:r>
          </a:p>
          <a:p>
            <a:r>
              <a:rPr lang="en-AU" dirty="0"/>
              <a:t>Where the S1/SSD point for this additional approach is located on the primary approach and within the primary approach’s S1/SSD point, then this approach only needs to be considered for compliance with AS1742.7. i.e. advanced warning installed and positioned correctly.</a:t>
            </a:r>
          </a:p>
        </p:txBody>
      </p:sp>
    </p:spTree>
    <p:extLst>
      <p:ext uri="{BB962C8B-B14F-4D97-AF65-F5344CB8AC3E}">
        <p14:creationId xmlns:p14="http://schemas.microsoft.com/office/powerpoint/2010/main" val="2756048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19 – S1 Grade Positions – Additional Approaches with a unique S1/SSD point</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Using the appropriate S1 table, determine the preliminary S1 distance based on the 85</a:t>
            </a:r>
            <a:r>
              <a:rPr lang="en-AU" baseline="30000" dirty="0"/>
              <a:t>th</a:t>
            </a:r>
            <a:r>
              <a:rPr lang="en-AU" dirty="0"/>
              <a:t> percentile speed, largest permitted vehicle, road surface treatment and an initial road grade of 0 percent.</a:t>
            </a:r>
          </a:p>
          <a:p>
            <a:pPr marL="228600" lvl="0" indent="-228600">
              <a:buFont typeface="+mj-lt"/>
              <a:buAutoNum type="arabicPeriod"/>
            </a:pPr>
            <a:r>
              <a:rPr lang="en-AU" dirty="0"/>
              <a:t>Measure S1 grades over a minimum of four equal length increments (5 measurements) between the hold point and the preliminary S1 point. Some of these measurement locations may be the same as locations used for the primary approach.</a:t>
            </a:r>
          </a:p>
          <a:p>
            <a:pPr marL="228600" lvl="0" indent="-228600">
              <a:buFont typeface="+mj-lt"/>
              <a:buAutoNum type="arabicPeriod"/>
            </a:pPr>
            <a:r>
              <a:rPr lang="en-AU" dirty="0"/>
              <a:t>Calculate the average S1 grade using the five measured grades.</a:t>
            </a:r>
          </a:p>
          <a:p>
            <a:pPr marL="228600" lvl="0" indent="-228600">
              <a:buFont typeface="+mj-lt"/>
              <a:buAutoNum type="arabicPeriod"/>
            </a:pPr>
            <a:r>
              <a:rPr lang="en-AU" dirty="0"/>
              <a:t>Using the appropriate S1 table, the calculated average S1 grade, the 85</a:t>
            </a:r>
            <a:r>
              <a:rPr lang="en-AU" baseline="30000" dirty="0"/>
              <a:t>th</a:t>
            </a:r>
            <a:r>
              <a:rPr lang="en-AU" dirty="0"/>
              <a:t> percentile speed, road surface treatment and the largest permitted vehicle, determine the S1 distance for the crossing.</a:t>
            </a:r>
          </a:p>
          <a:p>
            <a:endParaRPr lang="en-AU" dirty="0"/>
          </a:p>
        </p:txBody>
      </p:sp>
    </p:spTree>
    <p:extLst>
      <p:ext uri="{BB962C8B-B14F-4D97-AF65-F5344CB8AC3E}">
        <p14:creationId xmlns:p14="http://schemas.microsoft.com/office/powerpoint/2010/main" val="28280951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20 – S1/SSD Position – Additional Approaches with a unique S1/SSD point</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Measure to the S1/SSD point</a:t>
            </a:r>
          </a:p>
          <a:p>
            <a:pPr marL="228600" lvl="0" indent="-228600">
              <a:buFont typeface="+mj-lt"/>
              <a:buAutoNum type="arabicPeriod"/>
            </a:pPr>
            <a:r>
              <a:rPr lang="en-AU" dirty="0"/>
              <a:t>Determine if the sighting is unobstructed for the full length back to the crossing controls from the SSD position.</a:t>
            </a:r>
          </a:p>
          <a:p>
            <a:pPr marL="228600" lvl="0" indent="-228600">
              <a:buFont typeface="+mj-lt"/>
              <a:buAutoNum type="arabicPeriod"/>
            </a:pPr>
            <a:r>
              <a:rPr lang="en-AU" dirty="0"/>
              <a:t>Measure available S2 sighting and bearing – UP direction</a:t>
            </a:r>
          </a:p>
          <a:p>
            <a:pPr marL="228600" lvl="0" indent="-228600">
              <a:buFont typeface="+mj-lt"/>
              <a:buAutoNum type="arabicPeriod"/>
            </a:pPr>
            <a:r>
              <a:rPr lang="en-AU" dirty="0"/>
              <a:t>Measure distance and bearing along the road back to the centre of the crossing</a:t>
            </a:r>
          </a:p>
          <a:p>
            <a:pPr marL="228600" lvl="0" indent="-228600">
              <a:buFont typeface="+mj-lt"/>
              <a:buAutoNum type="arabicPeriod"/>
            </a:pPr>
            <a:r>
              <a:rPr lang="en-AU" dirty="0"/>
              <a:t>Measure available S2 sighting and bearing – DOWN direction</a:t>
            </a:r>
          </a:p>
          <a:p>
            <a:pPr marL="228600" indent="-228600">
              <a:buFont typeface="+mj-lt"/>
              <a:buAutoNum type="arabicPeriod"/>
            </a:pPr>
            <a:r>
              <a:rPr lang="en-AU" dirty="0"/>
              <a:t>From the S1/SSD point, measure along the roadway out to the point of maximum achievable SSD and record this distance on your Data Collection Sheet.</a:t>
            </a:r>
          </a:p>
          <a:p>
            <a:pPr marL="228600" lvl="0" indent="-228600">
              <a:buFont typeface="+mj-lt"/>
              <a:buAutoNum type="arabicPeriod"/>
            </a:pPr>
            <a:endParaRPr lang="en-AU" dirty="0"/>
          </a:p>
        </p:txBody>
      </p:sp>
    </p:spTree>
    <p:extLst>
      <p:ext uri="{BB962C8B-B14F-4D97-AF65-F5344CB8AC3E}">
        <p14:creationId xmlns:p14="http://schemas.microsoft.com/office/powerpoint/2010/main" val="29848603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AU" dirty="0"/>
              <a:t>Example S1/S2 Sighting &amp; Photographs</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3" y="2058196"/>
            <a:ext cx="3747950" cy="2810963"/>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42420" y="3717032"/>
            <a:ext cx="3747953" cy="2810965"/>
          </a:xfrm>
        </p:spPr>
      </p:pic>
      <p:pic>
        <p:nvPicPr>
          <p:cNvPr id="7" name="Content Placeholder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7" y="2066501"/>
            <a:ext cx="3746845" cy="2810133"/>
          </a:xfrm>
          <a:prstGeom prst="rect">
            <a:avLst/>
          </a:prstGeom>
        </p:spPr>
      </p:pic>
      <p:sp>
        <p:nvSpPr>
          <p:cNvPr id="2" name="TextBox 1"/>
          <p:cNvSpPr txBox="1"/>
          <p:nvPr/>
        </p:nvSpPr>
        <p:spPr>
          <a:xfrm>
            <a:off x="838201" y="4885231"/>
            <a:ext cx="3404219" cy="923330"/>
          </a:xfrm>
          <a:prstGeom prst="rect">
            <a:avLst/>
          </a:prstGeom>
          <a:noFill/>
        </p:spPr>
        <p:txBody>
          <a:bodyPr wrap="square" rtlCol="0">
            <a:spAutoFit/>
          </a:bodyPr>
          <a:lstStyle/>
          <a:p>
            <a:pPr algn="ctr"/>
            <a:r>
              <a:rPr lang="en-AU" dirty="0"/>
              <a:t>↑  S2 Sighting – Additional Approach Up Track</a:t>
            </a:r>
          </a:p>
          <a:p>
            <a:pPr algn="ctr"/>
            <a:endParaRPr lang="en-AU" dirty="0"/>
          </a:p>
        </p:txBody>
      </p:sp>
      <p:sp>
        <p:nvSpPr>
          <p:cNvPr id="8" name="TextBox 7"/>
          <p:cNvSpPr txBox="1"/>
          <p:nvPr/>
        </p:nvSpPr>
        <p:spPr>
          <a:xfrm>
            <a:off x="7990373" y="4885231"/>
            <a:ext cx="3404219" cy="923330"/>
          </a:xfrm>
          <a:prstGeom prst="rect">
            <a:avLst/>
          </a:prstGeom>
          <a:noFill/>
        </p:spPr>
        <p:txBody>
          <a:bodyPr wrap="square" rtlCol="0">
            <a:spAutoFit/>
          </a:bodyPr>
          <a:lstStyle/>
          <a:p>
            <a:pPr algn="ctr"/>
            <a:r>
              <a:rPr lang="en-AU" dirty="0"/>
              <a:t>↑  S2 Sighting – Additional Approach Down Track</a:t>
            </a:r>
          </a:p>
          <a:p>
            <a:pPr algn="ctr"/>
            <a:endParaRPr lang="en-AU" dirty="0"/>
          </a:p>
        </p:txBody>
      </p:sp>
      <p:sp>
        <p:nvSpPr>
          <p:cNvPr id="9" name="TextBox 8"/>
          <p:cNvSpPr txBox="1"/>
          <p:nvPr/>
        </p:nvSpPr>
        <p:spPr>
          <a:xfrm>
            <a:off x="4586154" y="2793702"/>
            <a:ext cx="3094022" cy="923330"/>
          </a:xfrm>
          <a:prstGeom prst="rect">
            <a:avLst/>
          </a:prstGeom>
          <a:noFill/>
        </p:spPr>
        <p:txBody>
          <a:bodyPr wrap="square" rtlCol="0">
            <a:spAutoFit/>
          </a:bodyPr>
          <a:lstStyle/>
          <a:p>
            <a:pPr algn="ctr"/>
            <a:r>
              <a:rPr lang="en-AU" dirty="0"/>
              <a:t>↓  S1 Sighting – Additional Approach</a:t>
            </a:r>
          </a:p>
          <a:p>
            <a:pPr algn="ctr"/>
            <a:endParaRPr lang="en-AU" dirty="0"/>
          </a:p>
        </p:txBody>
      </p:sp>
    </p:spTree>
    <p:extLst>
      <p:ext uri="{BB962C8B-B14F-4D97-AF65-F5344CB8AC3E}">
        <p14:creationId xmlns:p14="http://schemas.microsoft.com/office/powerpoint/2010/main" val="29910398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21 – S1/SSD Position – Additional Approaches with a unique S1/SSD point</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Take photograph of S2 – Up direction</a:t>
            </a:r>
          </a:p>
          <a:p>
            <a:pPr marL="228600" lvl="0" indent="-228600">
              <a:buFont typeface="+mj-lt"/>
              <a:buAutoNum type="arabicPeriod"/>
            </a:pPr>
            <a:r>
              <a:rPr lang="en-AU" dirty="0"/>
              <a:t>Take photograph of S1 – Left Approach</a:t>
            </a:r>
          </a:p>
          <a:p>
            <a:pPr marL="228600" lvl="0" indent="-228600">
              <a:buFont typeface="+mj-lt"/>
              <a:buAutoNum type="arabicPeriod"/>
            </a:pPr>
            <a:r>
              <a:rPr lang="en-AU" dirty="0"/>
              <a:t>Take photograph of S2 – Down direction</a:t>
            </a:r>
          </a:p>
        </p:txBody>
      </p:sp>
    </p:spTree>
    <p:extLst>
      <p:ext uri="{BB962C8B-B14F-4D97-AF65-F5344CB8AC3E}">
        <p14:creationId xmlns:p14="http://schemas.microsoft.com/office/powerpoint/2010/main" val="30898148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lstStyle/>
          <a:p>
            <a:r>
              <a:rPr lang="en-AU" dirty="0"/>
              <a:t>Location 22 – Maximum SSD Position – Additional Approaches with a unique S1/SSD point</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Determine and measure out to the Maximum Available SSD point</a:t>
            </a:r>
          </a:p>
        </p:txBody>
      </p:sp>
    </p:spTree>
    <p:extLst>
      <p:ext uri="{BB962C8B-B14F-4D97-AF65-F5344CB8AC3E}">
        <p14:creationId xmlns:p14="http://schemas.microsoft.com/office/powerpoint/2010/main" val="11215176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p:blipFill>
        <p:spPr>
          <a:xfrm>
            <a:off x="4772025" y="1269396"/>
            <a:ext cx="5400675" cy="5400675"/>
          </a:xfrm>
        </p:spPr>
      </p:pic>
      <p:sp>
        <p:nvSpPr>
          <p:cNvPr id="17" name="Title 16"/>
          <p:cNvSpPr>
            <a:spLocks noGrp="1"/>
          </p:cNvSpPr>
          <p:nvPr>
            <p:ph type="title"/>
          </p:nvPr>
        </p:nvSpPr>
        <p:spPr/>
        <p:txBody>
          <a:bodyPr>
            <a:normAutofit fontScale="90000"/>
          </a:bodyPr>
          <a:lstStyle/>
          <a:p>
            <a:r>
              <a:rPr lang="en-AU" dirty="0"/>
              <a:t>Location 23 – Signage/Pavement Marking Positions – Additional Approaches with a unique S1/SSD point</a:t>
            </a:r>
          </a:p>
        </p:txBody>
      </p:sp>
      <p:sp>
        <p:nvSpPr>
          <p:cNvPr id="18" name="Text Placeholder 17"/>
          <p:cNvSpPr>
            <a:spLocks noGrp="1"/>
          </p:cNvSpPr>
          <p:nvPr>
            <p:ph type="body" sz="half" idx="2"/>
          </p:nvPr>
        </p:nvSpPr>
        <p:spPr/>
        <p:txBody>
          <a:bodyPr/>
          <a:lstStyle/>
          <a:p>
            <a:pPr marL="228600" lvl="0" indent="-228600">
              <a:buFont typeface="+mj-lt"/>
              <a:buAutoNum type="arabicPeriod"/>
            </a:pPr>
            <a:r>
              <a:rPr lang="en-AU" dirty="0"/>
              <a:t>On the return back to the intersection, photograph and measure the location of advanced warning signage and pavement markings making notes on your Data Collection Sheet of all photographs taken and recording all measurements taken on the site sketch.</a:t>
            </a:r>
          </a:p>
          <a:p>
            <a:pPr marL="228600" indent="-228600">
              <a:buFont typeface="+mj-lt"/>
              <a:buAutoNum type="arabicPeriod"/>
            </a:pPr>
            <a:r>
              <a:rPr lang="en-AU" dirty="0"/>
              <a:t>Take a photograph of the intersection controls for this additional approach</a:t>
            </a:r>
          </a:p>
          <a:p>
            <a:pPr marL="228600" indent="-228600">
              <a:buFont typeface="+mj-lt"/>
              <a:buAutoNum type="arabicPeriod"/>
            </a:pPr>
            <a:r>
              <a:rPr lang="en-AU" dirty="0"/>
              <a:t>On the return back to the crossing, measure the distance from the intersection back to the crossing, record this measurement on the site sketch.</a:t>
            </a:r>
          </a:p>
          <a:p>
            <a:pPr marL="228600" indent="-228600">
              <a:buFont typeface="+mj-lt"/>
              <a:buAutoNum type="arabicPeriod"/>
            </a:pPr>
            <a:endParaRPr lang="en-AU" dirty="0"/>
          </a:p>
        </p:txBody>
      </p:sp>
    </p:spTree>
    <p:extLst>
      <p:ext uri="{BB962C8B-B14F-4D97-AF65-F5344CB8AC3E}">
        <p14:creationId xmlns:p14="http://schemas.microsoft.com/office/powerpoint/2010/main" val="39801174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Control Points</a:t>
            </a:r>
          </a:p>
        </p:txBody>
      </p:sp>
      <p:sp>
        <p:nvSpPr>
          <p:cNvPr id="6" name="Text Placeholder 5"/>
          <p:cNvSpPr>
            <a:spLocks noGrp="1"/>
          </p:cNvSpPr>
          <p:nvPr>
            <p:ph type="body" idx="1"/>
          </p:nvPr>
        </p:nvSpPr>
        <p:spPr/>
        <p:txBody>
          <a:bodyPr>
            <a:normAutofit/>
          </a:bodyPr>
          <a:lstStyle/>
          <a:p>
            <a:r>
              <a:rPr lang="en-AU" dirty="0"/>
              <a:t>Control points are road intersections or road pedestrian crossing facilities that exist close to an exit from a level crossing, and do not give priority to exiting vehicles. </a:t>
            </a:r>
          </a:p>
          <a:p>
            <a:r>
              <a:rPr lang="en-AU" dirty="0"/>
              <a:t>A control point is not necessarily a controlled or uncontrolled side road but depends on the effect an intersection has on traffic exiting the level crossing. </a:t>
            </a:r>
          </a:p>
        </p:txBody>
      </p:sp>
    </p:spTree>
    <p:extLst>
      <p:ext uri="{BB962C8B-B14F-4D97-AF65-F5344CB8AC3E}">
        <p14:creationId xmlns:p14="http://schemas.microsoft.com/office/powerpoint/2010/main" val="41864478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Location 24 – Control Point Positions</a:t>
            </a:r>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5832475" y="1773238"/>
            <a:ext cx="4873625" cy="4873625"/>
          </a:xfrm>
        </p:spPr>
      </p:pic>
      <p:sp>
        <p:nvSpPr>
          <p:cNvPr id="9" name="Text Placeholder 8"/>
          <p:cNvSpPr>
            <a:spLocks noGrp="1"/>
          </p:cNvSpPr>
          <p:nvPr>
            <p:ph type="body" sz="half" idx="2"/>
          </p:nvPr>
        </p:nvSpPr>
        <p:spPr/>
        <p:txBody>
          <a:bodyPr/>
          <a:lstStyle/>
          <a:p>
            <a:endParaRPr lang="en-AU" dirty="0"/>
          </a:p>
          <a:p>
            <a:pPr marL="228600" indent="-228600">
              <a:buFont typeface="+mj-lt"/>
              <a:buAutoNum type="arabicPeriod"/>
            </a:pPr>
            <a:r>
              <a:rPr lang="en-AU" dirty="0"/>
              <a:t>Measure from the outer rail to the closest control point on each side of the crossing.</a:t>
            </a:r>
          </a:p>
          <a:p>
            <a:pPr marL="228600" indent="-228600">
              <a:buFont typeface="+mj-lt"/>
              <a:buAutoNum type="arabicPeriod"/>
            </a:pPr>
            <a:r>
              <a:rPr lang="en-AU" dirty="0"/>
              <a:t>Record the type of control point is being measured to</a:t>
            </a:r>
          </a:p>
          <a:p>
            <a:r>
              <a:rPr lang="en-AU" dirty="0"/>
              <a:t>For a controlled intersection, measure to the Stop/Give Way hold line. If no hold line is present then measure to the control sign.</a:t>
            </a:r>
          </a:p>
          <a:p>
            <a:r>
              <a:rPr lang="en-AU" dirty="0"/>
              <a:t>For an uncontrolled intersection, measure to the extension of the edge of the intersecting road.</a:t>
            </a:r>
          </a:p>
          <a:p>
            <a:r>
              <a:rPr lang="en-AU" dirty="0"/>
              <a:t>Control points only need to be measured &amp; recorded if they are located within 400m of the level crossing exit on sealed roads, or within 200m on unsealed roads.</a:t>
            </a:r>
          </a:p>
          <a:p>
            <a:r>
              <a:rPr lang="en-AU" dirty="0"/>
              <a:t>Note: Where a control point distance is less than the length of the largest vehicle plus 5m, then Short Stacking is present.</a:t>
            </a:r>
          </a:p>
        </p:txBody>
      </p:sp>
    </p:spTree>
    <p:extLst>
      <p:ext uri="{BB962C8B-B14F-4D97-AF65-F5344CB8AC3E}">
        <p14:creationId xmlns:p14="http://schemas.microsoft.com/office/powerpoint/2010/main" val="20696773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9788" y="1243785"/>
            <a:ext cx="4248100" cy="1600200"/>
          </a:xfrm>
        </p:spPr>
        <p:txBody>
          <a:bodyPr/>
          <a:lstStyle/>
          <a:p>
            <a:r>
              <a:rPr lang="en-AU" dirty="0"/>
              <a:t>Photo Naming Conventions</a:t>
            </a:r>
          </a:p>
        </p:txBody>
      </p:sp>
      <p:graphicFrame>
        <p:nvGraphicFramePr>
          <p:cNvPr id="10" name="Content Placeholder 9"/>
          <p:cNvGraphicFramePr>
            <a:graphicFrameLocks noGrp="1"/>
          </p:cNvGraphicFramePr>
          <p:nvPr>
            <p:ph idx="1"/>
          </p:nvPr>
        </p:nvGraphicFramePr>
        <p:xfrm>
          <a:off x="4151783" y="3100988"/>
          <a:ext cx="7346179" cy="3566160"/>
        </p:xfrm>
        <a:graphic>
          <a:graphicData uri="http://schemas.openxmlformats.org/drawingml/2006/table">
            <a:tbl>
              <a:tblPr firstRow="1" bandRow="1">
                <a:tableStyleId>{5C22544A-7EE6-4342-B048-85BDC9FD1C3A}</a:tableStyleId>
              </a:tblPr>
              <a:tblGrid>
                <a:gridCol w="2049791">
                  <a:extLst>
                    <a:ext uri="{9D8B030D-6E8A-4147-A177-3AD203B41FA5}">
                      <a16:colId xmlns:a16="http://schemas.microsoft.com/office/drawing/2014/main" val="3038414753"/>
                    </a:ext>
                  </a:extLst>
                </a:gridCol>
                <a:gridCol w="5296388">
                  <a:extLst>
                    <a:ext uri="{9D8B030D-6E8A-4147-A177-3AD203B41FA5}">
                      <a16:colId xmlns:a16="http://schemas.microsoft.com/office/drawing/2014/main" val="2455286091"/>
                    </a:ext>
                  </a:extLst>
                </a:gridCol>
              </a:tblGrid>
              <a:tr h="244117">
                <a:tc>
                  <a:txBody>
                    <a:bodyPr/>
                    <a:lstStyle/>
                    <a:p>
                      <a:r>
                        <a:rPr lang="en-AU" dirty="0"/>
                        <a:t>Standard Name</a:t>
                      </a:r>
                    </a:p>
                  </a:txBody>
                  <a:tcPr marL="125978" marR="125978"/>
                </a:tc>
                <a:tc>
                  <a:txBody>
                    <a:bodyPr/>
                    <a:lstStyle/>
                    <a:p>
                      <a:r>
                        <a:rPr lang="en-AU" dirty="0"/>
                        <a:t>Description</a:t>
                      </a:r>
                    </a:p>
                  </a:txBody>
                  <a:tcPr marL="125978" marR="125978"/>
                </a:tc>
                <a:extLst>
                  <a:ext uri="{0D108BD9-81ED-4DB2-BD59-A6C34878D82A}">
                    <a16:rowId xmlns:a16="http://schemas.microsoft.com/office/drawing/2014/main" val="1387399389"/>
                  </a:ext>
                </a:extLst>
              </a:tr>
              <a:tr h="2441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LX52.770km_ID</a:t>
                      </a:r>
                    </a:p>
                  </a:txBody>
                  <a:tcPr marL="125978" marR="125978"/>
                </a:tc>
                <a:tc>
                  <a:txBody>
                    <a:bodyPr/>
                    <a:lstStyle/>
                    <a:p>
                      <a:r>
                        <a:rPr lang="en-AU" dirty="0"/>
                        <a:t>Crossing Name and Number</a:t>
                      </a:r>
                    </a:p>
                  </a:txBody>
                  <a:tcPr marL="125978" marR="125978"/>
                </a:tc>
                <a:extLst>
                  <a:ext uri="{0D108BD9-81ED-4DB2-BD59-A6C34878D82A}">
                    <a16:rowId xmlns:a16="http://schemas.microsoft.com/office/drawing/2014/main" val="1776765755"/>
                  </a:ext>
                </a:extLst>
              </a:tr>
              <a:tr h="2441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LX52.770km_Overview</a:t>
                      </a:r>
                    </a:p>
                  </a:txBody>
                  <a:tcPr marL="125978" marR="125978"/>
                </a:tc>
                <a:tc>
                  <a:txBody>
                    <a:bodyPr/>
                    <a:lstStyle/>
                    <a:p>
                      <a:r>
                        <a:rPr lang="en-AU" dirty="0"/>
                        <a:t>General overview of crossing</a:t>
                      </a:r>
                    </a:p>
                  </a:txBody>
                  <a:tcPr marL="125978" marR="125978"/>
                </a:tc>
                <a:extLst>
                  <a:ext uri="{0D108BD9-81ED-4DB2-BD59-A6C34878D82A}">
                    <a16:rowId xmlns:a16="http://schemas.microsoft.com/office/drawing/2014/main" val="3148566722"/>
                  </a:ext>
                </a:extLst>
              </a:tr>
              <a:tr h="2441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LX52.770km_S2LU</a:t>
                      </a:r>
                    </a:p>
                  </a:txBody>
                  <a:tcPr marL="125978" marR="1259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50" b="0" i="0" u="none" strike="noStrike" kern="1200" baseline="0" dirty="0">
                          <a:solidFill>
                            <a:schemeClr val="dk1"/>
                          </a:solidFill>
                          <a:latin typeface="+mn-lt"/>
                          <a:ea typeface="+mn-ea"/>
                          <a:cs typeface="+mn-cs"/>
                        </a:rPr>
                        <a:t>From the S1/SSD point on the left approach facing Up Direction </a:t>
                      </a:r>
                    </a:p>
                  </a:txBody>
                  <a:tcPr marL="125978" marR="125978"/>
                </a:tc>
                <a:extLst>
                  <a:ext uri="{0D108BD9-81ED-4DB2-BD59-A6C34878D82A}">
                    <a16:rowId xmlns:a16="http://schemas.microsoft.com/office/drawing/2014/main" val="1358819763"/>
                  </a:ext>
                </a:extLst>
              </a:tr>
              <a:tr h="244117">
                <a:tc>
                  <a:txBody>
                    <a:bodyPr/>
                    <a:lstStyle/>
                    <a:p>
                      <a:r>
                        <a:rPr lang="en-AU" dirty="0"/>
                        <a:t>LX52.770km_S1LA</a:t>
                      </a:r>
                    </a:p>
                  </a:txBody>
                  <a:tcPr marL="125978" marR="125978"/>
                </a:tc>
                <a:tc>
                  <a:txBody>
                    <a:bodyPr/>
                    <a:lstStyle/>
                    <a:p>
                      <a:r>
                        <a:rPr lang="en-AU" sz="1350" b="0" i="0" u="none" strike="noStrike" kern="1200" baseline="0" dirty="0">
                          <a:solidFill>
                            <a:schemeClr val="dk1"/>
                          </a:solidFill>
                          <a:latin typeface="+mn-lt"/>
                          <a:ea typeface="+mn-ea"/>
                          <a:cs typeface="+mn-cs"/>
                        </a:rPr>
                        <a:t>From the S1/SSD point on the left approach facing to crossing</a:t>
                      </a:r>
                      <a:endParaRPr lang="en-AU" dirty="0"/>
                    </a:p>
                  </a:txBody>
                  <a:tcPr marL="125978" marR="125978"/>
                </a:tc>
                <a:extLst>
                  <a:ext uri="{0D108BD9-81ED-4DB2-BD59-A6C34878D82A}">
                    <a16:rowId xmlns:a16="http://schemas.microsoft.com/office/drawing/2014/main" val="1303781740"/>
                  </a:ext>
                </a:extLst>
              </a:tr>
              <a:tr h="244117">
                <a:tc>
                  <a:txBody>
                    <a:bodyPr/>
                    <a:lstStyle/>
                    <a:p>
                      <a:r>
                        <a:rPr lang="en-AU" dirty="0"/>
                        <a:t>LX52.770km_S2LD</a:t>
                      </a:r>
                    </a:p>
                  </a:txBody>
                  <a:tcPr marL="125978" marR="125978"/>
                </a:tc>
                <a:tc>
                  <a:txBody>
                    <a:bodyPr/>
                    <a:lstStyle/>
                    <a:p>
                      <a:r>
                        <a:rPr lang="en-AU" sz="1350" b="0" i="0" u="none" strike="noStrike" kern="1200" baseline="0" dirty="0">
                          <a:solidFill>
                            <a:schemeClr val="dk1"/>
                          </a:solidFill>
                          <a:latin typeface="+mn-lt"/>
                          <a:ea typeface="+mn-ea"/>
                          <a:cs typeface="+mn-cs"/>
                        </a:rPr>
                        <a:t>From the S1/SSD point on the left approach facing Down Direction </a:t>
                      </a:r>
                      <a:endParaRPr lang="en-AU" dirty="0"/>
                    </a:p>
                  </a:txBody>
                  <a:tcPr marL="125978" marR="125978"/>
                </a:tc>
                <a:extLst>
                  <a:ext uri="{0D108BD9-81ED-4DB2-BD59-A6C34878D82A}">
                    <a16:rowId xmlns:a16="http://schemas.microsoft.com/office/drawing/2014/main" val="3719039755"/>
                  </a:ext>
                </a:extLst>
              </a:tr>
              <a:tr h="244117">
                <a:tc>
                  <a:txBody>
                    <a:bodyPr/>
                    <a:lstStyle/>
                    <a:p>
                      <a:r>
                        <a:rPr lang="en-AU" dirty="0"/>
                        <a:t>LX52.770km_PL</a:t>
                      </a:r>
                    </a:p>
                  </a:txBody>
                  <a:tcPr marL="125978" marR="125978"/>
                </a:tc>
                <a:tc>
                  <a:txBody>
                    <a:bodyPr/>
                    <a:lstStyle/>
                    <a:p>
                      <a:r>
                        <a:rPr lang="en-AU" dirty="0"/>
                        <a:t>Crossing protection</a:t>
                      </a:r>
                      <a:r>
                        <a:rPr lang="en-AU" baseline="0" dirty="0"/>
                        <a:t> on left road approach</a:t>
                      </a:r>
                      <a:endParaRPr lang="en-AU" dirty="0"/>
                    </a:p>
                  </a:txBody>
                  <a:tcPr marL="125978" marR="125978"/>
                </a:tc>
                <a:extLst>
                  <a:ext uri="{0D108BD9-81ED-4DB2-BD59-A6C34878D82A}">
                    <a16:rowId xmlns:a16="http://schemas.microsoft.com/office/drawing/2014/main" val="897468503"/>
                  </a:ext>
                </a:extLst>
              </a:tr>
              <a:tr h="244117">
                <a:tc>
                  <a:txBody>
                    <a:bodyPr/>
                    <a:lstStyle/>
                    <a:p>
                      <a:r>
                        <a:rPr lang="en-AU" dirty="0"/>
                        <a:t>LX52.770km_S3LU</a:t>
                      </a:r>
                    </a:p>
                  </a:txBody>
                  <a:tcPr marL="125978" marR="1259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50" b="0" i="0" u="none" strike="noStrike" kern="1200" baseline="0" dirty="0">
                          <a:solidFill>
                            <a:schemeClr val="dk1"/>
                          </a:solidFill>
                          <a:latin typeface="+mn-lt"/>
                          <a:ea typeface="+mn-ea"/>
                          <a:cs typeface="+mn-cs"/>
                        </a:rPr>
                        <a:t>From the S3 point on the left approach sighting Up Direction 	</a:t>
                      </a:r>
                    </a:p>
                  </a:txBody>
                  <a:tcPr marL="125978" marR="125978"/>
                </a:tc>
                <a:extLst>
                  <a:ext uri="{0D108BD9-81ED-4DB2-BD59-A6C34878D82A}">
                    <a16:rowId xmlns:a16="http://schemas.microsoft.com/office/drawing/2014/main" val="1926988754"/>
                  </a:ext>
                </a:extLst>
              </a:tr>
              <a:tr h="244117">
                <a:tc>
                  <a:txBody>
                    <a:bodyPr/>
                    <a:lstStyle/>
                    <a:p>
                      <a:r>
                        <a:rPr lang="en-AU" dirty="0"/>
                        <a:t>LX52.770km_S3LA</a:t>
                      </a:r>
                    </a:p>
                  </a:txBody>
                  <a:tcPr marL="125978" marR="125978"/>
                </a:tc>
                <a:tc>
                  <a:txBody>
                    <a:bodyPr/>
                    <a:lstStyle/>
                    <a:p>
                      <a:r>
                        <a:rPr lang="en-AU" sz="1350" b="0" i="0" u="none" strike="noStrike" kern="1200" baseline="0" dirty="0">
                          <a:solidFill>
                            <a:schemeClr val="dk1"/>
                          </a:solidFill>
                          <a:latin typeface="+mn-lt"/>
                          <a:ea typeface="+mn-ea"/>
                          <a:cs typeface="+mn-cs"/>
                        </a:rPr>
                        <a:t>From the S3 point on the left approach facing across crossing</a:t>
                      </a:r>
                      <a:endParaRPr lang="en-AU" dirty="0"/>
                    </a:p>
                  </a:txBody>
                  <a:tcPr marL="125978" marR="125978"/>
                </a:tc>
                <a:extLst>
                  <a:ext uri="{0D108BD9-81ED-4DB2-BD59-A6C34878D82A}">
                    <a16:rowId xmlns:a16="http://schemas.microsoft.com/office/drawing/2014/main" val="2425147298"/>
                  </a:ext>
                </a:extLst>
              </a:tr>
              <a:tr h="244117">
                <a:tc>
                  <a:txBody>
                    <a:bodyPr/>
                    <a:lstStyle/>
                    <a:p>
                      <a:r>
                        <a:rPr lang="en-AU" dirty="0"/>
                        <a:t>LX52.770km_S3LD</a:t>
                      </a:r>
                    </a:p>
                  </a:txBody>
                  <a:tcPr marL="125978" marR="125978"/>
                </a:tc>
                <a:tc>
                  <a:txBody>
                    <a:bodyPr/>
                    <a:lstStyle/>
                    <a:p>
                      <a:r>
                        <a:rPr lang="en-AU" sz="1350" b="0" i="0" u="none" strike="noStrike" kern="1200" baseline="0" dirty="0">
                          <a:solidFill>
                            <a:schemeClr val="dk1"/>
                          </a:solidFill>
                          <a:latin typeface="+mn-lt"/>
                          <a:ea typeface="+mn-ea"/>
                          <a:cs typeface="+mn-cs"/>
                        </a:rPr>
                        <a:t>From the S3 point on the left approach sighting Down Direction </a:t>
                      </a:r>
                      <a:endParaRPr lang="en-AU" dirty="0"/>
                    </a:p>
                  </a:txBody>
                  <a:tcPr marL="125978" marR="125978"/>
                </a:tc>
                <a:extLst>
                  <a:ext uri="{0D108BD9-81ED-4DB2-BD59-A6C34878D82A}">
                    <a16:rowId xmlns:a16="http://schemas.microsoft.com/office/drawing/2014/main" val="1376013692"/>
                  </a:ext>
                </a:extLst>
              </a:tr>
              <a:tr h="244117">
                <a:tc>
                  <a:txBody>
                    <a:bodyPr/>
                    <a:lstStyle/>
                    <a:p>
                      <a:r>
                        <a:rPr lang="en-AU" dirty="0"/>
                        <a:t>LX52.770km_TD</a:t>
                      </a:r>
                    </a:p>
                  </a:txBody>
                  <a:tcPr marL="125978" marR="125978"/>
                </a:tc>
                <a:tc>
                  <a:txBody>
                    <a:bodyPr/>
                    <a:lstStyle/>
                    <a:p>
                      <a:r>
                        <a:rPr lang="en-AU" dirty="0"/>
                        <a:t>View</a:t>
                      </a:r>
                      <a:r>
                        <a:rPr lang="en-AU" baseline="0" dirty="0"/>
                        <a:t> across crossing in Down Direction</a:t>
                      </a:r>
                      <a:endParaRPr lang="en-AU" dirty="0"/>
                    </a:p>
                  </a:txBody>
                  <a:tcPr marL="125978" marR="125978"/>
                </a:tc>
                <a:extLst>
                  <a:ext uri="{0D108BD9-81ED-4DB2-BD59-A6C34878D82A}">
                    <a16:rowId xmlns:a16="http://schemas.microsoft.com/office/drawing/2014/main" val="1033403208"/>
                  </a:ext>
                </a:extLst>
              </a:tr>
              <a:tr h="244117">
                <a:tc>
                  <a:txBody>
                    <a:bodyPr/>
                    <a:lstStyle/>
                    <a:p>
                      <a:r>
                        <a:rPr lang="en-AU" dirty="0"/>
                        <a:t>LX52.770km_TU</a:t>
                      </a:r>
                    </a:p>
                  </a:txBody>
                  <a:tcPr marL="125978" marR="12597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dirty="0"/>
                        <a:t>View</a:t>
                      </a:r>
                      <a:r>
                        <a:rPr lang="en-AU" baseline="0" dirty="0"/>
                        <a:t> across crossing in Up Direction</a:t>
                      </a:r>
                      <a:endParaRPr lang="en-AU" dirty="0"/>
                    </a:p>
                  </a:txBody>
                  <a:tcPr marL="125978" marR="125978"/>
                </a:tc>
                <a:extLst>
                  <a:ext uri="{0D108BD9-81ED-4DB2-BD59-A6C34878D82A}">
                    <a16:rowId xmlns:a16="http://schemas.microsoft.com/office/drawing/2014/main" val="192253238"/>
                  </a:ext>
                </a:extLst>
              </a:tr>
            </a:tbl>
          </a:graphicData>
        </a:graphic>
      </p:graphicFrame>
      <p:sp>
        <p:nvSpPr>
          <p:cNvPr id="12" name="Text Placeholder 11"/>
          <p:cNvSpPr>
            <a:spLocks noGrp="1"/>
          </p:cNvSpPr>
          <p:nvPr>
            <p:ph type="body" sz="half" idx="2"/>
          </p:nvPr>
        </p:nvSpPr>
        <p:spPr>
          <a:xfrm>
            <a:off x="839788" y="2843985"/>
            <a:ext cx="3311995" cy="3811588"/>
          </a:xfrm>
        </p:spPr>
        <p:txBody>
          <a:bodyPr/>
          <a:lstStyle/>
          <a:p>
            <a:r>
              <a:rPr lang="en-AU" dirty="0"/>
              <a:t>The use of a standard naming convention for photographs, which includes a standard naming of approach quadrants is recommended. This has the advantage that users of the data can tell by the name of the photograph from which direction and orientation it was taken. </a:t>
            </a:r>
          </a:p>
          <a:p>
            <a:r>
              <a:rPr lang="en-AU" dirty="0"/>
              <a:t>Jurisdictions or organisations may have existing photo naming conventions in place, the table to the right is an example of a naming convention used by some jurisdictions/organisations.</a:t>
            </a:r>
          </a:p>
        </p:txBody>
      </p:sp>
    </p:spTree>
    <p:extLst>
      <p:ext uri="{BB962C8B-B14F-4D97-AF65-F5344CB8AC3E}">
        <p14:creationId xmlns:p14="http://schemas.microsoft.com/office/powerpoint/2010/main" val="429007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701" y="1196752"/>
            <a:ext cx="7992888" cy="5564669"/>
          </a:xfrm>
          <a:prstGeom prst="rect">
            <a:avLst/>
          </a:prstGeom>
        </p:spPr>
      </p:pic>
      <p:sp>
        <p:nvSpPr>
          <p:cNvPr id="2" name="Title 1"/>
          <p:cNvSpPr>
            <a:spLocks noGrp="1"/>
          </p:cNvSpPr>
          <p:nvPr>
            <p:ph type="title"/>
          </p:nvPr>
        </p:nvSpPr>
        <p:spPr/>
        <p:txBody>
          <a:bodyPr/>
          <a:lstStyle/>
          <a:p>
            <a:r>
              <a:rPr lang="en-AU" dirty="0"/>
              <a:t>History of ALCAM</a:t>
            </a:r>
          </a:p>
        </p:txBody>
      </p:sp>
    </p:spTree>
    <p:extLst>
      <p:ext uri="{BB962C8B-B14F-4D97-AF65-F5344CB8AC3E}">
        <p14:creationId xmlns:p14="http://schemas.microsoft.com/office/powerpoint/2010/main" val="27902875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Crossing Control Measures</a:t>
            </a:r>
          </a:p>
        </p:txBody>
      </p:sp>
      <p:sp>
        <p:nvSpPr>
          <p:cNvPr id="6" name="Text Placeholder 5"/>
          <p:cNvSpPr>
            <a:spLocks noGrp="1"/>
          </p:cNvSpPr>
          <p:nvPr>
            <p:ph type="body" idx="1"/>
          </p:nvPr>
        </p:nvSpPr>
        <p:spPr/>
        <p:txBody>
          <a:bodyPr>
            <a:normAutofit/>
          </a:bodyPr>
          <a:lstStyle/>
          <a:p>
            <a:r>
              <a:rPr lang="en-AU" dirty="0"/>
              <a:t>An essential part of an ALCAM assessment is to observe and record all crossing control measures installed at a crossing for both the left &amp; right approaches. These crossing control measures include items such as the primary crossing controls, additional crossing controls and advance warning devices.</a:t>
            </a:r>
          </a:p>
        </p:txBody>
      </p:sp>
    </p:spTree>
    <p:extLst>
      <p:ext uri="{BB962C8B-B14F-4D97-AF65-F5344CB8AC3E}">
        <p14:creationId xmlns:p14="http://schemas.microsoft.com/office/powerpoint/2010/main" val="13763296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Primary Crossing Controls</a:t>
            </a:r>
          </a:p>
        </p:txBody>
      </p:sp>
      <p:sp>
        <p:nvSpPr>
          <p:cNvPr id="9" name="Text Placeholder 8"/>
          <p:cNvSpPr>
            <a:spLocks noGrp="1"/>
          </p:cNvSpPr>
          <p:nvPr>
            <p:ph type="body" sz="half" idx="2"/>
          </p:nvPr>
        </p:nvSpPr>
        <p:spPr/>
        <p:txBody>
          <a:bodyPr/>
          <a:lstStyle/>
          <a:p>
            <a:r>
              <a:rPr lang="en-AU" dirty="0"/>
              <a:t>The primary crossing controls are the controls which are installed at the crossing location and include;</a:t>
            </a:r>
          </a:p>
          <a:p>
            <a:pPr marL="171450" indent="-171450">
              <a:buFont typeface="Arial" panose="020B0604020202020204" pitchFamily="34" charset="0"/>
              <a:buChar char="•"/>
            </a:pPr>
            <a:r>
              <a:rPr lang="en-AU" dirty="0"/>
              <a:t>Full Boom Flashing Lights</a:t>
            </a:r>
          </a:p>
          <a:p>
            <a:pPr marL="171450" indent="-171450">
              <a:buFont typeface="Arial" panose="020B0604020202020204" pitchFamily="34" charset="0"/>
              <a:buChar char="•"/>
            </a:pPr>
            <a:r>
              <a:rPr lang="en-AU" dirty="0"/>
              <a:t>Half Boom Flashing Lights</a:t>
            </a:r>
          </a:p>
          <a:p>
            <a:pPr marL="171450" indent="-171450">
              <a:buFont typeface="Arial" panose="020B0604020202020204" pitchFamily="34" charset="0"/>
              <a:buChar char="•"/>
            </a:pPr>
            <a:r>
              <a:rPr lang="en-AU" dirty="0"/>
              <a:t>Primary Flashing Lights</a:t>
            </a:r>
          </a:p>
          <a:p>
            <a:pPr marL="171450" indent="-171450">
              <a:buFont typeface="Arial" panose="020B0604020202020204" pitchFamily="34" charset="0"/>
              <a:buChar char="•"/>
            </a:pPr>
            <a:r>
              <a:rPr lang="en-AU" dirty="0"/>
              <a:t>Stop Signs</a:t>
            </a:r>
          </a:p>
          <a:p>
            <a:pPr marL="171450" indent="-171450">
              <a:buFont typeface="Arial" panose="020B0604020202020204" pitchFamily="34" charset="0"/>
              <a:buChar char="•"/>
            </a:pPr>
            <a:r>
              <a:rPr lang="en-AU" dirty="0"/>
              <a:t>Give Way Signs</a:t>
            </a:r>
          </a:p>
          <a:p>
            <a:r>
              <a:rPr lang="en-AU" dirty="0"/>
              <a:t>At level crossing sites which have the above controls installed on both sides of the roadway and on both approaches, then the controls are considered to be duplicated.</a:t>
            </a:r>
          </a:p>
          <a:p>
            <a:r>
              <a:rPr lang="en-AU" dirty="0"/>
              <a:t>The primary crossing controls observed at the crossing are to be recorded on the data collection sheet. Note: Only one primary crossing control should be recorded.</a:t>
            </a:r>
          </a:p>
          <a:p>
            <a:endParaRPr lang="en-AU"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3188" y="1895476"/>
            <a:ext cx="6172200" cy="4629149"/>
          </a:xfrm>
        </p:spPr>
      </p:pic>
    </p:spTree>
    <p:extLst>
      <p:ext uri="{BB962C8B-B14F-4D97-AF65-F5344CB8AC3E}">
        <p14:creationId xmlns:p14="http://schemas.microsoft.com/office/powerpoint/2010/main" val="36960383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Additional Crossing Controls</a:t>
            </a:r>
          </a:p>
        </p:txBody>
      </p:sp>
      <p:sp>
        <p:nvSpPr>
          <p:cNvPr id="9" name="Text Placeholder 8"/>
          <p:cNvSpPr>
            <a:spLocks noGrp="1"/>
          </p:cNvSpPr>
          <p:nvPr>
            <p:ph type="body" sz="half" idx="2"/>
          </p:nvPr>
        </p:nvSpPr>
        <p:spPr/>
        <p:txBody>
          <a:bodyPr>
            <a:normAutofit lnSpcReduction="10000"/>
          </a:bodyPr>
          <a:lstStyle/>
          <a:p>
            <a:r>
              <a:rPr lang="en-AU" dirty="0"/>
              <a:t>Additional crossing controls which may be installed at the crossing location include;</a:t>
            </a:r>
          </a:p>
          <a:p>
            <a:pPr marL="171450" indent="-171450">
              <a:buFont typeface="Arial" panose="020B0604020202020204" pitchFamily="34" charset="0"/>
              <a:buChar char="•"/>
            </a:pPr>
            <a:r>
              <a:rPr lang="en-AU" dirty="0"/>
              <a:t>Bells/Audible Warning Devices</a:t>
            </a:r>
          </a:p>
          <a:p>
            <a:pPr marL="171450" indent="-171450">
              <a:buFont typeface="Arial" panose="020B0604020202020204" pitchFamily="34" charset="0"/>
              <a:buChar char="•"/>
            </a:pPr>
            <a:r>
              <a:rPr lang="en-AU" dirty="0"/>
              <a:t>‘Keep Tracks Clear’ Signage</a:t>
            </a:r>
          </a:p>
          <a:p>
            <a:pPr marL="171450" indent="-171450">
              <a:buFont typeface="Arial" panose="020B0604020202020204" pitchFamily="34" charset="0"/>
              <a:buChar char="•"/>
            </a:pPr>
            <a:r>
              <a:rPr lang="en-AU" dirty="0"/>
              <a:t>‘Keep Tracks Clear’ Signage And Yellow Box Marking</a:t>
            </a:r>
          </a:p>
          <a:p>
            <a:pPr marL="171450" indent="-171450">
              <a:buFont typeface="Arial" panose="020B0604020202020204" pitchFamily="34" charset="0"/>
              <a:buChar char="•"/>
            </a:pPr>
            <a:r>
              <a:rPr lang="en-AU" dirty="0"/>
              <a:t>Backing Boards/LED Lights</a:t>
            </a:r>
          </a:p>
          <a:p>
            <a:pPr marL="171450" indent="-171450">
              <a:buFont typeface="Arial" panose="020B0604020202020204" pitchFamily="34" charset="0"/>
              <a:buChar char="•"/>
            </a:pPr>
            <a:r>
              <a:rPr lang="en-AU" dirty="0"/>
              <a:t>Hump/Dip Advisory Signage</a:t>
            </a:r>
          </a:p>
          <a:p>
            <a:pPr marL="171450" indent="-171450">
              <a:buFont typeface="Arial" panose="020B0604020202020204" pitchFamily="34" charset="0"/>
              <a:buChar char="•"/>
            </a:pPr>
            <a:r>
              <a:rPr lang="en-AU" dirty="0"/>
              <a:t>R6-25 Signage</a:t>
            </a:r>
          </a:p>
          <a:p>
            <a:pPr marL="171450" indent="-171450">
              <a:buFont typeface="Arial" panose="020B0604020202020204" pitchFamily="34" charset="0"/>
              <a:buChar char="•"/>
            </a:pPr>
            <a:r>
              <a:rPr lang="en-AU" dirty="0"/>
              <a:t>Train Speed Advisory Signage For Road Users</a:t>
            </a:r>
          </a:p>
          <a:p>
            <a:pPr marL="171450" indent="-171450">
              <a:buFont typeface="Arial" panose="020B0604020202020204" pitchFamily="34" charset="0"/>
              <a:buChar char="•"/>
            </a:pPr>
            <a:r>
              <a:rPr lang="en-AU" dirty="0"/>
              <a:t>Train Activated Strobe Lights</a:t>
            </a:r>
          </a:p>
          <a:p>
            <a:pPr marL="171450" indent="-171450">
              <a:buFont typeface="Arial" panose="020B0604020202020204" pitchFamily="34" charset="0"/>
              <a:buChar char="•"/>
            </a:pPr>
            <a:r>
              <a:rPr lang="en-AU" dirty="0"/>
              <a:t>Short Stacking Signage</a:t>
            </a:r>
          </a:p>
          <a:p>
            <a:pPr marL="171450" indent="-171450">
              <a:buFont typeface="Arial" panose="020B0604020202020204" pitchFamily="34" charset="0"/>
              <a:buChar char="•"/>
            </a:pPr>
            <a:r>
              <a:rPr lang="en-AU" dirty="0"/>
              <a:t>Overhead Mounted Traffic Controls</a:t>
            </a:r>
          </a:p>
          <a:p>
            <a:pPr marL="171450" indent="-171450">
              <a:buFont typeface="Arial" panose="020B0604020202020204" pitchFamily="34" charset="0"/>
              <a:buChar char="•"/>
            </a:pPr>
            <a:r>
              <a:rPr lang="en-AU" dirty="0"/>
              <a:t>RX-9 Crossing Width Marker Assemblies</a:t>
            </a:r>
          </a:p>
          <a:p>
            <a:r>
              <a:rPr lang="en-AU" dirty="0"/>
              <a:t>Additional crossing controls observed at the crossing are to be recorded on the data collection sheet. Note: Multiple additional crossing controls may be recorded.</a:t>
            </a:r>
          </a:p>
          <a:p>
            <a:endParaRPr lang="en-AU"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3188" y="2474119"/>
            <a:ext cx="6172200" cy="3471862"/>
          </a:xfrm>
        </p:spPr>
      </p:pic>
    </p:spTree>
    <p:extLst>
      <p:ext uri="{BB962C8B-B14F-4D97-AF65-F5344CB8AC3E}">
        <p14:creationId xmlns:p14="http://schemas.microsoft.com/office/powerpoint/2010/main" val="38002172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Advance Warning Devices</a:t>
            </a:r>
          </a:p>
        </p:txBody>
      </p:sp>
      <p:sp>
        <p:nvSpPr>
          <p:cNvPr id="9" name="Text Placeholder 8"/>
          <p:cNvSpPr>
            <a:spLocks noGrp="1"/>
          </p:cNvSpPr>
          <p:nvPr>
            <p:ph type="body" sz="half" idx="2"/>
          </p:nvPr>
        </p:nvSpPr>
        <p:spPr/>
        <p:txBody>
          <a:bodyPr>
            <a:normAutofit/>
          </a:bodyPr>
          <a:lstStyle/>
          <a:p>
            <a:r>
              <a:rPr lang="en-AU" dirty="0"/>
              <a:t>Advance warning devices which may be installed at the crossing location include;</a:t>
            </a:r>
          </a:p>
          <a:p>
            <a:pPr marL="171450" indent="-171450">
              <a:buFont typeface="Arial" panose="020B0604020202020204" pitchFamily="34" charset="0"/>
              <a:buChar char="•"/>
            </a:pPr>
            <a:r>
              <a:rPr lang="en-AU" dirty="0"/>
              <a:t>Single Standard Advanced Warning</a:t>
            </a:r>
          </a:p>
          <a:p>
            <a:pPr marL="171450" indent="-171450">
              <a:buFont typeface="Arial" panose="020B0604020202020204" pitchFamily="34" charset="0"/>
              <a:buChar char="•"/>
            </a:pPr>
            <a:r>
              <a:rPr lang="en-AU" dirty="0"/>
              <a:t>Duplicated Standard Advanced Warning</a:t>
            </a:r>
          </a:p>
          <a:p>
            <a:pPr marL="171450" indent="-171450">
              <a:buFont typeface="Arial" panose="020B0604020202020204" pitchFamily="34" charset="0"/>
              <a:buChar char="•"/>
            </a:pPr>
            <a:r>
              <a:rPr lang="en-AU" dirty="0"/>
              <a:t>Single Train Activated Advance Warning (e.g. AAWA)</a:t>
            </a:r>
          </a:p>
          <a:p>
            <a:pPr marL="171450" indent="-171450">
              <a:buFont typeface="Arial" panose="020B0604020202020204" pitchFamily="34" charset="0"/>
              <a:buChar char="•"/>
            </a:pPr>
            <a:r>
              <a:rPr lang="en-AU" dirty="0"/>
              <a:t>Duplicated Train Activated Advance Warning</a:t>
            </a:r>
          </a:p>
          <a:p>
            <a:pPr marL="171450" indent="-171450">
              <a:buFont typeface="Arial" panose="020B0604020202020204" pitchFamily="34" charset="0"/>
              <a:buChar char="•"/>
            </a:pPr>
            <a:r>
              <a:rPr lang="en-AU" dirty="0"/>
              <a:t>Single Large Passive Advance Warning</a:t>
            </a:r>
          </a:p>
          <a:p>
            <a:pPr marL="171450" indent="-171450">
              <a:buFont typeface="Arial" panose="020B0604020202020204" pitchFamily="34" charset="0"/>
              <a:buChar char="•"/>
            </a:pPr>
            <a:r>
              <a:rPr lang="en-AU" dirty="0"/>
              <a:t>Duplicated Large Passive Advance Warning</a:t>
            </a:r>
          </a:p>
          <a:p>
            <a:pPr marL="171450" indent="-171450">
              <a:buFont typeface="Arial" panose="020B0604020202020204" pitchFamily="34" charset="0"/>
              <a:buChar char="•"/>
            </a:pPr>
            <a:r>
              <a:rPr lang="en-AU" dirty="0"/>
              <a:t>Vehicle Activated Advance Warning (e.g. Strobe Lights)</a:t>
            </a:r>
          </a:p>
          <a:p>
            <a:pPr marL="171450" indent="-171450">
              <a:buFont typeface="Arial" panose="020B0604020202020204" pitchFamily="34" charset="0"/>
              <a:buChar char="•"/>
            </a:pPr>
            <a:r>
              <a:rPr lang="en-AU" dirty="0"/>
              <a:t>Passive Tactile Advance Warning (e.g. Rumble Strip)</a:t>
            </a:r>
          </a:p>
          <a:p>
            <a:pPr marL="171450" indent="-171450">
              <a:buFont typeface="Arial" panose="020B0604020202020204" pitchFamily="34" charset="0"/>
              <a:buChar char="•"/>
            </a:pPr>
            <a:r>
              <a:rPr lang="en-AU" dirty="0"/>
              <a:t>Passive Visual Advance Warning (e.g. Stripes)</a:t>
            </a:r>
          </a:p>
          <a:p>
            <a:pPr marL="171450" indent="-171450">
              <a:buFont typeface="Arial" panose="020B0604020202020204" pitchFamily="34" charset="0"/>
              <a:buChar char="•"/>
            </a:pPr>
            <a:r>
              <a:rPr lang="en-AU" dirty="0"/>
              <a:t>‘RAIL-X’ Pavement Marking</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3189" y="1895476"/>
            <a:ext cx="6172198" cy="4629149"/>
          </a:xfrm>
        </p:spPr>
      </p:pic>
    </p:spTree>
    <p:extLst>
      <p:ext uri="{BB962C8B-B14F-4D97-AF65-F5344CB8AC3E}">
        <p14:creationId xmlns:p14="http://schemas.microsoft.com/office/powerpoint/2010/main" val="5068721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dirty="0"/>
              <a:t>Other Control Measures</a:t>
            </a:r>
          </a:p>
        </p:txBody>
      </p:sp>
      <p:sp>
        <p:nvSpPr>
          <p:cNvPr id="9" name="Text Placeholder 8"/>
          <p:cNvSpPr>
            <a:spLocks noGrp="1"/>
          </p:cNvSpPr>
          <p:nvPr>
            <p:ph type="body" sz="half" idx="2"/>
          </p:nvPr>
        </p:nvSpPr>
        <p:spPr>
          <a:xfrm>
            <a:off x="839788" y="2843985"/>
            <a:ext cx="4824164" cy="3811588"/>
          </a:xfrm>
        </p:spPr>
        <p:txBody>
          <a:bodyPr>
            <a:normAutofit/>
          </a:bodyPr>
          <a:lstStyle/>
          <a:p>
            <a:r>
              <a:rPr lang="en-AU" dirty="0"/>
              <a:t>Other control measures which may be present at the crossing location and which need to be recorded include;</a:t>
            </a:r>
          </a:p>
          <a:p>
            <a:pPr marL="171450" indent="-171450">
              <a:buFont typeface="Arial" panose="020B0604020202020204" pitchFamily="34" charset="0"/>
              <a:buChar char="•"/>
            </a:pPr>
            <a:r>
              <a:rPr lang="en-AU" dirty="0"/>
              <a:t>Human Factors</a:t>
            </a:r>
          </a:p>
          <a:p>
            <a:pPr marL="514350" lvl="1" indent="-171450">
              <a:buFont typeface="Arial" panose="020B0604020202020204" pitchFamily="34" charset="0"/>
              <a:buChar char="•"/>
            </a:pPr>
            <a:r>
              <a:rPr lang="en-AU" dirty="0"/>
              <a:t>Localised Public Education Strategies, Red Light Cameras, CCTV Surveillance, Hand Signallers, Public Response Phone Number</a:t>
            </a:r>
          </a:p>
          <a:p>
            <a:pPr marL="171450" indent="-171450">
              <a:buFont typeface="Arial" panose="020B0604020202020204" pitchFamily="34" charset="0"/>
              <a:buChar char="•"/>
            </a:pPr>
            <a:r>
              <a:rPr lang="en-AU" dirty="0"/>
              <a:t>Train Related</a:t>
            </a:r>
          </a:p>
          <a:p>
            <a:pPr marL="514350" lvl="1" indent="-171450">
              <a:buFont typeface="Arial" panose="020B0604020202020204" pitchFamily="34" charset="0"/>
              <a:buChar char="•"/>
            </a:pPr>
            <a:r>
              <a:rPr lang="en-AU" dirty="0"/>
              <a:t>Reschedule Train to Avoid Conflict, Whistle Boards, Reduce Train Speed (to achieve S2/S3)</a:t>
            </a:r>
          </a:p>
          <a:p>
            <a:pPr marL="171450" indent="-171450">
              <a:buFont typeface="Arial" panose="020B0604020202020204" pitchFamily="34" charset="0"/>
              <a:buChar char="•"/>
            </a:pPr>
            <a:r>
              <a:rPr lang="en-AU" dirty="0"/>
              <a:t>Crossing Environment</a:t>
            </a:r>
          </a:p>
          <a:p>
            <a:pPr marL="514350" lvl="1" indent="-171450">
              <a:buFont typeface="Arial" panose="020B0604020202020204" pitchFamily="34" charset="0"/>
              <a:buChar char="•"/>
            </a:pPr>
            <a:r>
              <a:rPr lang="en-AU" dirty="0"/>
              <a:t>Street Lighting at Crossing, Maintenance Programme for Vegetation etc.</a:t>
            </a:r>
          </a:p>
          <a:p>
            <a:pPr marL="171450" indent="-171450">
              <a:buFont typeface="Arial" panose="020B0604020202020204" pitchFamily="34" charset="0"/>
              <a:buChar char="•"/>
            </a:pPr>
            <a:r>
              <a:rPr lang="en-AU" dirty="0"/>
              <a:t>Road Works</a:t>
            </a:r>
          </a:p>
          <a:p>
            <a:pPr marL="514350" lvl="1" indent="-171450">
              <a:buFont typeface="Arial" panose="020B0604020202020204" pitchFamily="34" charset="0"/>
              <a:buChar char="•"/>
            </a:pPr>
            <a:r>
              <a:rPr lang="en-AU" dirty="0"/>
              <a:t>Central Barrier Posts/Median on Road Approach, Vehicle Escape Zones</a:t>
            </a:r>
          </a:p>
          <a:p>
            <a:pPr marL="171450" indent="-171450">
              <a:buFont typeface="Arial" panose="020B0604020202020204" pitchFamily="34" charset="0"/>
              <a:buChar char="•"/>
            </a:pPr>
            <a:r>
              <a:rPr lang="en-AU" dirty="0"/>
              <a:t>Signalling/Detection Systems</a:t>
            </a:r>
          </a:p>
          <a:p>
            <a:pPr marL="514350" lvl="1" indent="-171450">
              <a:buFont typeface="Arial" panose="020B0604020202020204" pitchFamily="34" charset="0"/>
              <a:buChar char="•"/>
            </a:pPr>
            <a:r>
              <a:rPr lang="en-AU" dirty="0"/>
              <a:t>Control of Crossing (CCTV or On Site), Coordinate With Adjacent Traffic Signals, Sign (Active) For Second Oncoming Train Warning, Detectors in Crossing Conflict Zone, Road Traffic Signals (Active) – Secondary Control, Healthy State Monitoring, Queue Relocation</a:t>
            </a:r>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84330" y="2196332"/>
            <a:ext cx="5369916" cy="4027437"/>
          </a:xfrm>
        </p:spPr>
      </p:pic>
    </p:spTree>
    <p:extLst>
      <p:ext uri="{BB962C8B-B14F-4D97-AF65-F5344CB8AC3E}">
        <p14:creationId xmlns:p14="http://schemas.microsoft.com/office/powerpoint/2010/main" val="39509335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Measurement Methods &amp; Devices</a:t>
            </a:r>
          </a:p>
        </p:txBody>
      </p:sp>
      <p:sp>
        <p:nvSpPr>
          <p:cNvPr id="6" name="Text Placeholder 5"/>
          <p:cNvSpPr>
            <a:spLocks noGrp="1"/>
          </p:cNvSpPr>
          <p:nvPr>
            <p:ph type="body" idx="1"/>
          </p:nvPr>
        </p:nvSpPr>
        <p:spPr>
          <a:xfrm>
            <a:off x="831851" y="3789042"/>
            <a:ext cx="10515600" cy="2736302"/>
          </a:xfrm>
        </p:spPr>
        <p:txBody>
          <a:bodyPr>
            <a:normAutofit/>
          </a:bodyPr>
          <a:lstStyle/>
          <a:p>
            <a:r>
              <a:rPr lang="en-AU" dirty="0"/>
              <a:t>When undertaking an ALCAM assessment, there are a variety of ways to undertake field measurements.</a:t>
            </a:r>
          </a:p>
          <a:p>
            <a:endParaRPr lang="en-AU" dirty="0"/>
          </a:p>
        </p:txBody>
      </p:sp>
    </p:spTree>
    <p:extLst>
      <p:ext uri="{BB962C8B-B14F-4D97-AF65-F5344CB8AC3E}">
        <p14:creationId xmlns:p14="http://schemas.microsoft.com/office/powerpoint/2010/main" val="28802959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068" y="784980"/>
            <a:ext cx="4320108" cy="1600200"/>
          </a:xfrm>
        </p:spPr>
        <p:txBody>
          <a:bodyPr/>
          <a:lstStyle/>
          <a:p>
            <a:r>
              <a:rPr lang="en-AU" dirty="0"/>
              <a:t>Range Finding Binoculars</a:t>
            </a: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a:stretch>
            <a:fillRect/>
          </a:stretch>
        </p:blipFill>
        <p:spPr>
          <a:xfrm>
            <a:off x="7070146" y="1916832"/>
            <a:ext cx="4544657" cy="3588502"/>
          </a:xfrm>
        </p:spPr>
      </p:pic>
      <p:sp>
        <p:nvSpPr>
          <p:cNvPr id="4" name="Text Placeholder 3"/>
          <p:cNvSpPr>
            <a:spLocks noGrp="1"/>
          </p:cNvSpPr>
          <p:nvPr>
            <p:ph type="body" sz="half" idx="2"/>
          </p:nvPr>
        </p:nvSpPr>
        <p:spPr>
          <a:xfrm>
            <a:off x="794068" y="2385180"/>
            <a:ext cx="5970942" cy="3811588"/>
          </a:xfrm>
        </p:spPr>
        <p:txBody>
          <a:bodyPr>
            <a:normAutofit lnSpcReduction="10000"/>
          </a:bodyPr>
          <a:lstStyle/>
          <a:p>
            <a:pPr>
              <a:lnSpc>
                <a:spcPct val="100000"/>
              </a:lnSpc>
            </a:pPr>
            <a:r>
              <a:rPr lang="en-AU" sz="1800" dirty="0"/>
              <a:t>Distances to distant or inaccessible objects can be measured quickly and accurately with the use of laser range finding binoculars. </a:t>
            </a:r>
          </a:p>
          <a:p>
            <a:pPr>
              <a:lnSpc>
                <a:spcPct val="100000"/>
              </a:lnSpc>
            </a:pPr>
            <a:r>
              <a:rPr lang="en-AU" sz="1800" dirty="0"/>
              <a:t>The precision of range finding binoculars varies, and the manufacturer’s specifications should be consulted to ensure the measurement precision is adequate. A precision of +/– 0.5% is considered adequate for the measurement of the approach signage position and sighting distances.  </a:t>
            </a:r>
          </a:p>
          <a:p>
            <a:pPr>
              <a:lnSpc>
                <a:spcPct val="100000"/>
              </a:lnSpc>
            </a:pPr>
            <a:r>
              <a:rPr lang="en-AU" sz="1800" dirty="0"/>
              <a:t>Some range finding binoculars are also equipped with an electronic compass for the measurement of bearings and/or angles. When utilising this feature, be aware of the potential for magnetic interference from rails, overhead wiring and other metal objects in the vicinity.</a:t>
            </a:r>
          </a:p>
        </p:txBody>
      </p:sp>
    </p:spTree>
    <p:extLst>
      <p:ext uri="{BB962C8B-B14F-4D97-AF65-F5344CB8AC3E}">
        <p14:creationId xmlns:p14="http://schemas.microsoft.com/office/powerpoint/2010/main" val="13746300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Measuring Wheel</a:t>
            </a:r>
          </a:p>
        </p:txBody>
      </p:sp>
      <p:sp>
        <p:nvSpPr>
          <p:cNvPr id="18" name="Text Placeholder 17"/>
          <p:cNvSpPr>
            <a:spLocks noGrp="1"/>
          </p:cNvSpPr>
          <p:nvPr>
            <p:ph type="body" sz="half" idx="2"/>
          </p:nvPr>
        </p:nvSpPr>
        <p:spPr>
          <a:xfrm>
            <a:off x="839788" y="2853810"/>
            <a:ext cx="5328220" cy="3811588"/>
          </a:xfrm>
        </p:spPr>
        <p:txBody>
          <a:bodyPr>
            <a:normAutofit/>
          </a:bodyPr>
          <a:lstStyle/>
          <a:p>
            <a:r>
              <a:rPr lang="en-AU" sz="1600" dirty="0"/>
              <a:t>Commonly available, easily portable measuring wheels provide a ready means of measuring distances on roadways to a precision of 0.1m, which is considered adequate for nearly all dimensions required by ALCAM. </a:t>
            </a:r>
          </a:p>
          <a:p>
            <a:r>
              <a:rPr lang="en-AU" sz="1600" dirty="0"/>
              <a:t>For safety and to avoid interfering with signalling circuits, use a rubber-wheeled measuring wheel when measuring across tracks. </a:t>
            </a:r>
          </a:p>
          <a:p>
            <a:r>
              <a:rPr lang="en-AU" sz="1600" dirty="0"/>
              <a:t>Measuring wheels have the advantage of being able to be used by a single operator. The wheel should be rolled directly along the line being measured without wandering, as this would increase the distance being measured. </a:t>
            </a:r>
          </a:p>
        </p:txBody>
      </p:sp>
      <p:pic>
        <p:nvPicPr>
          <p:cNvPr id="4" name="Picture Placeholder 3"/>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5832475" y="1783837"/>
            <a:ext cx="4873625" cy="4873625"/>
          </a:xfrm>
        </p:spPr>
      </p:pic>
    </p:spTree>
    <p:extLst>
      <p:ext uri="{BB962C8B-B14F-4D97-AF65-F5344CB8AC3E}">
        <p14:creationId xmlns:p14="http://schemas.microsoft.com/office/powerpoint/2010/main" val="22184946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Digital Spirit Level</a:t>
            </a:r>
          </a:p>
        </p:txBody>
      </p:sp>
      <p:sp>
        <p:nvSpPr>
          <p:cNvPr id="4" name="Text Placeholder 3"/>
          <p:cNvSpPr>
            <a:spLocks noGrp="1"/>
          </p:cNvSpPr>
          <p:nvPr>
            <p:ph type="body" sz="half" idx="2"/>
          </p:nvPr>
        </p:nvSpPr>
        <p:spPr>
          <a:xfrm>
            <a:off x="839789" y="2853810"/>
            <a:ext cx="4824164" cy="3811588"/>
          </a:xfrm>
        </p:spPr>
        <p:txBody>
          <a:bodyPr>
            <a:normAutofit/>
          </a:bodyPr>
          <a:lstStyle/>
          <a:p>
            <a:r>
              <a:rPr lang="en-AU" sz="1800" dirty="0"/>
              <a:t>A digital spirit level can provide a digital readout of slope to indicate whether the road surface is relatively flat or on a slope. It can be used to measure an instantaneous slope at a point on the road. </a:t>
            </a:r>
          </a:p>
          <a:p>
            <a:r>
              <a:rPr lang="en-AU" sz="1800" dirty="0"/>
              <a:t>Digital spirit levels are easily portable and capable of measuring to the required accuracy. </a:t>
            </a: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5832475" y="1783837"/>
            <a:ext cx="4873625" cy="4873625"/>
          </a:xfrm>
        </p:spPr>
      </p:pic>
    </p:spTree>
    <p:extLst>
      <p:ext uri="{BB962C8B-B14F-4D97-AF65-F5344CB8AC3E}">
        <p14:creationId xmlns:p14="http://schemas.microsoft.com/office/powerpoint/2010/main" val="22303632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AU" dirty="0"/>
              <a:t>Tape Measure</a:t>
            </a:r>
          </a:p>
        </p:txBody>
      </p:sp>
      <p:sp>
        <p:nvSpPr>
          <p:cNvPr id="18" name="Text Placeholder 17"/>
          <p:cNvSpPr>
            <a:spLocks noGrp="1"/>
          </p:cNvSpPr>
          <p:nvPr>
            <p:ph type="body" sz="half" idx="2"/>
          </p:nvPr>
        </p:nvSpPr>
        <p:spPr>
          <a:xfrm>
            <a:off x="839788" y="2853810"/>
            <a:ext cx="4968180" cy="3811588"/>
          </a:xfrm>
        </p:spPr>
        <p:txBody>
          <a:bodyPr>
            <a:normAutofit/>
          </a:bodyPr>
          <a:lstStyle/>
          <a:p>
            <a:r>
              <a:rPr lang="en-AU" sz="1600" dirty="0"/>
              <a:t>Tape measures may be used to measure short distances, such as the spacing between tracks, carriageway widths, flange-way gaps and depths. Tape measures generally require two operators. </a:t>
            </a:r>
          </a:p>
          <a:p>
            <a:r>
              <a:rPr lang="en-AU" sz="1600" dirty="0"/>
              <a:t>Metal tape measures must not be used in the vicinity of live overhead wiring or when measuring across circuited tracks. As well as being a safety risk, this may interfere with signalling circuits. </a:t>
            </a:r>
          </a:p>
        </p:txBody>
      </p:sp>
      <p:pic>
        <p:nvPicPr>
          <p:cNvPr id="4" name="Picture Placeholder 3"/>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6825560" y="2776922"/>
            <a:ext cx="2887455" cy="2887455"/>
          </a:xfrm>
        </p:spPr>
      </p:pic>
    </p:spTree>
    <p:extLst>
      <p:ext uri="{BB962C8B-B14F-4D97-AF65-F5344CB8AC3E}">
        <p14:creationId xmlns:p14="http://schemas.microsoft.com/office/powerpoint/2010/main" val="34151332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LCAM - Presentation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CAM - Presentation Template.potx" id="{C4D21936-3B88-416E-9CA5-52E4CB420E8B}" vid="{3DA00F1E-5067-4672-BF8A-93DBD8CB07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984D24FD0F3F4C931B3A706BC8298C" ma:contentTypeVersion="15" ma:contentTypeDescription="Create a new document." ma:contentTypeScope="" ma:versionID="601f4295a2b073c9921e8dcbef0e7bfc">
  <xsd:schema xmlns:xsd="http://www.w3.org/2001/XMLSchema" xmlns:xs="http://www.w3.org/2001/XMLSchema" xmlns:p="http://schemas.microsoft.com/office/2006/metadata/properties" xmlns:ns2="e6595613-fe11-4822-95a7-c831f53be04f" xmlns:ns3="64bbc83f-2a18-4799-9f53-48637d39b3df" targetNamespace="http://schemas.microsoft.com/office/2006/metadata/properties" ma:root="true" ma:fieldsID="1e7eef3674357f05a605d12453c86bb1" ns2:_="" ns3:_="">
    <xsd:import namespace="e6595613-fe11-4822-95a7-c831f53be04f"/>
    <xsd:import namespace="64bbc83f-2a18-4799-9f53-48637d39b3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595613-fe11-4822-95a7-c831f53be0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0c129a9-1af3-4082-b02f-1abf6b9c5a8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bbc83f-2a18-4799-9f53-48637d39b3d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5619991-32c5-4d7a-854f-e7e4c2ea3c21}" ma:internalName="TaxCatchAll" ma:showField="CatchAllData" ma:web="64bbc83f-2a18-4799-9f53-48637d39b3d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4bbc83f-2a18-4799-9f53-48637d39b3df" xsi:nil="true"/>
    <lcf76f155ced4ddcb4097134ff3c332f xmlns="e6595613-fe11-4822-95a7-c831f53be04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5B460-D872-44F5-BD2F-7C4A931E40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595613-fe11-4822-95a7-c831f53be04f"/>
    <ds:schemaRef ds:uri="64bbc83f-2a18-4799-9f53-48637d39b3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4D4020-098B-473C-9805-CCF1404DE759}">
  <ds:schemaRefs>
    <ds:schemaRef ds:uri="http://schemas.microsoft.com/office/2006/metadata/properties"/>
    <ds:schemaRef ds:uri="http://schemas.microsoft.com/office/infopath/2007/PartnerControls"/>
    <ds:schemaRef ds:uri="64bbc83f-2a18-4799-9f53-48637d39b3df"/>
    <ds:schemaRef ds:uri="e6595613-fe11-4822-95a7-c831f53be04f"/>
  </ds:schemaRefs>
</ds:datastoreItem>
</file>

<file path=customXml/itemProps3.xml><?xml version="1.0" encoding="utf-8"?>
<ds:datastoreItem xmlns:ds="http://schemas.openxmlformats.org/officeDocument/2006/customXml" ds:itemID="{4EF51719-5612-4E43-B3E6-30999510C9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ALCAM assessment - Module 2</Template>
  <TotalTime>0</TotalTime>
  <Words>26121</Words>
  <Application>Microsoft Office PowerPoint</Application>
  <PresentationFormat>Widescreen</PresentationFormat>
  <Paragraphs>2908</Paragraphs>
  <Slides>188</Slides>
  <Notes>169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188</vt:i4>
      </vt:variant>
    </vt:vector>
  </HeadingPairs>
  <TitlesOfParts>
    <vt:vector size="196" baseType="lpstr">
      <vt:lpstr>ＭＳ Ｐゴシック</vt:lpstr>
      <vt:lpstr>Aptos</vt:lpstr>
      <vt:lpstr>Arial</vt:lpstr>
      <vt:lpstr>Calibri</vt:lpstr>
      <vt:lpstr>Roboto</vt:lpstr>
      <vt:lpstr>Times New Roman</vt:lpstr>
      <vt:lpstr>Wingdings</vt:lpstr>
      <vt:lpstr>ALCAM - Presentation Template</vt:lpstr>
      <vt:lpstr>Matt Garratt</vt:lpstr>
      <vt:lpstr> </vt:lpstr>
      <vt:lpstr>Consequence of LX incident</vt:lpstr>
      <vt:lpstr>What is ALCAM?</vt:lpstr>
      <vt:lpstr>Benefits of ALCAM</vt:lpstr>
      <vt:lpstr>Course Objectives</vt:lpstr>
      <vt:lpstr>Post-course services</vt:lpstr>
      <vt:lpstr>The ALCAM Process</vt:lpstr>
      <vt:lpstr>History of ALCAM</vt:lpstr>
      <vt:lpstr>The National ALCAM Committee</vt:lpstr>
      <vt:lpstr>National ALCAM Committee members</vt:lpstr>
      <vt:lpstr>ALCAM resources and references</vt:lpstr>
      <vt:lpstr>LXM</vt:lpstr>
      <vt:lpstr> </vt:lpstr>
      <vt:lpstr>Types of level crossings</vt:lpstr>
      <vt:lpstr>Road only crossing</vt:lpstr>
      <vt:lpstr>Single pedestrian mid-block crossing</vt:lpstr>
      <vt:lpstr>The Workings of Level Crossings: Road</vt:lpstr>
      <vt:lpstr>The Workings of Level Crossings: Road Control Examples</vt:lpstr>
      <vt:lpstr>The Workings of Level Crossings: Pedestrian</vt:lpstr>
      <vt:lpstr>The Workings of Level Crossings: Pedestrian Control Examples</vt:lpstr>
      <vt:lpstr>Australian Standard AS1742.7</vt:lpstr>
      <vt:lpstr>AS1742.7: Interpretation of wording used</vt:lpstr>
      <vt:lpstr>AS1742.2: Control Signage - Roads</vt:lpstr>
      <vt:lpstr>AS1742.2: Advance Warning Signage at Passive Controls- Roads</vt:lpstr>
      <vt:lpstr>AS1742.2: Advance Warning Signage at Active Controls- Roads</vt:lpstr>
      <vt:lpstr>Level Crossing Stakeholders:</vt:lpstr>
      <vt:lpstr>Level Crossing Stakeholders:  Stakeholders for ALCAM</vt:lpstr>
      <vt:lpstr>Key level crossing stakeholders</vt:lpstr>
      <vt:lpstr>Level Crossing Site Definition</vt:lpstr>
      <vt:lpstr>Level Crossing Site Definition: Orientation of the Site</vt:lpstr>
      <vt:lpstr>Level Crossing Site Definition: Crossing Quadrants</vt:lpstr>
      <vt:lpstr>Level Crossing Site Definition: Crossing Entities</vt:lpstr>
      <vt:lpstr>Level Crossing Site Definition: Crossing Entities</vt:lpstr>
      <vt:lpstr>Level Crossing Classification</vt:lpstr>
      <vt:lpstr>Level Crossing Classification: Legal Status</vt:lpstr>
      <vt:lpstr>Level Crossing Classification: Access</vt:lpstr>
      <vt:lpstr>Level Crossing Classification: Crossing Class</vt:lpstr>
      <vt:lpstr>Questions… </vt:lpstr>
      <vt:lpstr>Matt Garratt</vt:lpstr>
      <vt:lpstr>Office Based Data Collection</vt:lpstr>
      <vt:lpstr>Crossing Location Details</vt:lpstr>
      <vt:lpstr>Rail Traffic Information</vt:lpstr>
      <vt:lpstr>Road Traffic Information</vt:lpstr>
      <vt:lpstr>Site Assessment Methodology</vt:lpstr>
      <vt:lpstr>Sighting Distances – SSD/S1, S2 &amp; S3</vt:lpstr>
      <vt:lpstr>Sighting Distances – SSD/S1, S2 &amp; S3</vt:lpstr>
      <vt:lpstr>Direction (Bearings/Angles) – Along the Road &amp; Along the Track</vt:lpstr>
      <vt:lpstr>85th Percentile Speed</vt:lpstr>
      <vt:lpstr>Determining the 85th percentile speed</vt:lpstr>
      <vt:lpstr>Example S1 Table</vt:lpstr>
      <vt:lpstr>Location 1 – Level Crossing Vicinity</vt:lpstr>
      <vt:lpstr>Example Photographs</vt:lpstr>
      <vt:lpstr>Location 2 – S3 Position – Left Approach</vt:lpstr>
      <vt:lpstr>Example S3 Sighting</vt:lpstr>
      <vt:lpstr>Location 3 – S3 Grade Positions – Left Approach</vt:lpstr>
      <vt:lpstr>Location 4 – S1 Grade Positions – Left Approach</vt:lpstr>
      <vt:lpstr>Example S1 Table</vt:lpstr>
      <vt:lpstr>Location 5 – S1/Safe Stopping Distance (SSD) Position – Left Approach</vt:lpstr>
      <vt:lpstr>Location 6 – S1/SSD Position – Left Approach</vt:lpstr>
      <vt:lpstr>Example S1/S2 Sighting &amp; Photographs</vt:lpstr>
      <vt:lpstr>Location 7 – Maximum SSD Position – Left Approach</vt:lpstr>
      <vt:lpstr>Location 8 – Signage/Pavement Marking Positions – Left Approach</vt:lpstr>
      <vt:lpstr>Example Photographs</vt:lpstr>
      <vt:lpstr>Location 9 – S3 Position – Left Approach</vt:lpstr>
      <vt:lpstr>Example S3 Sighting Photographs</vt:lpstr>
      <vt:lpstr>Location 10 – Track Panel</vt:lpstr>
      <vt:lpstr>Example Photographs</vt:lpstr>
      <vt:lpstr>Location 11 – S3 Position – Right Approach</vt:lpstr>
      <vt:lpstr>Location 12 – S3 Position – Right Approach</vt:lpstr>
      <vt:lpstr>Example S3 Sighting Photographs</vt:lpstr>
      <vt:lpstr>Location 13 – S3 Grade Positions – Right Approach</vt:lpstr>
      <vt:lpstr>Location 14 – S1 Grade Positions – Right Approach</vt:lpstr>
      <vt:lpstr>Location 15 – S1/SSD Position – Right Approach</vt:lpstr>
      <vt:lpstr>Location 16 – S1/SSD Position – Right Approach</vt:lpstr>
      <vt:lpstr>Example S1/S2 Sighting &amp; Photographs</vt:lpstr>
      <vt:lpstr>Location 17 – Maximum SSD Position – Right Approach</vt:lpstr>
      <vt:lpstr>Location 18 – Signage/Pavement Marking Positions – Right Approach</vt:lpstr>
      <vt:lpstr>Additional Information</vt:lpstr>
      <vt:lpstr>Additional Approaches</vt:lpstr>
      <vt:lpstr>Location 19 – S1 Grade Positions – Additional Approaches with a unique S1/SSD point</vt:lpstr>
      <vt:lpstr>Location 20 – S1/SSD Position – Additional Approaches with a unique S1/SSD point</vt:lpstr>
      <vt:lpstr>Example S1/S2 Sighting &amp; Photographs</vt:lpstr>
      <vt:lpstr>Location 21 – S1/SSD Position – Additional Approaches with a unique S1/SSD point</vt:lpstr>
      <vt:lpstr>Location 22 – Maximum SSD Position – Additional Approaches with a unique S1/SSD point</vt:lpstr>
      <vt:lpstr>Location 23 – Signage/Pavement Marking Positions – Additional Approaches with a unique S1/SSD point</vt:lpstr>
      <vt:lpstr>Control Points</vt:lpstr>
      <vt:lpstr>Location 24 – Control Point Positions</vt:lpstr>
      <vt:lpstr>Photo Naming Conventions</vt:lpstr>
      <vt:lpstr>Crossing Control Measures</vt:lpstr>
      <vt:lpstr>Primary Crossing Controls</vt:lpstr>
      <vt:lpstr>Additional Crossing Controls</vt:lpstr>
      <vt:lpstr>Advance Warning Devices</vt:lpstr>
      <vt:lpstr>Other Control Measures</vt:lpstr>
      <vt:lpstr>Measurement Methods &amp; Devices</vt:lpstr>
      <vt:lpstr>Range Finding Binoculars</vt:lpstr>
      <vt:lpstr>Measuring Wheel</vt:lpstr>
      <vt:lpstr>Digital Spirit Level</vt:lpstr>
      <vt:lpstr>Tape Measure</vt:lpstr>
      <vt:lpstr>Geographical Information System</vt:lpstr>
      <vt:lpstr>Vehicle Mounted Inclinometer</vt:lpstr>
      <vt:lpstr>Optical or Laser Level</vt:lpstr>
      <vt:lpstr>Vehicle Mounted Tripmeter</vt:lpstr>
      <vt:lpstr>GPS Receiver</vt:lpstr>
      <vt:lpstr>Hand Bearing Compass</vt:lpstr>
      <vt:lpstr>Sighting Board</vt:lpstr>
      <vt:lpstr>Calibration</vt:lpstr>
      <vt:lpstr>Site Sketch</vt:lpstr>
      <vt:lpstr>Site Sketch Information</vt:lpstr>
      <vt:lpstr>PowerPoint Presentation</vt:lpstr>
      <vt:lpstr>PowerPoint Presentation</vt:lpstr>
      <vt:lpstr>PowerPoint Presentation</vt:lpstr>
      <vt:lpstr>Crossing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Observations</vt:lpstr>
      <vt:lpstr>Site Observations</vt:lpstr>
      <vt:lpstr>Example Observation Photographs</vt:lpstr>
      <vt:lpstr>Example Observation Photographs</vt:lpstr>
      <vt:lpstr>Questions</vt:lpstr>
      <vt:lpstr>Matt Garratt</vt:lpstr>
      <vt:lpstr>Site Definition</vt:lpstr>
      <vt:lpstr>Orientation of the site</vt:lpstr>
      <vt:lpstr>Pedestrian facilities</vt:lpstr>
      <vt:lpstr>Pedestrian facilities</vt:lpstr>
      <vt:lpstr>Office Based Data Collection</vt:lpstr>
      <vt:lpstr>Crossing Location Details</vt:lpstr>
      <vt:lpstr>Rail Traffic Information</vt:lpstr>
      <vt:lpstr>Pedestrian Traffic Information</vt:lpstr>
      <vt:lpstr>Site Sketch</vt:lpstr>
      <vt:lpstr>Site Sketch Information</vt:lpstr>
      <vt:lpstr>Site Assessment Methodology</vt:lpstr>
      <vt:lpstr>Location 1 – Left Approach</vt:lpstr>
      <vt:lpstr>Location 2 – Right Approach</vt:lpstr>
      <vt:lpstr>Location 3 – Crossing Panel</vt:lpstr>
      <vt:lpstr>Location 4 – Left Approach</vt:lpstr>
      <vt:lpstr>Location 5 – Right Approach </vt:lpstr>
      <vt:lpstr>Location 6 – Left Approach Hold Point</vt:lpstr>
      <vt:lpstr>Location 7 – Right Approach Hold Point</vt:lpstr>
      <vt:lpstr>Location 8 – Left Approach Site Photographs</vt:lpstr>
      <vt:lpstr>Example Photographs</vt:lpstr>
      <vt:lpstr>Example Photographs</vt:lpstr>
      <vt:lpstr>Location 9 – Track Panel</vt:lpstr>
      <vt:lpstr>PowerPoint Presentation</vt:lpstr>
      <vt:lpstr>Location 10 – Right Approach</vt:lpstr>
      <vt:lpstr>Example Photographs</vt:lpstr>
      <vt:lpstr>Example Photographs</vt:lpstr>
      <vt:lpstr>Photo Naming Conventions</vt:lpstr>
      <vt:lpstr>Site Sketch</vt:lpstr>
      <vt:lpstr>PowerPoint Presentation</vt:lpstr>
      <vt:lpstr>PowerPoint Presentation</vt:lpstr>
      <vt:lpstr>PowerPoint Presentation</vt:lpstr>
      <vt:lpstr>PowerPoint Presentation</vt:lpstr>
      <vt:lpstr>PowerPoint Presentation</vt:lpstr>
      <vt:lpstr>PowerPoint Presentation</vt:lpstr>
      <vt:lpstr>Crossing Control Measures</vt:lpstr>
      <vt:lpstr>Physical Controls</vt:lpstr>
      <vt:lpstr>Audio Visual Controls</vt:lpstr>
      <vt:lpstr>Adjacent Controls</vt:lpstr>
      <vt:lpstr>Pedestrian Signage / Path Markings</vt:lpstr>
      <vt:lpstr>Crossing Environment</vt:lpstr>
      <vt:lpstr>Other Control Measures</vt:lpstr>
      <vt:lpstr>Crossing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Observations</vt:lpstr>
      <vt:lpstr>Site Observations</vt:lpstr>
      <vt:lpstr>Example Observation Photographs</vt:lpstr>
      <vt:lpstr>Example Observation Photographs</vt:lpstr>
      <vt:lpstr>Assessment</vt:lpstr>
      <vt:lpstr>Work Health &amp; Safety Share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9</cp:revision>
  <dcterms:created xsi:type="dcterms:W3CDTF">2020-11-17T05:56:58Z</dcterms:created>
  <dcterms:modified xsi:type="dcterms:W3CDTF">2025-04-30T02:37:26Z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0x01010022984D24FD0F3F4C931B3A706BC8298C</vt:lpwstr>
  </property>
  <property fmtid="{D5CDD505-2E9C-101B-9397-08002B2CF9AE}" pid="3" name="Order">
    <vt:r8>44300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ArticulateGUID">
    <vt:lpwstr>9D087BC9-29D0-4451-A1FF-F5C2422C4844</vt:lpwstr>
  </property>
  <property fmtid="{D5CDD505-2E9C-101B-9397-08002B2CF9AE}" pid="11" name="ArticulatePath">
    <vt:lpwstr>https://rissb365.sharepoint.com/sites/DavidandKym-ALCAMInformation/Shared Documents/General/ALCAM Training/ALCAM Training Modules/Modules/Modules/ALCAM Training Module 1 - Level Crossing Concepts</vt:lpwstr>
  </property>
</Properties>
</file>